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443" r:id="rId3"/>
    <p:sldId id="534" r:id="rId4"/>
    <p:sldId id="545" r:id="rId5"/>
    <p:sldId id="535" r:id="rId6"/>
    <p:sldId id="536" r:id="rId7"/>
    <p:sldId id="537" r:id="rId8"/>
    <p:sldId id="541" r:id="rId9"/>
    <p:sldId id="540" r:id="rId10"/>
    <p:sldId id="539" r:id="rId11"/>
    <p:sldId id="520" r:id="rId12"/>
    <p:sldId id="543" r:id="rId13"/>
    <p:sldId id="542" r:id="rId14"/>
    <p:sldId id="538" r:id="rId15"/>
    <p:sldId id="519" r:id="rId16"/>
    <p:sldId id="544" r:id="rId17"/>
    <p:sldId id="524" r:id="rId18"/>
    <p:sldId id="523" r:id="rId19"/>
    <p:sldId id="546" r:id="rId20"/>
    <p:sldId id="516" r:id="rId21"/>
    <p:sldId id="518" r:id="rId22"/>
    <p:sldId id="517" r:id="rId23"/>
    <p:sldId id="521" r:id="rId24"/>
    <p:sldId id="526" r:id="rId25"/>
    <p:sldId id="525" r:id="rId26"/>
    <p:sldId id="522" r:id="rId27"/>
    <p:sldId id="527" r:id="rId28"/>
    <p:sldId id="532" r:id="rId29"/>
    <p:sldId id="531" r:id="rId30"/>
    <p:sldId id="530" r:id="rId31"/>
    <p:sldId id="529" r:id="rId32"/>
    <p:sldId id="528" r:id="rId33"/>
    <p:sldId id="533" r:id="rId34"/>
  </p:sldIdLst>
  <p:sldSz cx="9144000" cy="6858000" type="screen4x3"/>
  <p:notesSz cx="6946900" cy="9283700"/>
  <p:defaultTextStyle>
    <a:defPPr>
      <a:defRPr lang="en-US"/>
    </a:defPPr>
    <a:lvl1pPr algn="r" rtl="0" eaLnBrk="0" fontAlgn="base" hangingPunct="0">
      <a:spcBef>
        <a:spcPct val="50000"/>
      </a:spcBef>
      <a:spcAft>
        <a:spcPct val="0"/>
      </a:spcAft>
      <a:defRPr kumimoji="1" sz="2200" b="1" kern="1200">
        <a:solidFill>
          <a:srgbClr val="4B0505"/>
        </a:solidFill>
        <a:latin typeface="Tahoma" pitchFamily="34" charset="0"/>
        <a:ea typeface="+mn-ea"/>
        <a:cs typeface="B Lotus" pitchFamily="2" charset="-78"/>
      </a:defRPr>
    </a:lvl1pPr>
    <a:lvl2pPr marL="457200" algn="r" rtl="0" eaLnBrk="0" fontAlgn="base" hangingPunct="0">
      <a:spcBef>
        <a:spcPct val="50000"/>
      </a:spcBef>
      <a:spcAft>
        <a:spcPct val="0"/>
      </a:spcAft>
      <a:defRPr kumimoji="1" sz="2200" b="1" kern="1200">
        <a:solidFill>
          <a:srgbClr val="4B0505"/>
        </a:solidFill>
        <a:latin typeface="Tahoma" pitchFamily="34" charset="0"/>
        <a:ea typeface="+mn-ea"/>
        <a:cs typeface="B Lotus" pitchFamily="2" charset="-78"/>
      </a:defRPr>
    </a:lvl2pPr>
    <a:lvl3pPr marL="914400" algn="r" rtl="0" eaLnBrk="0" fontAlgn="base" hangingPunct="0">
      <a:spcBef>
        <a:spcPct val="50000"/>
      </a:spcBef>
      <a:spcAft>
        <a:spcPct val="0"/>
      </a:spcAft>
      <a:defRPr kumimoji="1" sz="2200" b="1" kern="1200">
        <a:solidFill>
          <a:srgbClr val="4B0505"/>
        </a:solidFill>
        <a:latin typeface="Tahoma" pitchFamily="34" charset="0"/>
        <a:ea typeface="+mn-ea"/>
        <a:cs typeface="B Lotus" pitchFamily="2" charset="-78"/>
      </a:defRPr>
    </a:lvl3pPr>
    <a:lvl4pPr marL="1371600" algn="r" rtl="0" eaLnBrk="0" fontAlgn="base" hangingPunct="0">
      <a:spcBef>
        <a:spcPct val="50000"/>
      </a:spcBef>
      <a:spcAft>
        <a:spcPct val="0"/>
      </a:spcAft>
      <a:defRPr kumimoji="1" sz="2200" b="1" kern="1200">
        <a:solidFill>
          <a:srgbClr val="4B0505"/>
        </a:solidFill>
        <a:latin typeface="Tahoma" pitchFamily="34" charset="0"/>
        <a:ea typeface="+mn-ea"/>
        <a:cs typeface="B Lotus" pitchFamily="2" charset="-78"/>
      </a:defRPr>
    </a:lvl4pPr>
    <a:lvl5pPr marL="1828800" algn="r" rtl="0" eaLnBrk="0" fontAlgn="base" hangingPunct="0">
      <a:spcBef>
        <a:spcPct val="50000"/>
      </a:spcBef>
      <a:spcAft>
        <a:spcPct val="0"/>
      </a:spcAft>
      <a:defRPr kumimoji="1" sz="2200" b="1" kern="1200">
        <a:solidFill>
          <a:srgbClr val="4B0505"/>
        </a:solidFill>
        <a:latin typeface="Tahoma" pitchFamily="34" charset="0"/>
        <a:ea typeface="+mn-ea"/>
        <a:cs typeface="B Lotus" pitchFamily="2" charset="-78"/>
      </a:defRPr>
    </a:lvl5pPr>
    <a:lvl6pPr marL="2286000" algn="r" defTabSz="914400" rtl="1" eaLnBrk="1" latinLnBrk="0" hangingPunct="1">
      <a:defRPr kumimoji="1" sz="2200" b="1" kern="1200">
        <a:solidFill>
          <a:srgbClr val="4B0505"/>
        </a:solidFill>
        <a:latin typeface="Tahoma" pitchFamily="34" charset="0"/>
        <a:ea typeface="+mn-ea"/>
        <a:cs typeface="B Lotus" pitchFamily="2" charset="-78"/>
      </a:defRPr>
    </a:lvl6pPr>
    <a:lvl7pPr marL="2743200" algn="r" defTabSz="914400" rtl="1" eaLnBrk="1" latinLnBrk="0" hangingPunct="1">
      <a:defRPr kumimoji="1" sz="2200" b="1" kern="1200">
        <a:solidFill>
          <a:srgbClr val="4B0505"/>
        </a:solidFill>
        <a:latin typeface="Tahoma" pitchFamily="34" charset="0"/>
        <a:ea typeface="+mn-ea"/>
        <a:cs typeface="B Lotus" pitchFamily="2" charset="-78"/>
      </a:defRPr>
    </a:lvl7pPr>
    <a:lvl8pPr marL="3200400" algn="r" defTabSz="914400" rtl="1" eaLnBrk="1" latinLnBrk="0" hangingPunct="1">
      <a:defRPr kumimoji="1" sz="2200" b="1" kern="1200">
        <a:solidFill>
          <a:srgbClr val="4B0505"/>
        </a:solidFill>
        <a:latin typeface="Tahoma" pitchFamily="34" charset="0"/>
        <a:ea typeface="+mn-ea"/>
        <a:cs typeface="B Lotus" pitchFamily="2" charset="-78"/>
      </a:defRPr>
    </a:lvl8pPr>
    <a:lvl9pPr marL="3657600" algn="r" defTabSz="914400" rtl="1" eaLnBrk="1" latinLnBrk="0" hangingPunct="1">
      <a:defRPr kumimoji="1" sz="2200" b="1" kern="1200">
        <a:solidFill>
          <a:srgbClr val="4B0505"/>
        </a:solidFill>
        <a:latin typeface="Tahoma" pitchFamily="34" charset="0"/>
        <a:ea typeface="+mn-ea"/>
        <a:cs typeface="B Lotus" pitchFamily="2" charset="-7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66FF"/>
    <a:srgbClr val="3399FF"/>
    <a:srgbClr val="000066"/>
    <a:srgbClr val="BBC0D9"/>
    <a:srgbClr val="FFFFCC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87" autoAdjust="0"/>
    <p:restoredTop sz="98047" autoAdjust="0"/>
  </p:normalViewPr>
  <p:slideViewPr>
    <p:cSldViewPr>
      <p:cViewPr varScale="1">
        <p:scale>
          <a:sx n="78" d="100"/>
          <a:sy n="78" d="100"/>
        </p:scale>
        <p:origin x="11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86"/>
    </p:cViewPr>
  </p:sorterViewPr>
  <p:notesViewPr>
    <p:cSldViewPr>
      <p:cViewPr varScale="1">
        <p:scale>
          <a:sx n="55" d="100"/>
          <a:sy n="55" d="100"/>
        </p:scale>
        <p:origin x="-984" y="-84"/>
      </p:cViewPr>
      <p:guideLst>
        <p:guide orient="horz" pos="292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e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818563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35765E9-E401-4CAE-A6C8-128BF5C0C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spcBef>
                <a:spcPct val="0"/>
              </a:spcBef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spcBef>
                <a:spcPct val="0"/>
              </a:spcBef>
              <a:defRPr kumimoji="0" sz="1200" b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81923A9-A4B9-4F39-8CF4-FF8F981F873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5410200" y="6326188"/>
            <a:ext cx="1905000" cy="3794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0"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B589F2-0DE7-41C9-8F0A-612E55143828}" type="datetime1">
              <a:rPr lang="en-US"/>
              <a:pPr>
                <a:defRPr/>
              </a:pPr>
              <a:t>7/8/2023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286000" y="6324600"/>
            <a:ext cx="2895600" cy="3794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kumimoji="0"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6249988"/>
            <a:ext cx="1905000" cy="379412"/>
          </a:xfrm>
        </p:spPr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50B81B74-DAEF-4916-9C9B-BECB685FAE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36DB6-A01F-4588-8A8A-27FCEA9B89B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41A6C-2198-47E9-A1F0-D9D167ACE9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85B1-237A-4CD6-85B8-E84AA024CD1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61A5B-0B5C-4B57-99D6-4F882949B2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AFA81-70E0-4F3A-9979-6BE926DD724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68B9B-177A-4E0B-9089-C3BFFE94688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D9D32-D9ED-4221-B8C3-C27E34D2AD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E48CF-56AE-48F5-B7F9-A7190FC00C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4478B-B307-4965-BC50-F70AF82CB8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1291F-2238-4B7C-AB2E-5405790DB6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C547-D4A1-485A-AD4C-45FDC187176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248400"/>
            <a:ext cx="1905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spcBef>
                <a:spcPct val="0"/>
              </a:spcBef>
              <a:defRPr kumimoji="0" sz="1000">
                <a:solidFill>
                  <a:srgbClr val="336699"/>
                </a:solidFill>
                <a:cs typeface="B Titr" pitchFamily="2" charset="-78"/>
              </a:defRPr>
            </a:lvl1pPr>
          </a:lstStyle>
          <a:p>
            <a:pPr>
              <a:defRPr/>
            </a:pPr>
            <a:fld id="{58F31100-E88B-418B-9657-10CE70D37A8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8382000" y="6477000"/>
            <a:ext cx="762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fa-IR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-8382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fa-IR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2062163" y="76200"/>
            <a:ext cx="6172200" cy="304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 eaLnBrk="1" hangingPunct="1">
              <a:spcBef>
                <a:spcPct val="20000"/>
              </a:spcBef>
              <a:defRPr/>
            </a:pPr>
            <a:r>
              <a:rPr kumimoji="0" lang="fa-IR" sz="14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  <a:t>ارزيابي روشهاي طراحي لرزه‌اي سازه  طبق آيين نامه 2800</a:t>
            </a:r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 flipH="1" flipV="1">
            <a:off x="1676400" y="457200"/>
            <a:ext cx="6692900" cy="9525"/>
          </a:xfrm>
          <a:prstGeom prst="line">
            <a:avLst/>
          </a:prstGeom>
          <a:noFill/>
          <a:ln w="34925">
            <a:solidFill>
              <a:srgbClr val="666699"/>
            </a:solidFill>
            <a:round/>
            <a:headEnd type="diamond" w="med" len="med"/>
            <a:tailEnd type="none" w="sm" len="lg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a-IR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 flipH="1">
            <a:off x="6324600" y="557213"/>
            <a:ext cx="1981200" cy="0"/>
          </a:xfrm>
          <a:prstGeom prst="line">
            <a:avLst/>
          </a:prstGeom>
          <a:noFill/>
          <a:ln w="19050">
            <a:solidFill>
              <a:srgbClr val="666699"/>
            </a:solidFill>
            <a:round/>
            <a:headEnd/>
            <a:tailEnd type="none" w="sm" len="lg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itr" pitchFamily="2" charset="-78"/>
          <a:cs typeface="Titr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itr" pitchFamily="2" charset="-78"/>
          <a:cs typeface="Titr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itr" pitchFamily="2" charset="-78"/>
          <a:cs typeface="Titr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itr" pitchFamily="2" charset="-78"/>
          <a:cs typeface="Titr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itr" pitchFamily="2" charset="-78"/>
          <a:cs typeface="Titr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itr" pitchFamily="2" charset="-78"/>
          <a:cs typeface="Titr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itr" pitchFamily="2" charset="-78"/>
          <a:cs typeface="Titr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itr" pitchFamily="2" charset="-78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00"/>
          </a:solidFill>
          <a:latin typeface="+mn-lt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00"/>
          </a:solidFill>
          <a:latin typeface="+mn-lt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just" rtl="1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just" rtl="1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just" rtl="1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just" rtl="1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w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0808C2-E201-4DB1-97F3-A52D99C8DF5E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 flipV="1">
            <a:off x="1447800" y="5791200"/>
            <a:ext cx="457200" cy="533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6096000" y="228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rtl="1" eaLnBrk="1" hangingPunct="1">
              <a:spcBef>
                <a:spcPct val="20000"/>
              </a:spcBef>
            </a:pPr>
            <a:r>
              <a:rPr kumimoji="0" lang="fa-IR" sz="1400">
                <a:solidFill>
                  <a:srgbClr val="000000"/>
                </a:solidFill>
                <a:latin typeface="Nazanin" pitchFamily="2" charset="-78"/>
              </a:rPr>
              <a:t>به نام خدا</a:t>
            </a:r>
            <a:endParaRPr kumimoji="0" lang="en-US" sz="1400">
              <a:solidFill>
                <a:srgbClr val="000000"/>
              </a:solidFill>
              <a:latin typeface="Nazanin" pitchFamily="2" charset="-78"/>
            </a:endParaRPr>
          </a:p>
          <a:p>
            <a:pPr algn="just" rtl="1" eaLnBrk="1" hangingPunct="1">
              <a:spcBef>
                <a:spcPct val="20000"/>
              </a:spcBef>
            </a:pPr>
            <a:endParaRPr kumimoji="0" lang="en-US" sz="1400">
              <a:solidFill>
                <a:srgbClr val="000000"/>
              </a:solidFill>
              <a:latin typeface="Nazanin" pitchFamily="2" charset="-78"/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1252538" y="2286000"/>
            <a:ext cx="6637337" cy="1265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rtl="1" eaLnBrk="1" hangingPunct="1">
              <a:lnSpc>
                <a:spcPct val="145000"/>
              </a:lnSpc>
              <a:spcBef>
                <a:spcPct val="0"/>
              </a:spcBef>
              <a:defRPr/>
            </a:pPr>
            <a:r>
              <a:rPr kumimoji="0" lang="fa-IR" sz="3200" b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tr" pitchFamily="2" charset="-78"/>
                <a:cs typeface="B Titr" pitchFamily="2" charset="-78"/>
              </a:rPr>
              <a:t>ارزيابي روشهاي مختلف طراحي لرزه‌اي سازه</a:t>
            </a:r>
          </a:p>
          <a:p>
            <a:pPr rtl="1" eaLnBrk="1" hangingPunct="1">
              <a:lnSpc>
                <a:spcPct val="145000"/>
              </a:lnSpc>
              <a:spcBef>
                <a:spcPct val="0"/>
              </a:spcBef>
              <a:defRPr/>
            </a:pPr>
            <a:r>
              <a:rPr kumimoji="0" lang="fa-IR" sz="3200" b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tr" pitchFamily="2" charset="-78"/>
                <a:cs typeface="B Titr" pitchFamily="2" charset="-78"/>
              </a:rPr>
              <a:t>طبق آيين نامه 2800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FB95238-6B82-47A5-A55B-6C57FF4F0773}" type="slidenum">
              <a:rPr lang="ar-SA" smtClean="0"/>
              <a:pPr/>
              <a:t>10</a:t>
            </a:fld>
            <a:endParaRPr lang="en-US" smtClean="0"/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084263" y="914400"/>
            <a:ext cx="6973887" cy="4497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</a:pPr>
            <a:r>
              <a:rPr lang="fa-IR"/>
              <a:t>به طور خلاصه در مورد عملكرد ضرايب يادشده ميتوان گفت:</a:t>
            </a:r>
          </a:p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</a:pPr>
            <a:r>
              <a:rPr lang="fa-IR"/>
              <a:t>1- ضريب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/>
              <a:t> نمايانگر حداكثر شتاب حركت زمين بر حسب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a-IR"/>
              <a:t> است.</a:t>
            </a:r>
          </a:p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</a:pPr>
            <a:r>
              <a:rPr lang="fa-IR"/>
              <a:t>2- ضريب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a-IR"/>
              <a:t> بر حسب اهميت سازه، حداكثر شتاب حركت زمين را كاهش يا افزايش مي‌دهد.</a:t>
            </a:r>
          </a:p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</a:pPr>
            <a:r>
              <a:rPr lang="fa-IR"/>
              <a:t>3- ضريب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/>
              <a:t> شتاب زمين را به شتاب پاسخ سازه تبديل مي‌كند.</a:t>
            </a:r>
          </a:p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</a:pPr>
            <a:r>
              <a:rPr lang="fa-IR"/>
              <a:t>4- ضريب </a:t>
            </a:r>
            <a:r>
              <a:rPr lang="en-US">
                <a:latin typeface="Times New Roman" pitchFamily="18" charset="0"/>
              </a:rPr>
              <a:t>Ru</a:t>
            </a:r>
            <a:r>
              <a:rPr lang="fa-IR"/>
              <a:t> پاسخ خطي سازه را به پاسخ غير خطي تبديل ميكند.</a:t>
            </a:r>
          </a:p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</a:pPr>
            <a:r>
              <a:rPr lang="fa-IR"/>
              <a:t>5- به صورت ساده مي‌توان گفت از حاصلضرب شتاب ماكزيمم سازه در حالت غير خطي، در جرم موثر طبق رابطه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F=m.a</a:t>
            </a:r>
            <a:r>
              <a:rPr lang="fa-IR"/>
              <a:t> نيروي استاتيكي معادل زلزله به دست مي‌آيد.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5524866-FE18-4990-A9ED-B0554A5C4725}" type="slidenum">
              <a:rPr lang="ar-SA" smtClean="0"/>
              <a:pPr/>
              <a:t>11</a:t>
            </a:fld>
            <a:endParaRPr lang="en-US" smtClean="0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1295400" y="887413"/>
            <a:ext cx="7543800" cy="5081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</a:pPr>
            <a:r>
              <a:rPr lang="fa-IR" sz="2400">
                <a:solidFill>
                  <a:srgbClr val="CC3300"/>
                </a:solidFill>
                <a:latin typeface="Times New Roman" pitchFamily="18" charset="0"/>
                <a:cs typeface="B Titr" pitchFamily="2" charset="-78"/>
              </a:rPr>
              <a:t>2- روش  ديناميكي طيفي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</a:pPr>
            <a:r>
              <a:rPr lang="fa-IR">
                <a:latin typeface="Times New Roman" pitchFamily="18" charset="0"/>
              </a:rPr>
              <a:t>2-1- طيف شتاب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fa-IR">
                <a:latin typeface="Times New Roman" pitchFamily="18" charset="0"/>
              </a:rPr>
              <a:t> مراحل  به دست آوردن طيف شتاب به شرح زير است: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</a:pPr>
            <a:r>
              <a:rPr lang="fa-IR">
                <a:latin typeface="Times New Roman" pitchFamily="18" charset="0"/>
              </a:rPr>
              <a:t>1- يك سازه يكدرجه آزادي  با پريود </a:t>
            </a:r>
            <a:r>
              <a:rPr lang="en-US">
                <a:latin typeface="Times New Roman" pitchFamily="18" charset="0"/>
              </a:rPr>
              <a:t>T</a:t>
            </a:r>
            <a:r>
              <a:rPr lang="fa-IR">
                <a:latin typeface="Times New Roman" pitchFamily="18" charset="0"/>
              </a:rPr>
              <a:t> در نظر ميگيريم: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</a:pPr>
            <a:r>
              <a:rPr lang="fa-IR">
                <a:latin typeface="Times New Roman" pitchFamily="18" charset="0"/>
              </a:rPr>
              <a:t>2- با روشهاي تحليل ديناميكي شتاب حداكثر سازه </a:t>
            </a:r>
            <a:r>
              <a:rPr lang="en-US">
                <a:latin typeface="Times New Roman" pitchFamily="18" charset="0"/>
              </a:rPr>
              <a:t>(A)</a:t>
            </a:r>
            <a:r>
              <a:rPr lang="fa-IR">
                <a:latin typeface="Times New Roman" pitchFamily="18" charset="0"/>
              </a:rPr>
              <a:t> را تحت زلزله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</a:pPr>
            <a:r>
              <a:rPr lang="fa-IR">
                <a:latin typeface="Times New Roman" pitchFamily="18" charset="0"/>
              </a:rPr>
              <a:t> مورد نظر و براي ميرايي مورد نظر به دست مي‌آوريم.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</a:pPr>
            <a:r>
              <a:rPr lang="fa-IR">
                <a:latin typeface="Times New Roman" pitchFamily="18" charset="0"/>
              </a:rPr>
              <a:t>3- با توجه به اينكه </a:t>
            </a:r>
            <a:r>
              <a:rPr lang="fa-IR"/>
              <a:t>شتاب حداكثر سازه در يك زلزله خاص فقط به پريود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</a:pPr>
            <a:r>
              <a:rPr lang="fa-IR"/>
              <a:t> آن بستگي دارد، نقطه </a:t>
            </a:r>
            <a:r>
              <a:rPr lang="en-US">
                <a:latin typeface="Times New Roman" pitchFamily="18" charset="0"/>
              </a:rPr>
              <a:t>(T,A)</a:t>
            </a:r>
            <a:r>
              <a:rPr lang="fa-IR"/>
              <a:t> را در نمودار شتاب-تناوب رسم ميكنيم.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</a:pPr>
            <a:r>
              <a:rPr lang="fa-IR"/>
              <a:t>4- پريود سازه را تغيير ميدهيم و مراحل 2و3 را براي پريود جديد تكرار ميكنيم.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</a:pPr>
            <a:r>
              <a:rPr lang="fa-IR"/>
              <a:t>5- با به دست آوردن نقاط كافي، نمودارطيف شتاب را از متصل كردن نقاط به</a:t>
            </a:r>
            <a:endParaRPr lang="en-US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762000" y="2133600"/>
            <a:ext cx="457200" cy="381000"/>
          </a:xfrm>
          <a:prstGeom prst="ellipse">
            <a:avLst/>
          </a:prstGeom>
          <a:solidFill>
            <a:srgbClr val="800000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fa-IR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990600" y="2514600"/>
            <a:ext cx="0" cy="2133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609600" y="4648200"/>
            <a:ext cx="762000" cy="228600"/>
          </a:xfrm>
          <a:prstGeom prst="rect">
            <a:avLst/>
          </a:prstGeom>
          <a:solidFill>
            <a:srgbClr val="FFCC00">
              <a:alpha val="87057"/>
            </a:srgbClr>
          </a:solidFill>
          <a:ln w="952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4098" name="Object 10"/>
          <p:cNvGraphicFramePr>
            <a:graphicFrameLocks noChangeAspect="1"/>
          </p:cNvGraphicFramePr>
          <p:nvPr/>
        </p:nvGraphicFramePr>
        <p:xfrm>
          <a:off x="304800" y="2133600"/>
          <a:ext cx="3429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3" imgW="164880" imgH="139680" progId="Equation.3">
                  <p:embed/>
                </p:oleObj>
              </mc:Choice>
              <mc:Fallback>
                <p:oleObj name="Equation" r:id="rId3" imgW="164880" imgH="1396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33600"/>
                        <a:ext cx="3429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1"/>
          <p:cNvGraphicFramePr>
            <a:graphicFrameLocks noChangeAspect="1"/>
          </p:cNvGraphicFramePr>
          <p:nvPr/>
        </p:nvGraphicFramePr>
        <p:xfrm>
          <a:off x="496888" y="3389313"/>
          <a:ext cx="2635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5" imgW="126720" imgH="177480" progId="Equation.3">
                  <p:embed/>
                </p:oleObj>
              </mc:Choice>
              <mc:Fallback>
                <p:oleObj name="Equation" r:id="rId5" imgW="126720" imgH="177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3389313"/>
                        <a:ext cx="2635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12"/>
          <p:cNvGraphicFramePr>
            <a:graphicFrameLocks noChangeAspect="1"/>
          </p:cNvGraphicFramePr>
          <p:nvPr/>
        </p:nvGraphicFramePr>
        <p:xfrm>
          <a:off x="1676400" y="2133600"/>
          <a:ext cx="16002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7" imgW="799920" imgH="342720" progId="Equation.3">
                  <p:embed/>
                </p:oleObj>
              </mc:Choice>
              <mc:Fallback>
                <p:oleObj name="Equation" r:id="rId7" imgW="799920" imgH="3427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133600"/>
                        <a:ext cx="160020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13"/>
          <p:cNvSpPr>
            <a:spLocks noChangeArrowheads="1"/>
          </p:cNvSpPr>
          <p:nvPr/>
        </p:nvSpPr>
        <p:spPr bwMode="auto">
          <a:xfrm>
            <a:off x="5257800" y="5943600"/>
            <a:ext cx="2905125" cy="527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 eaLnBrk="1" hangingPunct="1">
              <a:lnSpc>
                <a:spcPct val="130000"/>
              </a:lnSpc>
              <a:spcBef>
                <a:spcPct val="20000"/>
              </a:spcBef>
            </a:pPr>
            <a:r>
              <a:rPr lang="fa-IR"/>
              <a:t>دست آمده به هم، رسم ميكنيم.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44E6286-AF25-4873-B7E3-0C7953F25B57}" type="slidenum">
              <a:rPr lang="ar-SA" smtClean="0"/>
              <a:pPr/>
              <a:t>12</a:t>
            </a:fld>
            <a:endParaRPr lang="en-US" smtClean="0"/>
          </a:p>
        </p:txBody>
      </p:sp>
      <p:sp>
        <p:nvSpPr>
          <p:cNvPr id="5131" name="Line 63"/>
          <p:cNvSpPr>
            <a:spLocks noChangeShapeType="1"/>
          </p:cNvSpPr>
          <p:nvPr/>
        </p:nvSpPr>
        <p:spPr bwMode="auto">
          <a:xfrm flipH="1">
            <a:off x="4321175" y="4724400"/>
            <a:ext cx="76200" cy="685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5132" name="Line 64"/>
          <p:cNvSpPr>
            <a:spLocks noChangeShapeType="1"/>
          </p:cNvSpPr>
          <p:nvPr/>
        </p:nvSpPr>
        <p:spPr bwMode="auto">
          <a:xfrm flipH="1">
            <a:off x="4397375" y="3962400"/>
            <a:ext cx="152400" cy="685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5133" name="Line 65"/>
          <p:cNvSpPr>
            <a:spLocks noChangeShapeType="1"/>
          </p:cNvSpPr>
          <p:nvPr/>
        </p:nvSpPr>
        <p:spPr bwMode="auto">
          <a:xfrm flipH="1">
            <a:off x="4549775" y="3200400"/>
            <a:ext cx="304800" cy="762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5134" name="Rectangle 4"/>
          <p:cNvSpPr>
            <a:spLocks noChangeArrowheads="1"/>
          </p:cNvSpPr>
          <p:nvPr/>
        </p:nvSpPr>
        <p:spPr bwMode="auto">
          <a:xfrm>
            <a:off x="800100" y="838200"/>
            <a:ext cx="7543800" cy="2005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fa-IR" sz="2400">
                <a:solidFill>
                  <a:srgbClr val="CC3300"/>
                </a:solidFill>
                <a:latin typeface="Times New Roman" pitchFamily="18" charset="0"/>
                <a:cs typeface="B Titr" pitchFamily="2" charset="-78"/>
              </a:rPr>
              <a:t> تعريف مود نوساني:</a:t>
            </a:r>
            <a:r>
              <a:rPr lang="fa-IR">
                <a:latin typeface="Times New Roman" pitchFamily="18" charset="0"/>
              </a:rPr>
              <a:t> اگر سازه‌اي را با جابجاييهاي مطابق يك مود نوساني  جابجا كرده و سپس رها كنيم، سازه در همان مود نوسان ميكند.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fa-IR">
                <a:latin typeface="Times New Roman" pitchFamily="18" charset="0"/>
              </a:rPr>
              <a:t> هر سازه به تعداد درجات آزادي خود مود نوساني دارد.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fa-IR">
                <a:latin typeface="Times New Roman" pitchFamily="18" charset="0"/>
              </a:rPr>
              <a:t> هر مود نوساني پريود مخصوص به خود را دارد.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135" name="Line 6"/>
          <p:cNvSpPr>
            <a:spLocks noChangeShapeType="1"/>
          </p:cNvSpPr>
          <p:nvPr/>
        </p:nvSpPr>
        <p:spPr bwMode="auto">
          <a:xfrm>
            <a:off x="2003425" y="3276600"/>
            <a:ext cx="0" cy="2819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5136" name="Oval 5"/>
          <p:cNvSpPr>
            <a:spLocks noChangeArrowheads="1"/>
          </p:cNvSpPr>
          <p:nvPr/>
        </p:nvSpPr>
        <p:spPr bwMode="auto">
          <a:xfrm>
            <a:off x="1889125" y="3124200"/>
            <a:ext cx="228600" cy="228600"/>
          </a:xfrm>
          <a:prstGeom prst="ellipse">
            <a:avLst/>
          </a:prstGeom>
          <a:solidFill>
            <a:srgbClr val="800000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fa-IR"/>
          </a:p>
        </p:txBody>
      </p:sp>
      <p:sp>
        <p:nvSpPr>
          <p:cNvPr id="5137" name="Rectangle 7"/>
          <p:cNvSpPr>
            <a:spLocks noChangeArrowheads="1"/>
          </p:cNvSpPr>
          <p:nvPr/>
        </p:nvSpPr>
        <p:spPr bwMode="auto">
          <a:xfrm>
            <a:off x="1622425" y="6096000"/>
            <a:ext cx="762000" cy="228600"/>
          </a:xfrm>
          <a:prstGeom prst="rect">
            <a:avLst/>
          </a:prstGeom>
          <a:solidFill>
            <a:srgbClr val="FFCC00">
              <a:alpha val="87057"/>
            </a:srgbClr>
          </a:solidFill>
          <a:ln w="952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/>
        </p:nvGraphicFramePr>
        <p:xfrm>
          <a:off x="1428750" y="3275013"/>
          <a:ext cx="4222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3" imgW="203040" imgH="215640" progId="Equation.3">
                  <p:embed/>
                </p:oleObj>
              </mc:Choice>
              <mc:Fallback>
                <p:oleObj name="Equation" r:id="rId3" imgW="20304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3275013"/>
                        <a:ext cx="4222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9"/>
          <p:cNvGraphicFramePr>
            <a:graphicFrameLocks noChangeAspect="1"/>
          </p:cNvGraphicFramePr>
          <p:nvPr/>
        </p:nvGraphicFramePr>
        <p:xfrm>
          <a:off x="2155825" y="3362325"/>
          <a:ext cx="3429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5" imgW="164880" imgH="215640" progId="Equation.3">
                  <p:embed/>
                </p:oleObj>
              </mc:Choice>
              <mc:Fallback>
                <p:oleObj name="Equation" r:id="rId5" imgW="164880" imgH="215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3362325"/>
                        <a:ext cx="3429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8" name="Oval 10"/>
          <p:cNvSpPr>
            <a:spLocks noChangeArrowheads="1"/>
          </p:cNvSpPr>
          <p:nvPr/>
        </p:nvSpPr>
        <p:spPr bwMode="auto">
          <a:xfrm>
            <a:off x="1876425" y="3810000"/>
            <a:ext cx="228600" cy="228600"/>
          </a:xfrm>
          <a:prstGeom prst="ellipse">
            <a:avLst/>
          </a:prstGeom>
          <a:solidFill>
            <a:srgbClr val="800000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fa-IR"/>
          </a:p>
        </p:txBody>
      </p:sp>
      <p:sp>
        <p:nvSpPr>
          <p:cNvPr id="5139" name="Oval 11"/>
          <p:cNvSpPr>
            <a:spLocks noChangeArrowheads="1"/>
          </p:cNvSpPr>
          <p:nvPr/>
        </p:nvSpPr>
        <p:spPr bwMode="auto">
          <a:xfrm>
            <a:off x="1838325" y="4572000"/>
            <a:ext cx="304800" cy="228600"/>
          </a:xfrm>
          <a:prstGeom prst="ellipse">
            <a:avLst/>
          </a:prstGeom>
          <a:solidFill>
            <a:srgbClr val="800000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fa-IR"/>
          </a:p>
        </p:txBody>
      </p:sp>
      <p:sp>
        <p:nvSpPr>
          <p:cNvPr id="5140" name="Oval 12"/>
          <p:cNvSpPr>
            <a:spLocks noChangeArrowheads="1"/>
          </p:cNvSpPr>
          <p:nvPr/>
        </p:nvSpPr>
        <p:spPr bwMode="auto">
          <a:xfrm>
            <a:off x="1838325" y="5295900"/>
            <a:ext cx="304800" cy="228600"/>
          </a:xfrm>
          <a:prstGeom prst="ellipse">
            <a:avLst/>
          </a:prstGeom>
          <a:solidFill>
            <a:srgbClr val="800000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fa-IR"/>
          </a:p>
        </p:txBody>
      </p:sp>
      <p:graphicFrame>
        <p:nvGraphicFramePr>
          <p:cNvPr id="5124" name="Object 14"/>
          <p:cNvGraphicFramePr>
            <a:graphicFrameLocks noChangeAspect="1"/>
          </p:cNvGraphicFramePr>
          <p:nvPr/>
        </p:nvGraphicFramePr>
        <p:xfrm>
          <a:off x="1428750" y="3797300"/>
          <a:ext cx="4222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7" imgW="203040" imgH="228600" progId="Equation.3">
                  <p:embed/>
                </p:oleObj>
              </mc:Choice>
              <mc:Fallback>
                <p:oleObj name="Equation" r:id="rId7" imgW="20304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3797300"/>
                        <a:ext cx="42227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15"/>
          <p:cNvGraphicFramePr>
            <a:graphicFrameLocks noChangeAspect="1"/>
          </p:cNvGraphicFramePr>
          <p:nvPr/>
        </p:nvGraphicFramePr>
        <p:xfrm>
          <a:off x="1393825" y="4430713"/>
          <a:ext cx="4222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9" imgW="203040" imgH="215640" progId="Equation.3">
                  <p:embed/>
                </p:oleObj>
              </mc:Choice>
              <mc:Fallback>
                <p:oleObj name="Equation" r:id="rId9" imgW="203040" imgH="215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4430713"/>
                        <a:ext cx="4222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16"/>
          <p:cNvGraphicFramePr>
            <a:graphicFrameLocks noChangeAspect="1"/>
          </p:cNvGraphicFramePr>
          <p:nvPr/>
        </p:nvGraphicFramePr>
        <p:xfrm>
          <a:off x="1420813" y="5181600"/>
          <a:ext cx="395287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11" imgW="190440" imgH="215640" progId="Equation.3">
                  <p:embed/>
                </p:oleObj>
              </mc:Choice>
              <mc:Fallback>
                <p:oleObj name="Equation" r:id="rId11" imgW="190440" imgH="2156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5181600"/>
                        <a:ext cx="395287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17"/>
          <p:cNvGraphicFramePr>
            <a:graphicFrameLocks noChangeAspect="1"/>
          </p:cNvGraphicFramePr>
          <p:nvPr/>
        </p:nvGraphicFramePr>
        <p:xfrm>
          <a:off x="2155825" y="4102100"/>
          <a:ext cx="3429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13" imgW="164880" imgH="228600" progId="Equation.3">
                  <p:embed/>
                </p:oleObj>
              </mc:Choice>
              <mc:Fallback>
                <p:oleObj name="Equation" r:id="rId13" imgW="164880" imgH="228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4102100"/>
                        <a:ext cx="3429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18"/>
          <p:cNvGraphicFramePr>
            <a:graphicFrameLocks noChangeAspect="1"/>
          </p:cNvGraphicFramePr>
          <p:nvPr/>
        </p:nvGraphicFramePr>
        <p:xfrm>
          <a:off x="2155825" y="4800600"/>
          <a:ext cx="3429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15" imgW="164880" imgH="215640" progId="Equation.3">
                  <p:embed/>
                </p:oleObj>
              </mc:Choice>
              <mc:Fallback>
                <p:oleObj name="Equation" r:id="rId15" imgW="164880" imgH="2156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4800600"/>
                        <a:ext cx="3429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19"/>
          <p:cNvGraphicFramePr>
            <a:graphicFrameLocks noChangeAspect="1"/>
          </p:cNvGraphicFramePr>
          <p:nvPr/>
        </p:nvGraphicFramePr>
        <p:xfrm>
          <a:off x="2168525" y="5562600"/>
          <a:ext cx="3175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17" imgW="152280" imgH="215640" progId="Equation.3">
                  <p:embed/>
                </p:oleObj>
              </mc:Choice>
              <mc:Fallback>
                <p:oleObj name="Equation" r:id="rId17" imgW="152280" imgH="2156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525" y="5562600"/>
                        <a:ext cx="3175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1" name="Line 21"/>
          <p:cNvSpPr>
            <a:spLocks noChangeShapeType="1"/>
          </p:cNvSpPr>
          <p:nvPr/>
        </p:nvSpPr>
        <p:spPr bwMode="auto">
          <a:xfrm flipH="1">
            <a:off x="4283075" y="5410200"/>
            <a:ext cx="38100" cy="685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5142" name="Rectangle 23"/>
          <p:cNvSpPr>
            <a:spLocks noChangeArrowheads="1"/>
          </p:cNvSpPr>
          <p:nvPr/>
        </p:nvSpPr>
        <p:spPr bwMode="auto">
          <a:xfrm>
            <a:off x="3902075" y="6096000"/>
            <a:ext cx="762000" cy="228600"/>
          </a:xfrm>
          <a:prstGeom prst="rect">
            <a:avLst/>
          </a:prstGeom>
          <a:solidFill>
            <a:srgbClr val="FFCC00">
              <a:alpha val="87057"/>
            </a:srgbClr>
          </a:solidFill>
          <a:ln w="952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5143" name="Oval 22"/>
          <p:cNvSpPr>
            <a:spLocks noChangeArrowheads="1"/>
          </p:cNvSpPr>
          <p:nvPr/>
        </p:nvSpPr>
        <p:spPr bwMode="auto">
          <a:xfrm>
            <a:off x="4724400" y="3124200"/>
            <a:ext cx="228600" cy="228600"/>
          </a:xfrm>
          <a:prstGeom prst="ellipse">
            <a:avLst/>
          </a:prstGeom>
          <a:solidFill>
            <a:srgbClr val="800000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fa-IR"/>
          </a:p>
        </p:txBody>
      </p:sp>
      <p:sp>
        <p:nvSpPr>
          <p:cNvPr id="5144" name="Oval 28"/>
          <p:cNvSpPr>
            <a:spLocks noChangeArrowheads="1"/>
          </p:cNvSpPr>
          <p:nvPr/>
        </p:nvSpPr>
        <p:spPr bwMode="auto">
          <a:xfrm>
            <a:off x="4168775" y="5295900"/>
            <a:ext cx="304800" cy="228600"/>
          </a:xfrm>
          <a:prstGeom prst="ellipse">
            <a:avLst/>
          </a:prstGeom>
          <a:solidFill>
            <a:srgbClr val="800000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fa-IR"/>
          </a:p>
        </p:txBody>
      </p:sp>
      <p:sp>
        <p:nvSpPr>
          <p:cNvPr id="5145" name="Oval 26"/>
          <p:cNvSpPr>
            <a:spLocks noChangeArrowheads="1"/>
          </p:cNvSpPr>
          <p:nvPr/>
        </p:nvSpPr>
        <p:spPr bwMode="auto">
          <a:xfrm>
            <a:off x="4441825" y="3810000"/>
            <a:ext cx="228600" cy="228600"/>
          </a:xfrm>
          <a:prstGeom prst="ellipse">
            <a:avLst/>
          </a:prstGeom>
          <a:solidFill>
            <a:srgbClr val="800000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fa-IR"/>
          </a:p>
        </p:txBody>
      </p:sp>
      <p:sp>
        <p:nvSpPr>
          <p:cNvPr id="5146" name="Oval 27"/>
          <p:cNvSpPr>
            <a:spLocks noChangeArrowheads="1"/>
          </p:cNvSpPr>
          <p:nvPr/>
        </p:nvSpPr>
        <p:spPr bwMode="auto">
          <a:xfrm>
            <a:off x="4244975" y="4572000"/>
            <a:ext cx="304800" cy="228600"/>
          </a:xfrm>
          <a:prstGeom prst="ellipse">
            <a:avLst/>
          </a:prstGeom>
          <a:solidFill>
            <a:srgbClr val="800000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fa-IR"/>
          </a:p>
        </p:txBody>
      </p:sp>
      <p:sp>
        <p:nvSpPr>
          <p:cNvPr id="5147" name="Line 66"/>
          <p:cNvSpPr>
            <a:spLocks noChangeShapeType="1"/>
          </p:cNvSpPr>
          <p:nvPr/>
        </p:nvSpPr>
        <p:spPr bwMode="auto">
          <a:xfrm>
            <a:off x="5965825" y="4724400"/>
            <a:ext cx="358775" cy="685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5148" name="Line 67"/>
          <p:cNvSpPr>
            <a:spLocks noChangeShapeType="1"/>
          </p:cNvSpPr>
          <p:nvPr/>
        </p:nvSpPr>
        <p:spPr bwMode="auto">
          <a:xfrm flipH="1">
            <a:off x="5965825" y="3962400"/>
            <a:ext cx="381000" cy="685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5149" name="Line 68"/>
          <p:cNvSpPr>
            <a:spLocks noChangeShapeType="1"/>
          </p:cNvSpPr>
          <p:nvPr/>
        </p:nvSpPr>
        <p:spPr bwMode="auto">
          <a:xfrm flipH="1">
            <a:off x="6346825" y="3276600"/>
            <a:ext cx="304800" cy="685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5150" name="Line 69"/>
          <p:cNvSpPr>
            <a:spLocks noChangeShapeType="1"/>
          </p:cNvSpPr>
          <p:nvPr/>
        </p:nvSpPr>
        <p:spPr bwMode="auto">
          <a:xfrm flipH="1">
            <a:off x="6286500" y="5410200"/>
            <a:ext cx="38100" cy="685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5151" name="Rectangle 70"/>
          <p:cNvSpPr>
            <a:spLocks noChangeArrowheads="1"/>
          </p:cNvSpPr>
          <p:nvPr/>
        </p:nvSpPr>
        <p:spPr bwMode="auto">
          <a:xfrm>
            <a:off x="5905500" y="6096000"/>
            <a:ext cx="762000" cy="228600"/>
          </a:xfrm>
          <a:prstGeom prst="rect">
            <a:avLst/>
          </a:prstGeom>
          <a:solidFill>
            <a:srgbClr val="FFCC00">
              <a:alpha val="87057"/>
            </a:srgbClr>
          </a:solidFill>
          <a:ln w="952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5152" name="Oval 72"/>
          <p:cNvSpPr>
            <a:spLocks noChangeArrowheads="1"/>
          </p:cNvSpPr>
          <p:nvPr/>
        </p:nvSpPr>
        <p:spPr bwMode="auto">
          <a:xfrm>
            <a:off x="6172200" y="5295900"/>
            <a:ext cx="304800" cy="228600"/>
          </a:xfrm>
          <a:prstGeom prst="ellipse">
            <a:avLst/>
          </a:prstGeom>
          <a:solidFill>
            <a:srgbClr val="800000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fa-IR"/>
          </a:p>
        </p:txBody>
      </p:sp>
      <p:sp>
        <p:nvSpPr>
          <p:cNvPr id="5153" name="Oval 73"/>
          <p:cNvSpPr>
            <a:spLocks noChangeArrowheads="1"/>
          </p:cNvSpPr>
          <p:nvPr/>
        </p:nvSpPr>
        <p:spPr bwMode="auto">
          <a:xfrm>
            <a:off x="6227763" y="3810000"/>
            <a:ext cx="228600" cy="228600"/>
          </a:xfrm>
          <a:prstGeom prst="ellipse">
            <a:avLst/>
          </a:prstGeom>
          <a:solidFill>
            <a:srgbClr val="800000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fa-IR"/>
          </a:p>
        </p:txBody>
      </p:sp>
      <p:sp>
        <p:nvSpPr>
          <p:cNvPr id="5154" name="Oval 74"/>
          <p:cNvSpPr>
            <a:spLocks noChangeArrowheads="1"/>
          </p:cNvSpPr>
          <p:nvPr/>
        </p:nvSpPr>
        <p:spPr bwMode="auto">
          <a:xfrm>
            <a:off x="5813425" y="4572000"/>
            <a:ext cx="304800" cy="228600"/>
          </a:xfrm>
          <a:prstGeom prst="ellipse">
            <a:avLst/>
          </a:prstGeom>
          <a:solidFill>
            <a:srgbClr val="800000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fa-IR"/>
          </a:p>
        </p:txBody>
      </p:sp>
      <p:sp>
        <p:nvSpPr>
          <p:cNvPr id="5155" name="Oval 75"/>
          <p:cNvSpPr>
            <a:spLocks noChangeArrowheads="1"/>
          </p:cNvSpPr>
          <p:nvPr/>
        </p:nvSpPr>
        <p:spPr bwMode="auto">
          <a:xfrm>
            <a:off x="6553200" y="3124200"/>
            <a:ext cx="228600" cy="228600"/>
          </a:xfrm>
          <a:prstGeom prst="ellipse">
            <a:avLst/>
          </a:prstGeom>
          <a:solidFill>
            <a:srgbClr val="800000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fa-IR"/>
          </a:p>
        </p:txBody>
      </p:sp>
      <p:sp>
        <p:nvSpPr>
          <p:cNvPr id="5156" name="Line 76"/>
          <p:cNvSpPr>
            <a:spLocks noChangeShapeType="1"/>
          </p:cNvSpPr>
          <p:nvPr/>
        </p:nvSpPr>
        <p:spPr bwMode="auto">
          <a:xfrm flipH="1" flipV="1">
            <a:off x="6270625" y="3200400"/>
            <a:ext cx="11113" cy="2895600"/>
          </a:xfrm>
          <a:prstGeom prst="line">
            <a:avLst/>
          </a:prstGeom>
          <a:noFill/>
          <a:ln w="12700">
            <a:solidFill>
              <a:srgbClr val="808080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5157" name="Line 77"/>
          <p:cNvSpPr>
            <a:spLocks noChangeShapeType="1"/>
          </p:cNvSpPr>
          <p:nvPr/>
        </p:nvSpPr>
        <p:spPr bwMode="auto">
          <a:xfrm flipH="1" flipV="1">
            <a:off x="4256088" y="3200400"/>
            <a:ext cx="11112" cy="2895600"/>
          </a:xfrm>
          <a:prstGeom prst="line">
            <a:avLst/>
          </a:prstGeom>
          <a:noFill/>
          <a:ln w="12700">
            <a:solidFill>
              <a:srgbClr val="808080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050A10-578C-4983-AEB9-8EF8576304A9}" type="slidenum">
              <a:rPr lang="ar-SA" smtClean="0"/>
              <a:pPr/>
              <a:t>13</a:t>
            </a:fld>
            <a:endParaRPr lang="en-US" smtClean="0"/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1447800" y="914400"/>
            <a:ext cx="6973888" cy="3592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</a:pPr>
            <a:r>
              <a:rPr lang="fa-IR"/>
              <a:t>در روش تحليل ديناميكي طيفي مراحل زير طي مي‌شود.</a:t>
            </a:r>
          </a:p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</a:pPr>
            <a:r>
              <a:rPr lang="fa-IR"/>
              <a:t>1- مودهاي سازه را به تعداد تعيين شده توسط آيين نامه پيدا مي‌كنيم.</a:t>
            </a:r>
          </a:p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</a:pPr>
            <a:r>
              <a:rPr lang="fa-IR"/>
              <a:t>2- جرمهاي مودي و پريود مودهاي مورد نياز را پيدا ميكنيم.</a:t>
            </a:r>
          </a:p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</a:pPr>
            <a:r>
              <a:rPr lang="fa-IR"/>
              <a:t>3- مقدار شتاب لرزه‌اي هر مود را از طيف طراحي مي‌خوانيم.</a:t>
            </a:r>
          </a:p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</a:pPr>
            <a:r>
              <a:rPr lang="fa-IR"/>
              <a:t>4- شكل جابجايي هر مود را در جرم مودي ضرب مي‌كنيم.</a:t>
            </a:r>
          </a:p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</a:pPr>
            <a:r>
              <a:rPr lang="fa-IR"/>
              <a:t>5- جابجاييهاي مقياس شده فوق را با روشهاي معتبر مانند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SRSS</a:t>
            </a:r>
            <a:r>
              <a:rPr lang="fa-IR"/>
              <a:t> تركيب ميكنيم تا پاسخ سازه به دست آيد.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BCC1A97-D6F3-4EC0-93F1-9DE86BD71125}" type="slidenum">
              <a:rPr lang="ar-SA" smtClean="0"/>
              <a:pPr/>
              <a:t>14</a:t>
            </a:fld>
            <a:endParaRPr lang="en-US" smtClean="0"/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838200" y="776288"/>
            <a:ext cx="7620000" cy="2619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</a:pPr>
            <a:r>
              <a:rPr lang="fa-IR" sz="2400">
                <a:solidFill>
                  <a:srgbClr val="CC3300"/>
                </a:solidFill>
                <a:latin typeface="Times New Roman" pitchFamily="18" charset="0"/>
                <a:cs typeface="B Titr" pitchFamily="2" charset="-78"/>
              </a:rPr>
              <a:t>طيف طراحي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</a:pPr>
            <a:r>
              <a:rPr lang="fa-IR">
                <a:latin typeface="Times New Roman" pitchFamily="18" charset="0"/>
              </a:rPr>
              <a:t>                               </a:t>
            </a:r>
            <a:r>
              <a:rPr lang="fa-IR" b="0">
                <a:latin typeface="Times New Roman" pitchFamily="18" charset="0"/>
              </a:rPr>
              <a:t>طيف طرح وي‍ژه ساختگاه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</a:pPr>
            <a:r>
              <a:rPr lang="fa-IR">
                <a:latin typeface="Times New Roman" pitchFamily="18" charset="0"/>
              </a:rPr>
              <a:t>طيف مورد</a:t>
            </a:r>
            <a:r>
              <a:rPr lang="fa-IR" sz="2400">
                <a:solidFill>
                  <a:srgbClr val="CC3300"/>
                </a:solidFill>
                <a:latin typeface="Times New Roman" pitchFamily="18" charset="0"/>
                <a:cs typeface="B Titr" pitchFamily="2" charset="-78"/>
              </a:rPr>
              <a:t> </a:t>
            </a:r>
            <a:r>
              <a:rPr lang="fa-IR">
                <a:latin typeface="Times New Roman" pitchFamily="18" charset="0"/>
              </a:rPr>
              <a:t>استفاده  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</a:pPr>
            <a:r>
              <a:rPr lang="fa-IR">
                <a:latin typeface="Times New Roman" pitchFamily="18" charset="0"/>
              </a:rPr>
              <a:t>                               </a:t>
            </a:r>
            <a:r>
              <a:rPr lang="fa-IR" b="0">
                <a:latin typeface="Times New Roman" pitchFamily="18" charset="0"/>
              </a:rPr>
              <a:t>طيف طرح استاندارد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6400800" y="1612900"/>
            <a:ext cx="481013" cy="146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 eaLnBrk="1" hangingPunct="1">
              <a:spcBef>
                <a:spcPct val="20000"/>
              </a:spcBef>
            </a:pPr>
            <a:r>
              <a:rPr lang="fa-IR" sz="9000">
                <a:solidFill>
                  <a:srgbClr val="CC3300"/>
                </a:solidFill>
              </a:rPr>
              <a:t>{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914400" y="2971800"/>
            <a:ext cx="7620000" cy="148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fa-IR"/>
              <a:t> طيف طرح استاندارد :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  <a:buSzPct val="75000"/>
              <a:buFontTx/>
              <a:buChar char="•"/>
            </a:pPr>
            <a:r>
              <a:rPr lang="fa-IR"/>
              <a:t> طيف طرح استاندارد از حاصلضرب مقادير بازتاب ساختمان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/>
              <a:t> در مقادير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/>
              <a:t> ،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a-IR"/>
              <a:t> و </a:t>
            </a:r>
            <a:r>
              <a:rPr lang="en-US"/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sz="2000">
                <a:latin typeface="Times New Roman" pitchFamily="18" charset="0"/>
              </a:rPr>
              <a:t> Ru</a:t>
            </a:r>
            <a:r>
              <a:rPr lang="fa-IR"/>
              <a:t> به دست ميآيد.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929A484-0ADF-467D-B80B-D010E1B03D7C}" type="slidenum">
              <a:rPr lang="ar-SA" smtClean="0"/>
              <a:pPr/>
              <a:t>15</a:t>
            </a:fld>
            <a:endParaRPr lang="en-US" smtClean="0"/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952500" y="1066800"/>
            <a:ext cx="7239000" cy="3443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fa-IR"/>
              <a:t> طيف طرح وي‍ژه ساختگاه :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  <a:buSzPct val="75000"/>
              <a:buFontTx/>
              <a:buChar char="•"/>
            </a:pPr>
            <a:r>
              <a:rPr lang="fa-IR"/>
              <a:t> طيف ويژه ساختگاه با استفاده از مشخصات زلزله‌هاي منطقه و با توجه به  ويژگيهاي لرزه‌خيزي ، ژئوتكنيكي و زمين شناسي منطقه به دست مي‌آيد.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  <a:buSzPct val="75000"/>
              <a:buFontTx/>
              <a:buChar char="•"/>
            </a:pPr>
            <a:r>
              <a:rPr lang="fa-IR"/>
              <a:t> ميرايي طيف ويژه ساختگاه 5%  است.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  <a:buSzPct val="75000"/>
              <a:buFontTx/>
              <a:buChar char="•"/>
            </a:pPr>
            <a:r>
              <a:rPr lang="fa-IR"/>
              <a:t> طيف طرح ويژه ساختگاه از ضرب كردن مقادير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a-IR"/>
              <a:t> و </a:t>
            </a:r>
            <a:r>
              <a:rPr lang="en-US"/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b="0">
                <a:latin typeface="Times New Roman" pitchFamily="18" charset="0"/>
              </a:rPr>
              <a:t> Ru </a:t>
            </a:r>
            <a:r>
              <a:rPr lang="fa-IR"/>
              <a:t>در طيف ويژه ساختگاه  به دست ميآيد.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  <a:buSzPct val="75000"/>
              <a:buFontTx/>
              <a:buChar char="•"/>
            </a:pPr>
            <a:r>
              <a:rPr lang="fa-IR"/>
              <a:t> طيف ويژه ساختگاه نبايد كمتر از 80 درصد طيف طرح استاندارد باشد.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6A21564-4408-4756-B92C-87CC87E51C0C}" type="slidenum">
              <a:rPr lang="ar-SA" smtClean="0"/>
              <a:pPr/>
              <a:t>16</a:t>
            </a:fld>
            <a:endParaRPr lang="en-US" smtClean="0"/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762000" y="838200"/>
            <a:ext cx="7620000" cy="2055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fa-IR"/>
              <a:t> حداقل تعداد مودهاي لازم در روش مودي :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</a:pPr>
            <a:r>
              <a:rPr lang="fa-IR" b="0"/>
              <a:t>1- در هر امتداد حداقل سه مود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</a:pPr>
            <a:r>
              <a:rPr lang="fa-IR" b="0"/>
              <a:t>2- جرم مودي در هر امتداد حداقل 90% جرم سازه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</a:pPr>
            <a:r>
              <a:rPr lang="fa-IR" b="0"/>
              <a:t>3- تمام مودهاي با زمان تناوب بالاي 0/4 ثانيه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A2023BE-8936-41DC-BC70-B7ED7716BA43}" type="slidenum">
              <a:rPr lang="ar-SA" smtClean="0"/>
              <a:pPr/>
              <a:t>17</a:t>
            </a:fld>
            <a:endParaRPr lang="en-US" smtClean="0"/>
          </a:p>
        </p:txBody>
      </p:sp>
      <p:sp>
        <p:nvSpPr>
          <p:cNvPr id="31747" name="Rectangle 608"/>
          <p:cNvSpPr>
            <a:spLocks noChangeArrowheads="1"/>
          </p:cNvSpPr>
          <p:nvPr/>
        </p:nvSpPr>
        <p:spPr bwMode="auto">
          <a:xfrm>
            <a:off x="838200" y="776288"/>
            <a:ext cx="7620000" cy="4595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fa-IR"/>
              <a:t> اصلاح مقادير بازتابها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  <a:buSzPct val="75000"/>
              <a:buFontTx/>
              <a:buChar char="•"/>
            </a:pPr>
            <a:r>
              <a:rPr lang="fa-IR" b="0"/>
              <a:t> در صورت بيشتر شدن برش پايه روش طيفي از روش استاتيكي معادل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  <a:buSzPct val="75000"/>
            </a:pPr>
            <a:r>
              <a:rPr lang="fa-IR" b="0"/>
              <a:t>       همپايه كردن برش پايه به برش پايه روش استاتيكي معادل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  <a:buSzPct val="75000"/>
              <a:buFontTx/>
              <a:buChar char="•"/>
            </a:pPr>
            <a:r>
              <a:rPr lang="fa-IR" b="0"/>
              <a:t>  در صورت كمتر شدن برش پايه روش طيفي از روش استاتيكي معادل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  <a:buSzPct val="75000"/>
            </a:pPr>
            <a:r>
              <a:rPr lang="fa-IR" b="0"/>
              <a:t>       1- سازه منظم (در صورت استفاده از طيف طرح استاندارد) : 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  <a:buSzPct val="75000"/>
            </a:pPr>
            <a:r>
              <a:rPr lang="fa-IR" b="0"/>
              <a:t>                 همپايه كردن برش پايه به 90% برش پايه روش استاتيكي معادل</a:t>
            </a:r>
          </a:p>
          <a:p>
            <a:r>
              <a:rPr lang="fa-IR" b="0"/>
              <a:t>       2- سازه منظم (در صورت استفاده از طيف طرح ساختگاه) :  </a:t>
            </a:r>
          </a:p>
          <a:p>
            <a:r>
              <a:rPr lang="fa-IR" b="0"/>
              <a:t>                 همپايه كردن برش پايه به 85% برش پايه روش استاتيكي معادل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  <a:buSzPct val="75000"/>
            </a:pPr>
            <a:r>
              <a:rPr lang="fa-IR" b="0"/>
              <a:t>       3- سازه نامنظم : همپايه كردن برش پايه به برش پايه روش استاتيكي معادل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9CC383B-A2B1-4E86-99C2-DAC63209234B}" type="slidenum">
              <a:rPr lang="ar-SA" smtClean="0"/>
              <a:pPr/>
              <a:t>18</a:t>
            </a:fld>
            <a:endParaRPr lang="en-US" smtClean="0"/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838200" y="776288"/>
            <a:ext cx="7620000" cy="4379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</a:pPr>
            <a:r>
              <a:rPr lang="fa-IR" sz="2400">
                <a:solidFill>
                  <a:srgbClr val="CC3300"/>
                </a:solidFill>
                <a:latin typeface="Times New Roman" pitchFamily="18" charset="0"/>
                <a:cs typeface="B Titr" pitchFamily="2" charset="-78"/>
              </a:rPr>
              <a:t>روش ديناميكي تاريخچه زماني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fa-IR" b="0">
                <a:latin typeface="Times New Roman" pitchFamily="18" charset="0"/>
              </a:rPr>
              <a:t> در اين روش با اثر دادن ركوردهاي ورودي زلزله به سازه طبق روشهاي ديناميكي نيروهاي طراحي سازه به دست مي‌آيد.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fa-IR" b="0">
                <a:latin typeface="Times New Roman" pitchFamily="18" charset="0"/>
              </a:rPr>
              <a:t> براي اين كار از سه زوج شتابنگاشت در جهات طولي و عرضي استفاده مي‌شود.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fa-IR" b="0">
                <a:latin typeface="Times New Roman" pitchFamily="18" charset="0"/>
              </a:rPr>
              <a:t> شتابنگاشتها بايد با توجه به </a:t>
            </a:r>
            <a:r>
              <a:rPr lang="fa-IR" b="0"/>
              <a:t>مشخصات زلزله‌هاي منطقه و با توجه به  ويژگيهاي لرزه‌خيزي ، ژئوتكنيكي و زمين شناسي منطقه انتخاب شوند.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  <a:buSzPct val="75000"/>
              <a:buFontTx/>
              <a:buChar char="•"/>
            </a:pPr>
            <a:r>
              <a:rPr lang="fa-IR" b="0"/>
              <a:t> مدت زمان حركت شديد زمين بايد بيش از 10 ثانيه باشد.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</a:pPr>
            <a:r>
              <a:rPr lang="fa-IR" b="0"/>
              <a:t>در مواردي كه اين شتابنگاشتها موجود نباشند ميتوان از ركوردهاي ساير زلزله ها يا زلزله‌هاي مصنوعي پس از مقياس</a:t>
            </a:r>
            <a:r>
              <a:rPr lang="fa-IR"/>
              <a:t> كردن </a:t>
            </a:r>
            <a:r>
              <a:rPr lang="fa-IR" b="0"/>
              <a:t>استفاده كرد.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AF47CED-171C-4146-B228-60AC8A8C0D81}" type="slidenum">
              <a:rPr lang="ar-SA" smtClean="0"/>
              <a:pPr/>
              <a:t>19</a:t>
            </a:fld>
            <a:endParaRPr lang="en-US" smtClean="0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838200" y="1720850"/>
            <a:ext cx="7620000" cy="4527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a-IR" b="0">
                <a:latin typeface="Times New Roman" pitchFamily="18" charset="0"/>
              </a:rPr>
              <a:t> كليه شتابنگاشتها به مقدار حداكثر خود مقياس شوند تا مقدار حداكثر آنها برابر </a:t>
            </a:r>
            <a:r>
              <a:rPr lang="en-US" b="0">
                <a:latin typeface="Times New Roman" pitchFamily="18" charset="0"/>
              </a:rPr>
              <a:t>g</a:t>
            </a:r>
            <a:r>
              <a:rPr lang="fa-IR" b="0">
                <a:latin typeface="Times New Roman" pitchFamily="18" charset="0"/>
              </a:rPr>
              <a:t> شود.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a-IR" b="0">
                <a:latin typeface="Times New Roman" pitchFamily="18" charset="0"/>
              </a:rPr>
              <a:t> طيف پاسخ شتابنگاشتهاي </a:t>
            </a:r>
            <a:r>
              <a:rPr lang="fa-IR" b="0"/>
              <a:t>مقياس شده در ميرايي 5% تهيه شود.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a-IR" b="0"/>
              <a:t> طيفهاي پاسخ هر زوج شتابنگاشت در دو جهت به روش </a:t>
            </a:r>
            <a:r>
              <a:rPr lang="en-US" sz="2000" b="0">
                <a:latin typeface="Times New Roman" pitchFamily="18" charset="0"/>
                <a:cs typeface="Times New Roman" pitchFamily="18" charset="0"/>
              </a:rPr>
              <a:t>SRSS</a:t>
            </a:r>
            <a:r>
              <a:rPr lang="fa-IR" b="0"/>
              <a:t> تركيب شود.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a-IR" b="0"/>
              <a:t> </a:t>
            </a:r>
            <a:r>
              <a:rPr lang="fa-IR" b="0">
                <a:latin typeface="Times New Roman" pitchFamily="18" charset="0"/>
              </a:rPr>
              <a:t>از طيفهاي تركيبي سه زوج شتابنگاشت ميانگين گرفته شود.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a-IR" b="0">
                <a:latin typeface="Times New Roman" pitchFamily="18" charset="0"/>
              </a:rPr>
              <a:t> ضريب مقياس آنچنان تعيين ميشود كه در محدوده </a:t>
            </a:r>
            <a:r>
              <a:rPr lang="en-US" sz="2000" b="0">
                <a:latin typeface="Times New Roman" pitchFamily="18" charset="0"/>
              </a:rPr>
              <a:t>0.2T-1.5T</a:t>
            </a:r>
            <a:r>
              <a:rPr lang="fa-IR" b="0">
                <a:latin typeface="Times New Roman" pitchFamily="18" charset="0"/>
              </a:rPr>
              <a:t> مقادير متوسط ها در هيچ حالت كمتر (1/3) برابر مقدار نظير آن در طيف استاندارد نباشد.</a:t>
            </a:r>
            <a:endParaRPr lang="en-US" b="0"/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fa-IR" b="0"/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fa-IR" b="0">
              <a:latin typeface="Times New Roman" pitchFamily="18" charset="0"/>
            </a:endParaRP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</a:pP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12B5887-228A-46C0-AEF8-F66385D7DAAD}" type="slidenum">
              <a:rPr lang="ar-SA" smtClean="0"/>
              <a:pPr/>
              <a:t>2</a:t>
            </a:fld>
            <a:endParaRPr lang="en-US" smtClean="0"/>
          </a:p>
        </p:txBody>
      </p:sp>
      <p:sp>
        <p:nvSpPr>
          <p:cNvPr id="21507" name="Rectangle 11"/>
          <p:cNvSpPr>
            <a:spLocks noChangeArrowheads="1"/>
          </p:cNvSpPr>
          <p:nvPr/>
        </p:nvSpPr>
        <p:spPr bwMode="auto">
          <a:xfrm>
            <a:off x="838200" y="776288"/>
            <a:ext cx="7620000" cy="3700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 eaLnBrk="1" hangingPunct="1">
              <a:lnSpc>
                <a:spcPct val="135000"/>
              </a:lnSpc>
              <a:spcBef>
                <a:spcPct val="20000"/>
              </a:spcBef>
            </a:pPr>
            <a:r>
              <a:rPr lang="fa-IR" sz="2400">
                <a:solidFill>
                  <a:srgbClr val="CC3300"/>
                </a:solidFill>
                <a:latin typeface="Times New Roman" pitchFamily="18" charset="0"/>
                <a:cs typeface="B Titr" pitchFamily="2" charset="-78"/>
              </a:rPr>
              <a:t>روشهاي طراحي لرزه‌اي سازه در آيين‌نامه</a:t>
            </a:r>
            <a:r>
              <a:rPr lang="fa-IR" sz="2400">
                <a:solidFill>
                  <a:srgbClr val="CC3300"/>
                </a:solidFill>
                <a:latin typeface="Times New Roman" pitchFamily="18" charset="0"/>
                <a:ea typeface="Times New Roman" pitchFamily="18" charset="0"/>
                <a:cs typeface="B Titr" pitchFamily="2" charset="-78"/>
              </a:rPr>
              <a:t> 2800 :</a:t>
            </a:r>
          </a:p>
          <a:p>
            <a:pPr rtl="1" eaLnBrk="1" hangingPunct="1">
              <a:lnSpc>
                <a:spcPct val="135000"/>
              </a:lnSpc>
              <a:spcBef>
                <a:spcPct val="20000"/>
              </a:spcBef>
            </a:pPr>
            <a:r>
              <a:rPr lang="fa-IR">
                <a:latin typeface="Times New Roman" pitchFamily="18" charset="0"/>
              </a:rPr>
              <a:t>1- روش استاتيكي معادل</a:t>
            </a:r>
          </a:p>
          <a:p>
            <a:pPr rtl="1" eaLnBrk="1" hangingPunct="1">
              <a:lnSpc>
                <a:spcPct val="135000"/>
              </a:lnSpc>
              <a:spcBef>
                <a:spcPct val="20000"/>
              </a:spcBef>
              <a:buFontTx/>
              <a:buChar char="•"/>
            </a:pPr>
            <a:r>
              <a:rPr lang="fa-IR" b="0">
                <a:latin typeface="Times New Roman" pitchFamily="18" charset="0"/>
              </a:rPr>
              <a:t> طراحي بر اساس برش پايه استاتيكي</a:t>
            </a:r>
          </a:p>
          <a:p>
            <a:pPr rtl="1" eaLnBrk="1" hangingPunct="1">
              <a:lnSpc>
                <a:spcPct val="135000"/>
              </a:lnSpc>
              <a:spcBef>
                <a:spcPct val="20000"/>
              </a:spcBef>
            </a:pPr>
            <a:r>
              <a:rPr lang="fa-IR">
                <a:latin typeface="Times New Roman" pitchFamily="18" charset="0"/>
              </a:rPr>
              <a:t>2- روش ديناميكي طيفي</a:t>
            </a:r>
          </a:p>
          <a:p>
            <a:pPr rtl="1" eaLnBrk="1" hangingPunct="1">
              <a:lnSpc>
                <a:spcPct val="135000"/>
              </a:lnSpc>
              <a:spcBef>
                <a:spcPct val="20000"/>
              </a:spcBef>
              <a:buFontTx/>
              <a:buChar char="•"/>
            </a:pPr>
            <a:r>
              <a:rPr lang="fa-IR" b="0">
                <a:latin typeface="Times New Roman" pitchFamily="18" charset="0"/>
              </a:rPr>
              <a:t> طراحي بر اساس توزيع طيفي و برش پايه  همپايه شده با روش استاتيكي</a:t>
            </a:r>
          </a:p>
          <a:p>
            <a:pPr rtl="1" eaLnBrk="1" hangingPunct="1">
              <a:lnSpc>
                <a:spcPct val="135000"/>
              </a:lnSpc>
              <a:spcBef>
                <a:spcPct val="20000"/>
              </a:spcBef>
            </a:pPr>
            <a:r>
              <a:rPr lang="fa-IR">
                <a:latin typeface="Times New Roman" pitchFamily="18" charset="0"/>
              </a:rPr>
              <a:t>3- روش ديناميكي تاريخچه زماني</a:t>
            </a:r>
          </a:p>
          <a:p>
            <a:pPr rtl="1" eaLnBrk="1" hangingPunct="1">
              <a:lnSpc>
                <a:spcPct val="135000"/>
              </a:lnSpc>
              <a:spcBef>
                <a:spcPct val="20000"/>
              </a:spcBef>
              <a:buFontTx/>
              <a:buChar char="•"/>
            </a:pPr>
            <a:r>
              <a:rPr lang="fa-IR" b="0">
                <a:latin typeface="Times New Roman" pitchFamily="18" charset="0"/>
              </a:rPr>
              <a:t> طراحي بر اساس نتايج آناليز تاريخچه زماني با استفاده از ركوردهاي مقياس شده</a:t>
            </a:r>
            <a:endParaRPr 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805FD3E-4AF1-4CD7-9DDC-EF641815560B}" type="slidenum">
              <a:rPr lang="ar-SA" smtClean="0"/>
              <a:pPr/>
              <a:t>20</a:t>
            </a:fld>
            <a:endParaRPr lang="en-US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838200" y="776288"/>
            <a:ext cx="7620000" cy="2867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 eaLnBrk="1" hangingPunct="1">
              <a:spcBef>
                <a:spcPct val="20000"/>
              </a:spcBef>
            </a:pPr>
            <a:r>
              <a:rPr lang="fa-IR" sz="2400">
                <a:solidFill>
                  <a:srgbClr val="CC3300"/>
                </a:solidFill>
                <a:latin typeface="Times New Roman" pitchFamily="18" charset="0"/>
                <a:cs typeface="B Titr" pitchFamily="2" charset="-78"/>
              </a:rPr>
              <a:t>مقايسه روشهاي طراحي لرزه‌اي در قالب يك مثال</a:t>
            </a:r>
            <a:endParaRPr lang="fa-IR" sz="2400">
              <a:solidFill>
                <a:srgbClr val="CC3300"/>
              </a:solidFill>
              <a:latin typeface="Times New Roman" pitchFamily="18" charset="0"/>
              <a:ea typeface="Times New Roman" pitchFamily="18" charset="0"/>
              <a:cs typeface="B Titr" pitchFamily="2" charset="-78"/>
            </a:endParaRPr>
          </a:p>
          <a:p>
            <a:pPr rtl="1" eaLnBrk="1" hangingPunct="1">
              <a:spcBef>
                <a:spcPct val="20000"/>
              </a:spcBef>
              <a:buFontTx/>
              <a:buChar char="•"/>
            </a:pPr>
            <a:r>
              <a:rPr lang="fa-IR">
                <a:latin typeface="Times New Roman" pitchFamily="18" charset="0"/>
              </a:rPr>
              <a:t> ساختمان 7 طبقه فولادي</a:t>
            </a:r>
          </a:p>
          <a:p>
            <a:pPr rtl="1" eaLnBrk="1" hangingPunct="1">
              <a:spcBef>
                <a:spcPct val="20000"/>
              </a:spcBef>
              <a:buFontTx/>
              <a:buChar char="•"/>
            </a:pPr>
            <a:r>
              <a:rPr lang="fa-IR">
                <a:latin typeface="Times New Roman" pitchFamily="18" charset="0"/>
              </a:rPr>
              <a:t> سيستم سازه‌اي : </a:t>
            </a:r>
          </a:p>
          <a:p>
            <a:pPr rtl="1" eaLnBrk="1" hangingPunct="1">
              <a:spcBef>
                <a:spcPct val="20000"/>
              </a:spcBef>
            </a:pPr>
            <a:r>
              <a:rPr lang="fa-IR">
                <a:latin typeface="Times New Roman" pitchFamily="18" charset="0"/>
              </a:rPr>
              <a:t>         قاب خمشي در دو جهت</a:t>
            </a:r>
            <a:endParaRPr lang="en-US">
              <a:latin typeface="Times New Roman" pitchFamily="18" charset="0"/>
            </a:endParaRPr>
          </a:p>
          <a:p>
            <a:pPr rtl="1" eaLnBrk="1" hangingPunct="1">
              <a:spcBef>
                <a:spcPct val="20000"/>
              </a:spcBef>
              <a:buFontTx/>
              <a:buChar char="•"/>
            </a:pPr>
            <a:r>
              <a:rPr lang="en-US">
                <a:latin typeface="Times New Roman" pitchFamily="18" charset="0"/>
              </a:rPr>
              <a:t> </a:t>
            </a:r>
            <a:r>
              <a:rPr lang="fa-IR">
                <a:latin typeface="Times New Roman" pitchFamily="18" charset="0"/>
              </a:rPr>
              <a:t> محل ساختمان :</a:t>
            </a:r>
          </a:p>
          <a:p>
            <a:pPr rtl="1" eaLnBrk="1" hangingPunct="1">
              <a:spcBef>
                <a:spcPct val="20000"/>
              </a:spcBef>
            </a:pPr>
            <a:r>
              <a:rPr lang="fa-IR">
                <a:latin typeface="Times New Roman" pitchFamily="18" charset="0"/>
              </a:rPr>
              <a:t>         تهران</a:t>
            </a:r>
          </a:p>
          <a:p>
            <a:pPr rtl="1" eaLnBrk="1" hangingPunct="1">
              <a:spcBef>
                <a:spcPct val="20000"/>
              </a:spcBef>
            </a:pPr>
            <a:r>
              <a:rPr lang="fa-IR">
                <a:latin typeface="Times New Roman" pitchFamily="18" charset="0"/>
              </a:rPr>
              <a:t>(منطقه با خطر لرزه‌اي بالا)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304800" y="1447800"/>
          <a:ext cx="47244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Bitmap Image" r:id="rId3" imgW="5418627" imgH="6468485" progId="Paint.Picture">
                  <p:embed/>
                </p:oleObj>
              </mc:Choice>
              <mc:Fallback>
                <p:oleObj name="Bitmap Image" r:id="rId3" imgW="5418627" imgH="6468485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4724400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DCA83F-38FC-4EE6-ADF9-0A0AF2E519E4}" type="slidenum">
              <a:rPr lang="ar-SA" smtClean="0"/>
              <a:pPr/>
              <a:t>21</a:t>
            </a:fld>
            <a:endParaRPr lang="en-US" smtClean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838200" y="776288"/>
            <a:ext cx="7620000" cy="858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 eaLnBrk="1" hangingPunct="1">
              <a:spcBef>
                <a:spcPct val="20000"/>
              </a:spcBef>
            </a:pPr>
            <a:r>
              <a:rPr lang="fa-IR" sz="2400">
                <a:solidFill>
                  <a:srgbClr val="CC3300"/>
                </a:solidFill>
                <a:latin typeface="Times New Roman" pitchFamily="18" charset="0"/>
                <a:cs typeface="B Titr" pitchFamily="2" charset="-78"/>
              </a:rPr>
              <a:t>روش استاتيكي معادل</a:t>
            </a:r>
            <a:endParaRPr lang="fa-IR">
              <a:latin typeface="Times New Roman" pitchFamily="18" charset="0"/>
            </a:endParaRPr>
          </a:p>
          <a:p>
            <a:pPr rtl="1" eaLnBrk="1" hangingPunct="1">
              <a:spcBef>
                <a:spcPct val="20000"/>
              </a:spcBef>
            </a:pPr>
            <a:endParaRPr lang="en-US">
              <a:latin typeface="Times New Roman" pitchFamily="18" charset="0"/>
            </a:endParaRP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1447800" y="1524000"/>
          <a:ext cx="4143375" cy="447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3" imgW="2260440" imgH="2438280" progId="Equation.3">
                  <p:embed/>
                </p:oleObj>
              </mc:Choice>
              <mc:Fallback>
                <p:oleObj name="Equation" r:id="rId3" imgW="2260440" imgH="2438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524000"/>
                        <a:ext cx="4143375" cy="447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B435B35-278E-4586-8B6B-06DCFF8D47FA}" type="slidenum">
              <a:rPr lang="ar-SA" smtClean="0"/>
              <a:pPr/>
              <a:t>22</a:t>
            </a:fld>
            <a:endParaRPr lang="en-US" smtClean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609600" y="838200"/>
          <a:ext cx="5546725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Bitmap Image" r:id="rId3" imgW="5960489" imgH="6222954" progId="Paint.Picture">
                  <p:embed/>
                </p:oleObj>
              </mc:Choice>
              <mc:Fallback>
                <p:oleObj name="Bitmap Image" r:id="rId3" imgW="5960489" imgH="6222954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38200"/>
                        <a:ext cx="5546725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172200" y="914400"/>
            <a:ext cx="2743200" cy="1735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 eaLnBrk="1" hangingPunct="1">
              <a:spcBef>
                <a:spcPct val="20000"/>
              </a:spcBef>
            </a:pPr>
            <a:r>
              <a:rPr lang="fa-IR" sz="2400">
                <a:solidFill>
                  <a:srgbClr val="CC3300"/>
                </a:solidFill>
                <a:latin typeface="Times New Roman" pitchFamily="18" charset="0"/>
                <a:cs typeface="B Titr" pitchFamily="2" charset="-78"/>
              </a:rPr>
              <a:t>روش ديناميكي طيفي</a:t>
            </a:r>
          </a:p>
          <a:p>
            <a:pPr rtl="1" eaLnBrk="1" hangingPunct="1">
              <a:spcBef>
                <a:spcPct val="20000"/>
              </a:spcBef>
            </a:pPr>
            <a:endParaRPr lang="fa-IR" sz="2400">
              <a:solidFill>
                <a:srgbClr val="CC3300"/>
              </a:solidFill>
              <a:latin typeface="Times New Roman" pitchFamily="18" charset="0"/>
              <a:cs typeface="B Titr" pitchFamily="2" charset="-78"/>
            </a:endParaRPr>
          </a:p>
          <a:p>
            <a:pPr rtl="1" eaLnBrk="1" hangingPunct="1">
              <a:spcBef>
                <a:spcPct val="20000"/>
              </a:spcBef>
            </a:pPr>
            <a:r>
              <a:rPr lang="fa-IR" sz="2400">
                <a:solidFill>
                  <a:srgbClr val="CC3300"/>
                </a:solidFill>
                <a:latin typeface="Times New Roman" pitchFamily="18" charset="0"/>
                <a:cs typeface="B Titr" pitchFamily="2" charset="-78"/>
              </a:rPr>
              <a:t>مود اول نوسان سازه</a:t>
            </a:r>
            <a:endParaRPr lang="fa-IR">
              <a:latin typeface="Times New Roman" pitchFamily="18" charset="0"/>
            </a:endParaRPr>
          </a:p>
          <a:p>
            <a:pPr rtl="1" eaLnBrk="1" hangingPunct="1">
              <a:spcBef>
                <a:spcPct val="20000"/>
              </a:spcBef>
            </a:pPr>
            <a:endParaRPr lang="en-US">
              <a:latin typeface="Times New Roman" pitchFamily="18" charset="0"/>
            </a:endParaRPr>
          </a:p>
        </p:txBody>
      </p:sp>
      <p:graphicFrame>
        <p:nvGraphicFramePr>
          <p:cNvPr id="8195" name="Object 6"/>
          <p:cNvGraphicFramePr>
            <a:graphicFrameLocks noChangeAspect="1"/>
          </p:cNvGraphicFramePr>
          <p:nvPr/>
        </p:nvGraphicFramePr>
        <p:xfrm>
          <a:off x="6934200" y="2362200"/>
          <a:ext cx="16065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5" imgW="774360" imgH="177480" progId="Equation.3">
                  <p:embed/>
                </p:oleObj>
              </mc:Choice>
              <mc:Fallback>
                <p:oleObj name="Equation" r:id="rId5" imgW="77436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362200"/>
                        <a:ext cx="16065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7E8D34F-CD54-4A7C-ADC1-E1F501E313F5}" type="slidenum">
              <a:rPr lang="ar-SA" smtClean="0"/>
              <a:pPr/>
              <a:t>23</a:t>
            </a:fld>
            <a:endParaRPr lang="en-US" smtClean="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5867400" y="1219200"/>
            <a:ext cx="2743200" cy="858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 eaLnBrk="1" hangingPunct="1">
              <a:spcBef>
                <a:spcPct val="20000"/>
              </a:spcBef>
            </a:pPr>
            <a:r>
              <a:rPr lang="fa-IR" sz="2400">
                <a:solidFill>
                  <a:srgbClr val="CC3300"/>
                </a:solidFill>
                <a:latin typeface="Times New Roman" pitchFamily="18" charset="0"/>
                <a:cs typeface="B Titr" pitchFamily="2" charset="-78"/>
              </a:rPr>
              <a:t>مود دوم نوسان سازه</a:t>
            </a:r>
            <a:endParaRPr lang="fa-IR">
              <a:latin typeface="Times New Roman" pitchFamily="18" charset="0"/>
            </a:endParaRPr>
          </a:p>
          <a:p>
            <a:pPr rtl="1" eaLnBrk="1" hangingPunct="1">
              <a:spcBef>
                <a:spcPct val="20000"/>
              </a:spcBef>
            </a:pPr>
            <a:endParaRPr lang="en-US">
              <a:latin typeface="Times New Roman" pitchFamily="18" charset="0"/>
            </a:endParaRPr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6807200" y="2057400"/>
          <a:ext cx="15541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3" imgW="749160" imgH="177480" progId="Equation.3">
                  <p:embed/>
                </p:oleObj>
              </mc:Choice>
              <mc:Fallback>
                <p:oleObj name="Equation" r:id="rId3" imgW="74916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2057400"/>
                        <a:ext cx="15541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7"/>
          <p:cNvGraphicFramePr>
            <a:graphicFrameLocks noChangeAspect="1"/>
          </p:cNvGraphicFramePr>
          <p:nvPr/>
        </p:nvGraphicFramePr>
        <p:xfrm>
          <a:off x="533400" y="762000"/>
          <a:ext cx="5510213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Bitmap Image" r:id="rId5" imgW="6028222" imgH="6502352" progId="Paint.Picture">
                  <p:embed/>
                </p:oleObj>
              </mc:Choice>
              <mc:Fallback>
                <p:oleObj name="Bitmap Image" r:id="rId5" imgW="6028222" imgH="6502352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762000"/>
                        <a:ext cx="5510213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97F7F9C-A96F-41F9-B330-0EA04EC7135D}" type="slidenum">
              <a:rPr lang="ar-SA" smtClean="0"/>
              <a:pPr/>
              <a:t>24</a:t>
            </a:fld>
            <a:endParaRPr lang="en-US" smtClean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867400" y="1219200"/>
            <a:ext cx="2743200" cy="858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 eaLnBrk="1" hangingPunct="1">
              <a:spcBef>
                <a:spcPct val="20000"/>
              </a:spcBef>
            </a:pPr>
            <a:r>
              <a:rPr lang="fa-IR" sz="2400">
                <a:solidFill>
                  <a:srgbClr val="CC3300"/>
                </a:solidFill>
                <a:latin typeface="Times New Roman" pitchFamily="18" charset="0"/>
                <a:cs typeface="B Titr" pitchFamily="2" charset="-78"/>
              </a:rPr>
              <a:t>مود سوم نوسان سازه</a:t>
            </a:r>
            <a:endParaRPr lang="fa-IR">
              <a:latin typeface="Times New Roman" pitchFamily="18" charset="0"/>
            </a:endParaRPr>
          </a:p>
          <a:p>
            <a:pPr rtl="1" eaLnBrk="1" hangingPunct="1">
              <a:spcBef>
                <a:spcPct val="20000"/>
              </a:spcBef>
            </a:pPr>
            <a:endParaRPr lang="en-US">
              <a:latin typeface="Times New Roman" pitchFamily="18" charset="0"/>
            </a:endParaRPr>
          </a:p>
        </p:txBody>
      </p:sp>
      <p:graphicFrame>
        <p:nvGraphicFramePr>
          <p:cNvPr id="10242" name="Object 6"/>
          <p:cNvGraphicFramePr>
            <a:graphicFrameLocks noChangeAspect="1"/>
          </p:cNvGraphicFramePr>
          <p:nvPr/>
        </p:nvGraphicFramePr>
        <p:xfrm>
          <a:off x="6794500" y="2057400"/>
          <a:ext cx="15795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3" imgW="761760" imgH="177480" progId="Equation.3">
                  <p:embed/>
                </p:oleObj>
              </mc:Choice>
              <mc:Fallback>
                <p:oleObj name="Equation" r:id="rId3" imgW="76176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0" y="2057400"/>
                        <a:ext cx="15795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7"/>
          <p:cNvGraphicFramePr>
            <a:graphicFrameLocks noChangeAspect="1"/>
          </p:cNvGraphicFramePr>
          <p:nvPr/>
        </p:nvGraphicFramePr>
        <p:xfrm>
          <a:off x="457200" y="838200"/>
          <a:ext cx="4803775" cy="591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Bitmap Image" r:id="rId5" imgW="5113829" imgH="6290687" progId="Paint.Picture">
                  <p:embed/>
                </p:oleObj>
              </mc:Choice>
              <mc:Fallback>
                <p:oleObj name="Bitmap Image" r:id="rId5" imgW="5113829" imgH="6290687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38200"/>
                        <a:ext cx="4803775" cy="591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FA69FD2-342E-4477-AB8F-ACF5A9632EF3}" type="slidenum">
              <a:rPr lang="ar-SA" smtClean="0"/>
              <a:pPr/>
              <a:t>25</a:t>
            </a:fld>
            <a:endParaRPr lang="en-US" smtClean="0"/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838200" y="776288"/>
            <a:ext cx="7620000" cy="2055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fa-IR"/>
              <a:t> حداقل تعداد مودهاي لازم در روش ديناميكي مودي :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</a:pPr>
            <a:r>
              <a:rPr lang="fa-IR" b="0"/>
              <a:t>1- در هر امتداد حداقل سه مود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</a:pPr>
            <a:r>
              <a:rPr lang="fa-IR" b="0"/>
              <a:t>2- جرم مودي در هر امتداد حداقل 90% جرم سازه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</a:pPr>
            <a:r>
              <a:rPr lang="fa-IR" b="0"/>
              <a:t>3- تمام مودهاي با زمان تناوب بالاي 0/4 ثانيه</a:t>
            </a:r>
            <a:endParaRPr lang="en-US" b="0"/>
          </a:p>
        </p:txBody>
      </p:sp>
      <p:graphicFrame>
        <p:nvGraphicFramePr>
          <p:cNvPr id="376418" name="Group 610"/>
          <p:cNvGraphicFramePr>
            <a:graphicFrameLocks noGrp="1"/>
          </p:cNvGraphicFramePr>
          <p:nvPr/>
        </p:nvGraphicFramePr>
        <p:xfrm>
          <a:off x="1066800" y="2819400"/>
          <a:ext cx="4267200" cy="374967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Mode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Period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UX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UY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UZ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SumUX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SumUY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2.67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72.97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72.97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1.81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72.97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1.60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74.67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74.67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72.97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1.09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13.96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74.67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86.93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0.68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74.67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86.93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0.60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5.88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74.67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92.81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0.59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12.13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86.81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92.81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0.39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2.65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86.81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95.46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0.37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86.81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95.46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0.33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4.59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91.39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95.46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0.27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1.83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91.39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97.29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91.39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97.29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5C93BB6-629A-4A0D-A452-3716312BB049}" type="slidenum">
              <a:rPr lang="ar-SA" smtClean="0"/>
              <a:pPr/>
              <a:t>26</a:t>
            </a:fld>
            <a:endParaRPr lang="en-US" smtClean="0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490538" y="1447800"/>
          <a:ext cx="8161337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Chart" r:id="rId3" imgW="8161910" imgH="1515695" progId="Excel.Chart.8">
                  <p:embed/>
                </p:oleObj>
              </mc:Choice>
              <mc:Fallback>
                <p:oleObj name="Chart" r:id="rId3" imgW="8161910" imgH="1515695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1447800"/>
                        <a:ext cx="8161337" cy="151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469900" y="3060700"/>
          <a:ext cx="8170863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Chart" r:id="rId5" imgW="8263641" imgH="1583193" progId="Excel.Chart.8">
                  <p:embed/>
                </p:oleObj>
              </mc:Choice>
              <mc:Fallback>
                <p:oleObj name="Chart" r:id="rId5" imgW="8263641" imgH="1583193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3060700"/>
                        <a:ext cx="8170863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6"/>
          <p:cNvGraphicFramePr>
            <a:graphicFrameLocks noChangeAspect="1"/>
          </p:cNvGraphicFramePr>
          <p:nvPr/>
        </p:nvGraphicFramePr>
        <p:xfrm>
          <a:off x="488950" y="4724400"/>
          <a:ext cx="8134350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Chart" r:id="rId7" imgW="8229731" imgH="1743986" progId="Excel.Chart.8">
                  <p:embed/>
                </p:oleObj>
              </mc:Choice>
              <mc:Fallback>
                <p:oleObj name="Chart" r:id="rId7" imgW="8229731" imgH="1743986" progId="Excel.Chart.8">
                  <p:embed/>
                  <p:pic>
                    <p:nvPicPr>
                      <p:cNvPr id="0" name="Object 6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4724400"/>
                        <a:ext cx="8134350" cy="159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838200" y="776288"/>
            <a:ext cx="7620000" cy="1068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</a:pPr>
            <a:r>
              <a:rPr lang="fa-IR" sz="2400">
                <a:solidFill>
                  <a:srgbClr val="CC3300"/>
                </a:solidFill>
                <a:latin typeface="Times New Roman" pitchFamily="18" charset="0"/>
                <a:cs typeface="B Titr" pitchFamily="2" charset="-78"/>
              </a:rPr>
              <a:t>شتابنگاشتهاي مورد استفاده</a:t>
            </a:r>
            <a:endParaRPr lang="fa-IR" b="0"/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</a:pP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B7752CC-CA9E-4A2E-AF5E-C299976BB3FA}" type="slidenum">
              <a:rPr lang="ar-SA" smtClean="0"/>
              <a:pPr/>
              <a:t>27</a:t>
            </a:fld>
            <a:endParaRPr lang="en-US" smtClean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838200" y="776288"/>
            <a:ext cx="7620000" cy="300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</a:pPr>
            <a:r>
              <a:rPr lang="fa-IR" sz="2400">
                <a:solidFill>
                  <a:srgbClr val="CC3300"/>
                </a:solidFill>
                <a:latin typeface="Times New Roman" pitchFamily="18" charset="0"/>
                <a:cs typeface="B Titr" pitchFamily="2" charset="-78"/>
              </a:rPr>
              <a:t>روش مقياس كردن شتابنگاشتها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</a:pPr>
            <a:r>
              <a:rPr lang="fa-IR" b="0">
                <a:latin typeface="Times New Roman" pitchFamily="18" charset="0"/>
              </a:rPr>
              <a:t>1- كليه شتابنگاشتها به مقدار حداكثر خود مقياس شوند تا مقدار حداكثر آنها برابر </a:t>
            </a:r>
            <a:r>
              <a:rPr lang="en-US" b="0">
                <a:latin typeface="Times New Roman" pitchFamily="18" charset="0"/>
              </a:rPr>
              <a:t>g</a:t>
            </a:r>
            <a:r>
              <a:rPr lang="fa-IR" b="0">
                <a:latin typeface="Times New Roman" pitchFamily="18" charset="0"/>
              </a:rPr>
              <a:t> شود.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</a:pPr>
            <a:r>
              <a:rPr lang="fa-IR" b="0">
                <a:latin typeface="Times New Roman" pitchFamily="18" charset="0"/>
              </a:rPr>
              <a:t>2- طيف پاسخ شتابنگاشتهاي </a:t>
            </a:r>
            <a:r>
              <a:rPr lang="fa-IR" b="0"/>
              <a:t>مقياس شده در ميرايي 5% تهيه شود.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</a:pPr>
            <a:r>
              <a:rPr lang="fa-IR" b="0"/>
              <a:t>3- طيفهاي پاسخ هر زوج شتابنگاشت در دو جهت به روش </a:t>
            </a:r>
            <a:r>
              <a:rPr lang="en-US" sz="2000" b="0">
                <a:latin typeface="Times New Roman" pitchFamily="18" charset="0"/>
                <a:cs typeface="Times New Roman" pitchFamily="18" charset="0"/>
              </a:rPr>
              <a:t>SRSS</a:t>
            </a:r>
            <a:r>
              <a:rPr lang="fa-IR" b="0"/>
              <a:t> تركيب شود.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</a:pPr>
            <a:endParaRPr lang="en-US" b="0"/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914400" y="3352800"/>
          <a:ext cx="6477000" cy="324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Chart" r:id="rId3" imgW="5884322" imgH="2946577" progId="Excel.Chart.8">
                  <p:embed/>
                </p:oleObj>
              </mc:Choice>
              <mc:Fallback>
                <p:oleObj name="Chart" r:id="rId3" imgW="5884322" imgH="2946577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52800"/>
                        <a:ext cx="6477000" cy="324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77E93F4-DBD8-4A6B-AE25-565D806506C8}" type="slidenum">
              <a:rPr lang="ar-SA" smtClean="0"/>
              <a:pPr/>
              <a:t>28</a:t>
            </a:fld>
            <a:endParaRPr lang="en-US" smtClean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838200" y="776288"/>
            <a:ext cx="7620000" cy="527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</a:pPr>
            <a:r>
              <a:rPr lang="fa-IR" b="0">
                <a:latin typeface="Times New Roman" pitchFamily="18" charset="0"/>
              </a:rPr>
              <a:t>4- از طيفهاي تركيبي سه زوج شتابنگاشت ميانگين گرفته شود.</a:t>
            </a:r>
            <a:endParaRPr lang="en-US" b="0"/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990600" y="1633538"/>
          <a:ext cx="7162800" cy="359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Chart" r:id="rId3" imgW="5892713" imgH="2954705" progId="Excel.Chart.8">
                  <p:embed/>
                </p:oleObj>
              </mc:Choice>
              <mc:Fallback>
                <p:oleObj name="Chart" r:id="rId3" imgW="5892713" imgH="2954705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33538"/>
                        <a:ext cx="7162800" cy="359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6CE4C53-A180-4A53-BEDF-037F5E58E835}" type="slidenum">
              <a:rPr lang="ar-SA" smtClean="0"/>
              <a:pPr/>
              <a:t>29</a:t>
            </a:fld>
            <a:endParaRPr lang="en-US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838200" y="776288"/>
            <a:ext cx="7620000" cy="973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</a:pPr>
            <a:r>
              <a:rPr lang="fa-IR" b="0">
                <a:latin typeface="Times New Roman" pitchFamily="18" charset="0"/>
              </a:rPr>
              <a:t>5- ضريب مقياس آنچنان تعيين ميشود كه در محدوده </a:t>
            </a:r>
            <a:r>
              <a:rPr lang="en-US" sz="2000" b="0">
                <a:latin typeface="Times New Roman" pitchFamily="18" charset="0"/>
              </a:rPr>
              <a:t>0.2T-1.5T</a:t>
            </a:r>
            <a:r>
              <a:rPr lang="fa-IR" b="0">
                <a:latin typeface="Times New Roman" pitchFamily="18" charset="0"/>
              </a:rPr>
              <a:t> مقادير متوسطها در هيچ حالت كمتر از 1/4 (1/3) برابر مقدار نظير آن در طيف استاندارد نباشد.</a:t>
            </a:r>
            <a:endParaRPr lang="en-US" b="0"/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952500" y="1981200"/>
          <a:ext cx="7239000" cy="363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Chart" r:id="rId3" imgW="5901103" imgH="2963186" progId="Excel.Chart.8">
                  <p:embed/>
                </p:oleObj>
              </mc:Choice>
              <mc:Fallback>
                <p:oleObj name="Chart" r:id="rId3" imgW="5901103" imgH="2963186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1981200"/>
                        <a:ext cx="7239000" cy="363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5CC1F60-AD28-4A1F-B429-6B22E4C8D472}" type="slidenum">
              <a:rPr lang="ar-SA" smtClean="0"/>
              <a:pPr/>
              <a:t>3</a:t>
            </a:fld>
            <a:endParaRPr lang="en-US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38200" y="776288"/>
            <a:ext cx="7620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 eaLnBrk="1" hangingPunct="1">
              <a:spcBef>
                <a:spcPct val="20000"/>
              </a:spcBef>
            </a:pPr>
            <a:r>
              <a:rPr lang="fa-IR" sz="2400">
                <a:solidFill>
                  <a:srgbClr val="CC3300"/>
                </a:solidFill>
                <a:latin typeface="Times New Roman" pitchFamily="18" charset="0"/>
                <a:cs typeface="B Titr" pitchFamily="2" charset="-78"/>
              </a:rPr>
              <a:t>1- روش استاتيكي معادل آيين‌نامه</a:t>
            </a:r>
            <a:r>
              <a:rPr lang="fa-IR" sz="2400">
                <a:solidFill>
                  <a:srgbClr val="CC3300"/>
                </a:solidFill>
                <a:latin typeface="Times New Roman" pitchFamily="18" charset="0"/>
                <a:ea typeface="Times New Roman" pitchFamily="18" charset="0"/>
                <a:cs typeface="B Titr" pitchFamily="2" charset="-78"/>
              </a:rPr>
              <a:t> 2800 :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1689100" y="1981200"/>
          <a:ext cx="18796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901440" imgH="393480" progId="Equation.3">
                  <p:embed/>
                </p:oleObj>
              </mc:Choice>
              <mc:Fallback>
                <p:oleObj name="Equation" r:id="rId3" imgW="9014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1981200"/>
                        <a:ext cx="187960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1905000" y="1371600"/>
            <a:ext cx="643255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 eaLnBrk="1" hangingPunct="1">
              <a:spcBef>
                <a:spcPct val="20000"/>
              </a:spcBef>
              <a:buFontTx/>
              <a:buChar char="•"/>
            </a:pPr>
            <a:r>
              <a:rPr lang="fa-IR">
                <a:latin typeface="Times New Roman" pitchFamily="18" charset="0"/>
              </a:rPr>
              <a:t> در اين روش برش پايه استاتيكي بر اساس رابطه زير به دست مي‌آيد</a:t>
            </a: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1295400" y="2787650"/>
            <a:ext cx="6432550" cy="3613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 eaLnBrk="1" hangingPunct="1">
              <a:spcBef>
                <a:spcPct val="20000"/>
              </a:spcBef>
              <a:buFontTx/>
              <a:buChar char="•"/>
            </a:pPr>
            <a:r>
              <a:rPr lang="fa-IR">
                <a:latin typeface="Times New Roman" pitchFamily="18" charset="0"/>
              </a:rPr>
              <a:t> در اين رابطه:</a:t>
            </a:r>
          </a:p>
          <a:p>
            <a:pPr rtl="1" eaLnBrk="1" hangingPunct="1">
              <a:spcBef>
                <a:spcPct val="20000"/>
              </a:spcBef>
            </a:pPr>
            <a:r>
              <a:rPr lang="en-US">
                <a:latin typeface="Times New Roman" pitchFamily="18" charset="0"/>
              </a:rPr>
              <a:t>V</a:t>
            </a:r>
            <a:r>
              <a:rPr lang="en-US" baseline="-25000">
                <a:latin typeface="Times New Roman" pitchFamily="18" charset="0"/>
              </a:rPr>
              <a:t>E</a:t>
            </a:r>
            <a:r>
              <a:rPr lang="fa-IR">
                <a:latin typeface="Times New Roman" pitchFamily="18" charset="0"/>
              </a:rPr>
              <a:t> : برش پايه استاتيكي معادل زلزله</a:t>
            </a:r>
          </a:p>
          <a:p>
            <a:pPr rtl="1" eaLnBrk="1" hangingPunct="1">
              <a:spcBef>
                <a:spcPct val="20000"/>
              </a:spcBef>
            </a:pPr>
            <a:r>
              <a:rPr lang="en-US">
                <a:latin typeface="Times New Roman" pitchFamily="18" charset="0"/>
              </a:rPr>
              <a:t>A</a:t>
            </a:r>
            <a:r>
              <a:rPr lang="fa-IR">
                <a:latin typeface="Times New Roman" pitchFamily="18" charset="0"/>
              </a:rPr>
              <a:t> : ضريب شتاب</a:t>
            </a:r>
          </a:p>
          <a:p>
            <a:pPr rtl="1" eaLnBrk="1" hangingPunct="1">
              <a:spcBef>
                <a:spcPct val="20000"/>
              </a:spcBef>
            </a:pPr>
            <a:r>
              <a:rPr lang="en-US">
                <a:latin typeface="Times New Roman" pitchFamily="18" charset="0"/>
              </a:rPr>
              <a:t>B</a:t>
            </a:r>
            <a:r>
              <a:rPr lang="fa-IR">
                <a:latin typeface="Times New Roman" pitchFamily="18" charset="0"/>
              </a:rPr>
              <a:t> : ضريب بازتاب ( </a:t>
            </a:r>
            <a:r>
              <a:rPr lang="en-US">
                <a:latin typeface="Times New Roman" pitchFamily="18" charset="0"/>
              </a:rPr>
              <a:t>B= B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 . N</a:t>
            </a:r>
            <a:r>
              <a:rPr lang="fa-IR">
                <a:latin typeface="Times New Roman" pitchFamily="18" charset="0"/>
              </a:rPr>
              <a:t> )</a:t>
            </a:r>
          </a:p>
          <a:p>
            <a:pPr rtl="1" eaLnBrk="1" hangingPunct="1">
              <a:spcBef>
                <a:spcPct val="20000"/>
              </a:spcBef>
            </a:pPr>
            <a:r>
              <a:rPr lang="en-US">
                <a:latin typeface="Times New Roman" pitchFamily="18" charset="0"/>
              </a:rPr>
              <a:t>N </a:t>
            </a:r>
            <a:r>
              <a:rPr lang="fa-IR">
                <a:latin typeface="Times New Roman" pitchFamily="18" charset="0"/>
              </a:rPr>
              <a:t>: ضریب اصلاح طیف ( 1تا 1.4 برای خطر نسبی متوسط و کم 1تا 1.7 خطر نسبی زیاد و خیلی زیاد)</a:t>
            </a:r>
          </a:p>
          <a:p>
            <a:pPr rtl="1" eaLnBrk="1" hangingPunct="1">
              <a:spcBef>
                <a:spcPct val="20000"/>
              </a:spcBef>
            </a:pPr>
            <a:r>
              <a:rPr lang="en-US">
                <a:latin typeface="Times New Roman" pitchFamily="18" charset="0"/>
              </a:rPr>
              <a:t>I</a:t>
            </a:r>
            <a:r>
              <a:rPr lang="fa-IR">
                <a:latin typeface="Times New Roman" pitchFamily="18" charset="0"/>
              </a:rPr>
              <a:t> : ضريب اهميت</a:t>
            </a:r>
          </a:p>
          <a:p>
            <a:pPr rtl="1" eaLnBrk="1" hangingPunct="1">
              <a:spcBef>
                <a:spcPct val="20000"/>
              </a:spcBef>
            </a:pPr>
            <a:r>
              <a:rPr lang="en-US">
                <a:latin typeface="Times New Roman" pitchFamily="18" charset="0"/>
              </a:rPr>
              <a:t>Ru</a:t>
            </a:r>
            <a:r>
              <a:rPr lang="fa-IR">
                <a:latin typeface="Times New Roman" pitchFamily="18" charset="0"/>
              </a:rPr>
              <a:t> : ضريب رفتار ساختمان</a:t>
            </a:r>
          </a:p>
          <a:p>
            <a:pPr rtl="1" eaLnBrk="1" hangingPunct="1">
              <a:spcBef>
                <a:spcPct val="20000"/>
              </a:spcBef>
            </a:pPr>
            <a:r>
              <a:rPr lang="en-US">
                <a:latin typeface="Times New Roman" pitchFamily="18" charset="0"/>
              </a:rPr>
              <a:t>W</a:t>
            </a:r>
            <a:r>
              <a:rPr lang="en-US" baseline="-25000">
                <a:latin typeface="Times New Roman" pitchFamily="18" charset="0"/>
              </a:rPr>
              <a:t>E</a:t>
            </a:r>
            <a:r>
              <a:rPr lang="fa-IR">
                <a:latin typeface="Times New Roman" pitchFamily="18" charset="0"/>
              </a:rPr>
              <a:t> : وزن موثر لرزه‌اي سازه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353EA36-2B42-4FB6-BD4B-B58512731C34}" type="slidenum">
              <a:rPr lang="ar-SA" smtClean="0"/>
              <a:pPr/>
              <a:t>30</a:t>
            </a:fld>
            <a:endParaRPr lang="en-US" smtClean="0"/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838200" y="776288"/>
            <a:ext cx="7620000" cy="1114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</a:pPr>
            <a:r>
              <a:rPr lang="fa-IR" sz="2400">
                <a:solidFill>
                  <a:srgbClr val="CC3300"/>
                </a:solidFill>
                <a:latin typeface="Times New Roman" pitchFamily="18" charset="0"/>
                <a:cs typeface="B Titr" pitchFamily="2" charset="-78"/>
              </a:rPr>
              <a:t>مقايسه نتايج حاصل از سه روش</a:t>
            </a:r>
          </a:p>
          <a:p>
            <a:pPr algn="just" rtl="1" eaLnBrk="1" hangingPunct="1">
              <a:lnSpc>
                <a:spcPct val="130000"/>
              </a:lnSpc>
              <a:spcBef>
                <a:spcPct val="20000"/>
              </a:spcBef>
            </a:pPr>
            <a:r>
              <a:rPr lang="fa-IR" sz="2400">
                <a:solidFill>
                  <a:srgbClr val="CC3300"/>
                </a:solidFill>
                <a:latin typeface="Times New Roman" pitchFamily="18" charset="0"/>
                <a:cs typeface="B Titr" pitchFamily="2" charset="-78"/>
              </a:rPr>
              <a:t>برش پايه</a:t>
            </a:r>
            <a:endParaRPr lang="en-US" sz="2400">
              <a:solidFill>
                <a:srgbClr val="CC3300"/>
              </a:solidFill>
              <a:latin typeface="Times New Roman" pitchFamily="18" charset="0"/>
              <a:cs typeface="B Titr" pitchFamily="2" charset="-78"/>
            </a:endParaRPr>
          </a:p>
        </p:txBody>
      </p:sp>
      <p:graphicFrame>
        <p:nvGraphicFramePr>
          <p:cNvPr id="381255" name="Group 327"/>
          <p:cNvGraphicFramePr>
            <a:graphicFrameLocks noGrp="1"/>
          </p:cNvGraphicFramePr>
          <p:nvPr/>
        </p:nvGraphicFramePr>
        <p:xfrm>
          <a:off x="1295400" y="1752600"/>
          <a:ext cx="4419600" cy="4572000"/>
        </p:xfrm>
        <a:graphic>
          <a:graphicData uri="http://schemas.openxmlformats.org/drawingml/2006/table">
            <a:tbl>
              <a:tblPr/>
              <a:tblGrid>
                <a:gridCol w="1658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8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LOAD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Direction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Base Shear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QX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83.01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QY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83.01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SPECX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SPECY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74.71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ELCENTRO MAX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49.54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ELCENTRO MIN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-49.23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ELCENTRO MAX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51.9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ELCENTRO MIN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-57.06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TABAS MAX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50.78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TABAS MIN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-52.01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TABAS MAX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32.9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TABAS MIN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-32.73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LOMA MAX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32.04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LOMA MIN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-38.13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LOMA MAX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23.56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LOMA MIN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-16.78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EADEC6C-08F6-4022-94B8-E0391681DA16}" type="slidenum">
              <a:rPr lang="ar-SA" smtClean="0"/>
              <a:pPr/>
              <a:t>31</a:t>
            </a:fld>
            <a:endParaRPr lang="en-US" smtClean="0"/>
          </a:p>
        </p:txBody>
      </p:sp>
      <p:sp>
        <p:nvSpPr>
          <p:cNvPr id="15364" name="Rectangle 327"/>
          <p:cNvSpPr>
            <a:spLocks noChangeArrowheads="1"/>
          </p:cNvSpPr>
          <p:nvPr/>
        </p:nvSpPr>
        <p:spPr bwMode="auto">
          <a:xfrm>
            <a:off x="6400800" y="914400"/>
            <a:ext cx="2274888" cy="960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solidFill>
                  <a:srgbClr val="CC3300"/>
                </a:solidFill>
                <a:latin typeface="Times New Roman" pitchFamily="18" charset="0"/>
                <a:cs typeface="B Titr" pitchFamily="2" charset="-78"/>
              </a:rPr>
              <a:t>مقاطع طراحي شده</a:t>
            </a:r>
          </a:p>
          <a:p>
            <a:r>
              <a:rPr lang="fa-IR" b="0"/>
              <a:t>روش استاتيكي معادل</a:t>
            </a:r>
            <a:endParaRPr lang="en-US" b="0"/>
          </a:p>
        </p:txBody>
      </p:sp>
      <p:graphicFrame>
        <p:nvGraphicFramePr>
          <p:cNvPr id="15362" name="Object 331"/>
          <p:cNvGraphicFramePr>
            <a:graphicFrameLocks noChangeAspect="1"/>
          </p:cNvGraphicFramePr>
          <p:nvPr/>
        </p:nvGraphicFramePr>
        <p:xfrm>
          <a:off x="0" y="609600"/>
          <a:ext cx="6096000" cy="604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Bitmap Image" r:id="rId3" imgW="6070555" imgH="6019755" progId="Paint.Picture">
                  <p:embed/>
                </p:oleObj>
              </mc:Choice>
              <mc:Fallback>
                <p:oleObj name="Bitmap Image" r:id="rId3" imgW="6070555" imgH="6019755" progId="Paint.Picture">
                  <p:embed/>
                  <p:pic>
                    <p:nvPicPr>
                      <p:cNvPr id="0" name="Object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9600"/>
                        <a:ext cx="6096000" cy="604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0A6AA40-227A-422D-B8FD-C70646690B24}" type="slidenum">
              <a:rPr lang="ar-SA" smtClean="0"/>
              <a:pPr/>
              <a:t>32</a:t>
            </a:fld>
            <a:endParaRPr lang="en-US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400800" y="914400"/>
            <a:ext cx="2274888" cy="960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solidFill>
                  <a:srgbClr val="CC3300"/>
                </a:solidFill>
                <a:latin typeface="Times New Roman" pitchFamily="18" charset="0"/>
                <a:cs typeface="B Titr" pitchFamily="2" charset="-78"/>
              </a:rPr>
              <a:t>مقاطع طراحي شده</a:t>
            </a:r>
          </a:p>
          <a:p>
            <a:r>
              <a:rPr lang="fa-IR" b="0"/>
              <a:t>روش طيفي</a:t>
            </a:r>
            <a:endParaRPr lang="en-US" b="0"/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187325" y="609600"/>
          <a:ext cx="5756275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Bitmap Image" r:id="rId3" imgW="5731891" imgH="6070555" progId="Paint.Picture">
                  <p:embed/>
                </p:oleObj>
              </mc:Choice>
              <mc:Fallback>
                <p:oleObj name="Bitmap Image" r:id="rId3" imgW="5731891" imgH="6070555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609600"/>
                        <a:ext cx="5756275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D6E562F-AFE5-466B-B381-0C78924FB927}" type="slidenum">
              <a:rPr lang="ar-SA" smtClean="0"/>
              <a:pPr/>
              <a:t>33</a:t>
            </a:fld>
            <a:endParaRPr lang="en-US" smtClean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400800" y="914400"/>
            <a:ext cx="2274888" cy="960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solidFill>
                  <a:srgbClr val="CC3300"/>
                </a:solidFill>
                <a:latin typeface="Times New Roman" pitchFamily="18" charset="0"/>
                <a:cs typeface="B Titr" pitchFamily="2" charset="-78"/>
              </a:rPr>
              <a:t>مقاطع طراحي شده</a:t>
            </a:r>
          </a:p>
          <a:p>
            <a:r>
              <a:rPr lang="fa-IR" b="0"/>
              <a:t>روش تاريخچه زماني</a:t>
            </a:r>
            <a:endParaRPr lang="en-US" b="0"/>
          </a:p>
        </p:txBody>
      </p:sp>
      <p:graphicFrame>
        <p:nvGraphicFramePr>
          <p:cNvPr id="17410" name="Object 6"/>
          <p:cNvGraphicFramePr>
            <a:graphicFrameLocks noChangeAspect="1"/>
          </p:cNvGraphicFramePr>
          <p:nvPr/>
        </p:nvGraphicFramePr>
        <p:xfrm>
          <a:off x="261938" y="533400"/>
          <a:ext cx="5605462" cy="613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Bitmap Image" r:id="rId3" imgW="5604892" imgH="6138288" progId="Paint.Picture">
                  <p:embed/>
                </p:oleObj>
              </mc:Choice>
              <mc:Fallback>
                <p:oleObj name="Bitmap Image" r:id="rId3" imgW="5604892" imgH="6138288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533400"/>
                        <a:ext cx="5605462" cy="613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A0C68B8-3044-443A-BE7D-FFB9F9B284F7}" type="slidenum">
              <a:rPr lang="ar-SA" smtClean="0"/>
              <a:pPr/>
              <a:t>4</a:t>
            </a:fld>
            <a:endParaRPr lang="en-US" smtClean="0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873125" y="762000"/>
            <a:ext cx="7397750" cy="2076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 eaLnBrk="1" hangingPunct="1">
              <a:lnSpc>
                <a:spcPct val="135000"/>
              </a:lnSpc>
              <a:spcBef>
                <a:spcPct val="20000"/>
              </a:spcBef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B Titr" pitchFamily="2" charset="-78"/>
              </a:rPr>
              <a:t>W</a:t>
            </a:r>
            <a:r>
              <a:rPr lang="en-US" sz="2400" baseline="-25000">
                <a:solidFill>
                  <a:srgbClr val="CC3300"/>
                </a:solidFill>
                <a:latin typeface="Times New Roman" pitchFamily="18" charset="0"/>
                <a:cs typeface="B Titr" pitchFamily="2" charset="-78"/>
              </a:rPr>
              <a:t>E</a:t>
            </a:r>
            <a:r>
              <a:rPr lang="fa-IR" sz="2400">
                <a:solidFill>
                  <a:srgbClr val="CC3300"/>
                </a:solidFill>
                <a:latin typeface="Times New Roman" pitchFamily="18" charset="0"/>
                <a:cs typeface="B Titr" pitchFamily="2" charset="-78"/>
              </a:rPr>
              <a:t> : وزن موثر لرزه‌اي سازه</a:t>
            </a:r>
          </a:p>
          <a:p>
            <a:pPr rtl="1" eaLnBrk="1" hangingPunct="1">
              <a:lnSpc>
                <a:spcPct val="135000"/>
              </a:lnSpc>
              <a:spcBef>
                <a:spcPct val="20000"/>
              </a:spcBef>
              <a:buFontTx/>
              <a:buChar char="•"/>
            </a:pPr>
            <a:r>
              <a:rPr lang="fa-IR">
                <a:latin typeface="Times New Roman" pitchFamily="18" charset="0"/>
              </a:rPr>
              <a:t> نشانگر وزن موثر سازه است كه در هنگام زلزله روي سازه قرار دارد.</a:t>
            </a:r>
          </a:p>
          <a:p>
            <a:pPr rtl="1" eaLnBrk="1" hangingPunct="1">
              <a:lnSpc>
                <a:spcPct val="135000"/>
              </a:lnSpc>
              <a:spcBef>
                <a:spcPct val="20000"/>
              </a:spcBef>
              <a:buFontTx/>
              <a:buChar char="•"/>
            </a:pPr>
            <a:r>
              <a:rPr lang="fa-IR">
                <a:latin typeface="Times New Roman" pitchFamily="18" charset="0"/>
              </a:rPr>
              <a:t> براي ساختمانهاي مسكوني ، وزن لرزه‌اي برابر وزن مرده + 20% وزن زنده سازه است.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1400" y="3124200"/>
            <a:ext cx="4667250" cy="1246188"/>
          </a:xfrm>
          <a:prstGeom prst="rect">
            <a:avLst/>
          </a:prstGeom>
        </p:spPr>
        <p:txBody>
          <a:bodyPr>
            <a:spAutoFit/>
          </a:bodyPr>
          <a:lstStyle/>
          <a:p>
            <a:pPr rtl="1" eaLnBrk="1" hangingPunct="1">
              <a:lnSpc>
                <a:spcPct val="135000"/>
              </a:lnSpc>
              <a:spcBef>
                <a:spcPct val="20000"/>
              </a:spcBef>
              <a:defRPr/>
            </a:pPr>
            <a:r>
              <a:rPr lang="el-GR" sz="2800" dirty="0">
                <a:solidFill>
                  <a:srgbClr val="CC3300"/>
                </a:solidFill>
                <a:latin typeface="Times New Roman" pitchFamily="18" charset="0"/>
                <a:cs typeface="B Titr" pitchFamily="2" charset="-78"/>
              </a:rPr>
              <a:t>ρ</a:t>
            </a:r>
            <a:r>
              <a:rPr lang="fa-IR" sz="2400" dirty="0">
                <a:solidFill>
                  <a:srgbClr val="CC3300"/>
                </a:solidFill>
                <a:latin typeface="Times New Roman" pitchFamily="18" charset="0"/>
                <a:cs typeface="B Titr" pitchFamily="2" charset="-78"/>
              </a:rPr>
              <a:t> : ضریب نامعینی سازه</a:t>
            </a:r>
          </a:p>
          <a:p>
            <a:pPr rtl="1" eaLnBrk="1" hangingPunct="1">
              <a:lnSpc>
                <a:spcPct val="135000"/>
              </a:lnSpc>
              <a:spcBef>
                <a:spcPct val="20000"/>
              </a:spcBef>
              <a:defRPr/>
            </a:pPr>
            <a:r>
              <a:rPr lang="fa-IR" sz="24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افزایش بار جانبی تا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1F83DCB-7B26-4478-89C8-8192C5405BE6}" type="slidenum">
              <a:rPr lang="ar-SA" smtClean="0"/>
              <a:pPr/>
              <a:t>5</a:t>
            </a:fld>
            <a:endParaRPr lang="en-US" smtClean="0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990600" y="1524000"/>
            <a:ext cx="7362825" cy="4630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  <a:buFontTx/>
              <a:buChar char="•"/>
            </a:pPr>
            <a:r>
              <a:rPr lang="fa-IR" b="0">
                <a:latin typeface="Times New Roman" pitchFamily="18" charset="0"/>
              </a:rPr>
              <a:t> نشاندهنده شتاب ماكزيمم زلزله طرح تقسيم بر </a:t>
            </a:r>
            <a:r>
              <a:rPr lang="en-US" b="0">
                <a:latin typeface="Times New Roman" pitchFamily="18" charset="0"/>
              </a:rPr>
              <a:t>g</a:t>
            </a:r>
            <a:r>
              <a:rPr lang="fa-IR" b="0">
                <a:latin typeface="Times New Roman" pitchFamily="18" charset="0"/>
              </a:rPr>
              <a:t> است.</a:t>
            </a:r>
          </a:p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  <a:buFontTx/>
              <a:buChar char="•"/>
            </a:pPr>
            <a:r>
              <a:rPr lang="fa-IR" b="0">
                <a:latin typeface="Times New Roman" pitchFamily="18" charset="0"/>
              </a:rPr>
              <a:t> </a:t>
            </a:r>
            <a:r>
              <a:rPr lang="fa-IR"/>
              <a:t> </a:t>
            </a:r>
            <a:r>
              <a:rPr lang="fa-IR" b="0"/>
              <a:t>از نقشه پهنه بندي لرزه‌اي، براي هر منطقه به دست مي‌آيد.</a:t>
            </a:r>
          </a:p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  <a:buFontTx/>
              <a:buChar char="•"/>
            </a:pPr>
            <a:r>
              <a:rPr lang="en-US" b="0">
                <a:latin typeface="Times New Roman" pitchFamily="18" charset="0"/>
              </a:rPr>
              <a:t> </a:t>
            </a:r>
            <a:r>
              <a:rPr lang="fa-IR" b="0">
                <a:latin typeface="Times New Roman" pitchFamily="18" charset="0"/>
              </a:rPr>
              <a:t>اين ضريب بر اساس بزرگا و </a:t>
            </a:r>
            <a:r>
              <a:rPr lang="fa-IR" b="0"/>
              <a:t>دوره بازگشت </a:t>
            </a:r>
            <a:r>
              <a:rPr lang="fa-IR" b="0">
                <a:latin typeface="Times New Roman" pitchFamily="18" charset="0"/>
              </a:rPr>
              <a:t>زلزله‌هاي اتفاق افتاده در يك ناحيه ، فاصله از گسلهاي فعال و شدت فعاليت آن گسلها به دست آمده است.</a:t>
            </a:r>
          </a:p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  <a:buFontTx/>
              <a:buChar char="•"/>
            </a:pPr>
            <a:r>
              <a:rPr lang="fa-IR" b="0">
                <a:latin typeface="Times New Roman" pitchFamily="18" charset="0"/>
              </a:rPr>
              <a:t> آيين نامه 2800، ايران را از نظر لرزه‌‌خيزي به 4 منطقه تقسيم كرده است :</a:t>
            </a:r>
          </a:p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</a:pPr>
            <a:r>
              <a:rPr lang="fa-IR" b="0">
                <a:latin typeface="Times New Roman" pitchFamily="18" charset="0"/>
              </a:rPr>
              <a:t>       1- منطقه با </a:t>
            </a:r>
            <a:r>
              <a:rPr lang="fa-IR" b="0"/>
              <a:t>لرزه‌‌خيزي</a:t>
            </a:r>
            <a:r>
              <a:rPr lang="fa-IR"/>
              <a:t> بسيار زياد                            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A=0.35</a:t>
            </a:r>
            <a:r>
              <a:rPr lang="fa-IR" sz="2000" b="0">
                <a:latin typeface="Times New Roman" pitchFamily="18" charset="0"/>
                <a:cs typeface="Times New Roman" pitchFamily="18" charset="0"/>
              </a:rPr>
              <a:t>‌</a:t>
            </a:r>
            <a:endParaRPr lang="en-US" sz="2000" b="0">
              <a:latin typeface="Times New Roman" pitchFamily="18" charset="0"/>
              <a:cs typeface="Times New Roman" pitchFamily="18" charset="0"/>
            </a:endParaRPr>
          </a:p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</a:pPr>
            <a:r>
              <a:rPr lang="fa-IR"/>
              <a:t>      </a:t>
            </a:r>
            <a:r>
              <a:rPr lang="fa-IR" b="0"/>
              <a:t>2- منطقه با لرزه‌‌خيزي</a:t>
            </a:r>
            <a:r>
              <a:rPr lang="fa-IR"/>
              <a:t> زياد                                     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A=0.3</a:t>
            </a:r>
            <a:r>
              <a:rPr lang="fa-IR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b="0"/>
              <a:t>‌</a:t>
            </a:r>
          </a:p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</a:pPr>
            <a:r>
              <a:rPr lang="fa-IR" b="0"/>
              <a:t>      3- منطقه با لرزه‌‌خيزي</a:t>
            </a:r>
            <a:r>
              <a:rPr lang="fa-IR"/>
              <a:t> متوسط                   </a:t>
            </a:r>
            <a:r>
              <a:rPr lang="en-US"/>
              <a:t> </a:t>
            </a:r>
            <a:r>
              <a:rPr lang="fa-IR"/>
              <a:t>            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A=0.25</a:t>
            </a:r>
          </a:p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</a:pPr>
            <a:r>
              <a:rPr lang="fa-IR" b="0"/>
              <a:t>      4- منطقه با لرزه‌‌خيزي</a:t>
            </a:r>
            <a:r>
              <a:rPr lang="en-US" b="0"/>
              <a:t> </a:t>
            </a:r>
            <a:r>
              <a:rPr lang="fa-IR" b="0"/>
              <a:t>پايين                                      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A=0.2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6248400" y="990600"/>
            <a:ext cx="2141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 eaLnBrk="1" hangingPunct="1">
              <a:spcBef>
                <a:spcPct val="20000"/>
              </a:spcBef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B Titr" pitchFamily="2" charset="-78"/>
              </a:rPr>
              <a:t>A</a:t>
            </a:r>
            <a:r>
              <a:rPr lang="fa-IR" sz="2400">
                <a:solidFill>
                  <a:srgbClr val="CC3300"/>
                </a:solidFill>
                <a:latin typeface="Times New Roman" pitchFamily="18" charset="0"/>
                <a:cs typeface="B Titr" pitchFamily="2" charset="-78"/>
              </a:rPr>
              <a:t> : ضريب شتاب</a:t>
            </a:r>
            <a:endParaRPr lang="en-US" sz="2400">
              <a:solidFill>
                <a:srgbClr val="CC3300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 flipH="1">
            <a:off x="3022600" y="4305300"/>
            <a:ext cx="16764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lg"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 flipH="1">
            <a:off x="3035300" y="4838700"/>
            <a:ext cx="23622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lg"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23559" name="Line 8"/>
          <p:cNvSpPr>
            <a:spLocks noChangeShapeType="1"/>
          </p:cNvSpPr>
          <p:nvPr/>
        </p:nvSpPr>
        <p:spPr bwMode="auto">
          <a:xfrm flipH="1">
            <a:off x="3048000" y="5359400"/>
            <a:ext cx="20574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lg"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23560" name="Line 9"/>
          <p:cNvSpPr>
            <a:spLocks noChangeShapeType="1"/>
          </p:cNvSpPr>
          <p:nvPr/>
        </p:nvSpPr>
        <p:spPr bwMode="auto">
          <a:xfrm flipH="1">
            <a:off x="3048000" y="5880100"/>
            <a:ext cx="21336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lg"/>
          </a:ln>
        </p:spPr>
        <p:txBody>
          <a:bodyPr>
            <a:spAutoFit/>
          </a:bodyPr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79C24D8-4F02-420C-B69C-3C72E00C56EE}" type="slidenum">
              <a:rPr lang="ar-SA" smtClean="0"/>
              <a:pPr/>
              <a:t>6</a:t>
            </a:fld>
            <a:endParaRPr lang="en-US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514600" y="1066800"/>
            <a:ext cx="5791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 eaLnBrk="1" hangingPunct="1">
              <a:spcBef>
                <a:spcPct val="20000"/>
              </a:spcBef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B Titr" pitchFamily="2" charset="-78"/>
              </a:rPr>
              <a:t>B</a:t>
            </a:r>
            <a:r>
              <a:rPr lang="fa-IR" sz="2400">
                <a:solidFill>
                  <a:srgbClr val="CC3300"/>
                </a:solidFill>
                <a:latin typeface="Times New Roman" pitchFamily="18" charset="0"/>
                <a:cs typeface="B Titr" pitchFamily="2" charset="-78"/>
              </a:rPr>
              <a:t> : ضريب بازتاب (ضريب بزرگنمايي طيفي )</a:t>
            </a:r>
            <a:endParaRPr lang="en-US" sz="2400">
              <a:solidFill>
                <a:srgbClr val="CC3300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219200" y="1555750"/>
            <a:ext cx="6973888" cy="210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  <a:buFontTx/>
              <a:buChar char="•"/>
            </a:pPr>
            <a:r>
              <a:rPr lang="fa-IR" b="0">
                <a:latin typeface="Times New Roman" pitchFamily="18" charset="0"/>
              </a:rPr>
              <a:t> نشان دهنده ضريب بزرگنمايي شتاب زمين در سازه است.</a:t>
            </a:r>
          </a:p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  <a:buFontTx/>
              <a:buChar char="•"/>
            </a:pPr>
            <a:r>
              <a:rPr lang="fa-IR" b="0">
                <a:latin typeface="Times New Roman" pitchFamily="18" charset="0"/>
              </a:rPr>
              <a:t> اين ضريب نشان دهنده طيف شتاب زلزله طرح است.</a:t>
            </a:r>
          </a:p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  <a:buFontTx/>
              <a:buChar char="•"/>
            </a:pPr>
            <a:r>
              <a:rPr lang="fa-IR" b="0">
                <a:latin typeface="Times New Roman" pitchFamily="18" charset="0"/>
              </a:rPr>
              <a:t> بستگي به نوع خاكي كه سازه بر روي آن قرار مي‌گيرد دارد.</a:t>
            </a:r>
          </a:p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  <a:buFontTx/>
              <a:buChar char="•"/>
            </a:pPr>
            <a:r>
              <a:rPr lang="fa-IR" b="0">
                <a:latin typeface="Times New Roman" pitchFamily="18" charset="0"/>
              </a:rPr>
              <a:t> مقدار حداقل </a:t>
            </a:r>
            <a:r>
              <a:rPr lang="en-US" b="0">
                <a:latin typeface="Times New Roman" pitchFamily="18" charset="0"/>
              </a:rPr>
              <a:t>B</a:t>
            </a:r>
            <a:r>
              <a:rPr lang="fa-IR" b="0">
                <a:latin typeface="Times New Roman" pitchFamily="18" charset="0"/>
              </a:rPr>
              <a:t> از رابطه زير به دست مي‌آيد:</a:t>
            </a:r>
            <a:endParaRPr lang="en-US" b="0">
              <a:latin typeface="Times New Roman" pitchFamily="18" charset="0"/>
            </a:endParaRPr>
          </a:p>
        </p:txBody>
      </p:sp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1889125" y="4178300"/>
          <a:ext cx="2001838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965160" imgH="457200" progId="Equation.3">
                  <p:embed/>
                </p:oleObj>
              </mc:Choice>
              <mc:Fallback>
                <p:oleObj name="Equation" r:id="rId3" imgW="965160" imgH="457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4178300"/>
                        <a:ext cx="2001838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4EC04E7-9C7C-4D85-89F6-7983D18F7386}" type="slidenum">
              <a:rPr lang="ar-SA" smtClean="0"/>
              <a:pPr/>
              <a:t>7</a:t>
            </a:fld>
            <a:endParaRPr lang="en-US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066800" y="3276600"/>
          <a:ext cx="6477000" cy="326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hart" r:id="rId3" imgW="5086502" imgH="2562062" progId="Excel.Chart.8">
                  <p:embed/>
                </p:oleObj>
              </mc:Choice>
              <mc:Fallback>
                <p:oleObj name="Chart" r:id="rId3" imgW="5086502" imgH="2562062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276600"/>
                        <a:ext cx="6477000" cy="326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1193800" y="741363"/>
          <a:ext cx="2011363" cy="238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5" imgW="965160" imgH="1143000" progId="Equation.3">
                  <p:embed/>
                </p:oleObj>
              </mc:Choice>
              <mc:Fallback>
                <p:oleObj name="Equation" r:id="rId5" imgW="965160" imgH="1143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741363"/>
                        <a:ext cx="2011363" cy="238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6"/>
          <p:cNvGraphicFramePr>
            <a:graphicFrameLocks noChangeAspect="1"/>
          </p:cNvGraphicFramePr>
          <p:nvPr/>
        </p:nvGraphicFramePr>
        <p:xfrm>
          <a:off x="3995738" y="952500"/>
          <a:ext cx="8477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7" imgW="406080" imgH="228600" progId="Equation.3">
                  <p:embed/>
                </p:oleObj>
              </mc:Choice>
              <mc:Fallback>
                <p:oleObj name="Equation" r:id="rId7" imgW="40608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952500"/>
                        <a:ext cx="84772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7"/>
          <p:cNvGraphicFramePr>
            <a:graphicFrameLocks noChangeAspect="1"/>
          </p:cNvGraphicFramePr>
          <p:nvPr/>
        </p:nvGraphicFramePr>
        <p:xfrm>
          <a:off x="4013200" y="2463800"/>
          <a:ext cx="90011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9" imgW="431640" imgH="228600" progId="Equation.3">
                  <p:embed/>
                </p:oleObj>
              </mc:Choice>
              <mc:Fallback>
                <p:oleObj name="Equation" r:id="rId9" imgW="43164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2463800"/>
                        <a:ext cx="900113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8"/>
          <p:cNvGraphicFramePr>
            <a:graphicFrameLocks noChangeAspect="1"/>
          </p:cNvGraphicFramePr>
          <p:nvPr/>
        </p:nvGraphicFramePr>
        <p:xfrm>
          <a:off x="3987800" y="1689100"/>
          <a:ext cx="14573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11" imgW="698400" imgH="228600" progId="Equation.3">
                  <p:embed/>
                </p:oleObj>
              </mc:Choice>
              <mc:Fallback>
                <p:oleObj name="Equation" r:id="rId11" imgW="6984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1689100"/>
                        <a:ext cx="145732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5791200" y="838200"/>
            <a:ext cx="2665413" cy="996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  <a:buFontTx/>
              <a:buChar char="•"/>
            </a:pPr>
            <a:r>
              <a:rPr lang="fa-IR" b="0"/>
              <a:t> براي خاك نوع 2 ، 1</a:t>
            </a:r>
            <a:r>
              <a:rPr lang="en-US" b="0"/>
              <a:t>B</a:t>
            </a:r>
            <a:r>
              <a:rPr lang="fa-IR" b="0"/>
              <a:t> از روابط روبرو به دست مي‌آيد:</a:t>
            </a:r>
            <a:endParaRPr lang="en-US" b="0"/>
          </a:p>
        </p:txBody>
      </p:sp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1714500" y="3405188"/>
            <a:ext cx="457200" cy="379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</a:pPr>
            <a:r>
              <a:rPr lang="en-US" sz="1400" b="0">
                <a:solidFill>
                  <a:srgbClr val="800000"/>
                </a:solidFill>
              </a:rPr>
              <a:t>T</a:t>
            </a:r>
            <a:r>
              <a:rPr lang="en-US" sz="1400" b="0" baseline="-25000">
                <a:solidFill>
                  <a:srgbClr val="800000"/>
                </a:solidFill>
              </a:rPr>
              <a:t>s</a:t>
            </a:r>
          </a:p>
        </p:txBody>
      </p:sp>
      <p:sp>
        <p:nvSpPr>
          <p:cNvPr id="3082" name="Rectangle 11"/>
          <p:cNvSpPr>
            <a:spLocks noChangeArrowheads="1"/>
          </p:cNvSpPr>
          <p:nvPr/>
        </p:nvSpPr>
        <p:spPr bwMode="auto">
          <a:xfrm>
            <a:off x="2527300" y="3494088"/>
            <a:ext cx="457200" cy="379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</a:pPr>
            <a:r>
              <a:rPr lang="en-US" sz="1400" b="0">
                <a:solidFill>
                  <a:srgbClr val="800000"/>
                </a:solidFill>
              </a:rPr>
              <a:t>T</a:t>
            </a:r>
            <a:r>
              <a:rPr lang="en-US" sz="1400" b="0" baseline="-25000">
                <a:solidFill>
                  <a:srgbClr val="800000"/>
                </a:solidFill>
              </a:rPr>
              <a:t>0</a:t>
            </a:r>
          </a:p>
        </p:txBody>
      </p:sp>
      <p:sp>
        <p:nvSpPr>
          <p:cNvPr id="3083" name="Line 12"/>
          <p:cNvSpPr>
            <a:spLocks noChangeShapeType="1"/>
          </p:cNvSpPr>
          <p:nvPr/>
        </p:nvSpPr>
        <p:spPr bwMode="auto">
          <a:xfrm flipH="1">
            <a:off x="1752600" y="3733800"/>
            <a:ext cx="152400" cy="2286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sm" len="med"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3084" name="Line 13"/>
          <p:cNvSpPr>
            <a:spLocks noChangeShapeType="1"/>
          </p:cNvSpPr>
          <p:nvPr/>
        </p:nvSpPr>
        <p:spPr bwMode="auto">
          <a:xfrm flipH="1">
            <a:off x="2286000" y="3733800"/>
            <a:ext cx="381000" cy="2286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sm" len="med"/>
          </a:ln>
        </p:spPr>
        <p:txBody>
          <a:bodyPr>
            <a:spAutoFit/>
          </a:bodyPr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56CB55-EB9E-4E30-8484-11089B89AFB8}" type="slidenum">
              <a:rPr lang="ar-SA" smtClean="0"/>
              <a:pPr/>
              <a:t>8</a:t>
            </a:fld>
            <a:endParaRPr lang="en-US" smtClean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5029200" y="914400"/>
            <a:ext cx="33035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 eaLnBrk="1" hangingPunct="1">
              <a:spcBef>
                <a:spcPct val="20000"/>
              </a:spcBef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B Titr" pitchFamily="2" charset="-78"/>
              </a:rPr>
              <a:t>I</a:t>
            </a:r>
            <a:r>
              <a:rPr lang="fa-IR" sz="2400">
                <a:solidFill>
                  <a:srgbClr val="CC3300"/>
                </a:solidFill>
                <a:latin typeface="Times New Roman" pitchFamily="18" charset="0"/>
                <a:cs typeface="B Titr" pitchFamily="2" charset="-78"/>
              </a:rPr>
              <a:t> : ضريب اهميت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1219200" y="1555750"/>
            <a:ext cx="6973888" cy="404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  <a:buFontTx/>
              <a:buChar char="•"/>
            </a:pPr>
            <a:r>
              <a:rPr lang="en-US" b="0">
                <a:latin typeface="Times New Roman" pitchFamily="18" charset="0"/>
              </a:rPr>
              <a:t> </a:t>
            </a:r>
            <a:r>
              <a:rPr lang="fa-IR" b="0">
                <a:latin typeface="Times New Roman" pitchFamily="18" charset="0"/>
              </a:rPr>
              <a:t>اين ضريب نشان‌دهنده اهميت سازه مي‌باشد.</a:t>
            </a:r>
          </a:p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  <a:buFontTx/>
              <a:buChar char="•"/>
            </a:pPr>
            <a:r>
              <a:rPr lang="fa-IR" b="0">
                <a:latin typeface="Times New Roman" pitchFamily="18" charset="0"/>
              </a:rPr>
              <a:t> در آيين‌نامه 2800 اين ضريب 4 مقدار ميگيرد:</a:t>
            </a:r>
          </a:p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</a:pPr>
            <a:r>
              <a:rPr lang="fa-IR" b="0">
                <a:latin typeface="Times New Roman" pitchFamily="18" charset="0"/>
              </a:rPr>
              <a:t> 1/4 :  ساختمانهاي با اهميت بسيار زياد كه بايد قابليت استفاده خود را پس از  زلزله حفظ نمايند. مانند بيمارستانها، مراكز آتش‌نشاني، پاسگاه‌هاي انتظامي</a:t>
            </a:r>
          </a:p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</a:pPr>
            <a:r>
              <a:rPr lang="fa-IR" b="0">
                <a:latin typeface="Times New Roman" pitchFamily="18" charset="0"/>
              </a:rPr>
              <a:t> 1/2 : </a:t>
            </a:r>
            <a:r>
              <a:rPr lang="fa-IR" b="0"/>
              <a:t>ساختمانهاي با اهميت زياد</a:t>
            </a:r>
            <a:r>
              <a:rPr lang="fa-IR"/>
              <a:t> (ساختمانهاي محل تجمع) مانند مساجد، سالنهاي اجتماعات، ‌سينماها و ...</a:t>
            </a:r>
          </a:p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</a:pPr>
            <a:r>
              <a:rPr lang="fa-IR"/>
              <a:t> 1 :    ساختمانهاي</a:t>
            </a:r>
            <a:r>
              <a:rPr lang="fa-IR" b="0"/>
              <a:t> با اهميت متوسط مانند ساختمانهاي مسكوني و اداري</a:t>
            </a:r>
          </a:p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</a:pPr>
            <a:r>
              <a:rPr lang="fa-IR" b="0"/>
              <a:t> 0/8 : ساختمانهاي با اهميت كم مانند ساختمانهاي موقتي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C4B067-8036-4E42-9279-0EA3E3CB047B}" type="slidenum">
              <a:rPr lang="ar-SA" smtClean="0"/>
              <a:pPr/>
              <a:t>9</a:t>
            </a:fld>
            <a:endParaRPr lang="en-US" smtClean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5181600" y="914400"/>
            <a:ext cx="30416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 eaLnBrk="1" hangingPunct="1">
              <a:spcBef>
                <a:spcPct val="20000"/>
              </a:spcBef>
            </a:pPr>
            <a:r>
              <a:rPr lang="en-US" sz="2400" b="0">
                <a:solidFill>
                  <a:srgbClr val="CC0000"/>
                </a:solidFill>
                <a:latin typeface="Times New Roman" pitchFamily="18" charset="0"/>
              </a:rPr>
              <a:t>Ru</a:t>
            </a:r>
            <a:r>
              <a:rPr lang="fa-IR" sz="2400">
                <a:solidFill>
                  <a:srgbClr val="CC3300"/>
                </a:solidFill>
                <a:latin typeface="Times New Roman" pitchFamily="18" charset="0"/>
                <a:cs typeface="B Titr" pitchFamily="2" charset="-78"/>
              </a:rPr>
              <a:t> : ضريب رفتار ساختمان</a:t>
            </a:r>
            <a:endParaRPr lang="en-US" sz="2400">
              <a:solidFill>
                <a:srgbClr val="CC3300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1084263" y="1447800"/>
            <a:ext cx="6973887" cy="3951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  <a:buFontTx/>
              <a:buChar char="•"/>
            </a:pPr>
            <a:r>
              <a:rPr lang="fa-IR" b="0">
                <a:latin typeface="Times New Roman" pitchFamily="18" charset="0"/>
              </a:rPr>
              <a:t> اين ضريب نشان‌دهنده قابليت تحمل جابجايي‌هاي غير خطي و شكل‌پذيري سازه ساختمان است.</a:t>
            </a:r>
          </a:p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  <a:buFontTx/>
              <a:buChar char="•"/>
            </a:pPr>
            <a:r>
              <a:rPr lang="fa-IR" b="0">
                <a:latin typeface="Times New Roman" pitchFamily="18" charset="0"/>
              </a:rPr>
              <a:t> سيستمهاي شكل پذير مانند قاب خمشي ويژه و ديوار برشي ويژه </a:t>
            </a:r>
            <a:r>
              <a:rPr lang="en-US" b="0">
                <a:latin typeface="Times New Roman" pitchFamily="18" charset="0"/>
              </a:rPr>
              <a:t>Ru</a:t>
            </a:r>
            <a:r>
              <a:rPr lang="fa-IR" b="0">
                <a:latin typeface="Times New Roman" pitchFamily="18" charset="0"/>
              </a:rPr>
              <a:t> 7/5 دارند، در حاليكه سيستمهاي با شكل‌پذيري كمتر </a:t>
            </a:r>
            <a:r>
              <a:rPr lang="en-US" b="0">
                <a:latin typeface="Times New Roman" pitchFamily="18" charset="0"/>
              </a:rPr>
              <a:t>Ru</a:t>
            </a:r>
            <a:r>
              <a:rPr lang="fa-IR" b="0">
                <a:latin typeface="Times New Roman" pitchFamily="18" charset="0"/>
              </a:rPr>
              <a:t>‌ تا 3/5.</a:t>
            </a:r>
          </a:p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  <a:buFontTx/>
              <a:buChar char="•"/>
            </a:pPr>
            <a:r>
              <a:rPr lang="fa-IR" b="0">
                <a:latin typeface="Times New Roman" pitchFamily="18" charset="0"/>
              </a:rPr>
              <a:t> هرچه سازه در زلزله شكل‌پذيري بيشتري داشته باشد، ضريب </a:t>
            </a:r>
            <a:r>
              <a:rPr lang="en-US" b="0">
                <a:latin typeface="Times New Roman" pitchFamily="18" charset="0"/>
              </a:rPr>
              <a:t>Ru</a:t>
            </a:r>
            <a:r>
              <a:rPr lang="fa-IR" b="0">
                <a:latin typeface="Times New Roman" pitchFamily="18" charset="0"/>
              </a:rPr>
              <a:t> بالاتري دارد.</a:t>
            </a:r>
          </a:p>
          <a:p>
            <a:pPr algn="just" rtl="1" eaLnBrk="1" hangingPunct="1">
              <a:lnSpc>
                <a:spcPct val="135000"/>
              </a:lnSpc>
              <a:spcBef>
                <a:spcPct val="20000"/>
              </a:spcBef>
              <a:buFontTx/>
              <a:buChar char="•"/>
            </a:pPr>
            <a:r>
              <a:rPr lang="fa-IR" b="0">
                <a:latin typeface="Times New Roman" pitchFamily="18" charset="0"/>
              </a:rPr>
              <a:t> با دقت در رابطه برش پايه استاتيكي مشخص مي‌شود هر چه ضريب </a:t>
            </a:r>
            <a:r>
              <a:rPr lang="en-US" b="0">
                <a:latin typeface="Times New Roman" pitchFamily="18" charset="0"/>
              </a:rPr>
              <a:t>Ru </a:t>
            </a:r>
            <a:r>
              <a:rPr lang="fa-IR" b="0">
                <a:latin typeface="Times New Roman" pitchFamily="18" charset="0"/>
              </a:rPr>
              <a:t>‌ بزرگتر باشد بار استاتيكي معادل زلزله كمتر مي شود.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keting plan presentation">
  <a:themeElements>
    <a:clrScheme name="Marketing plan presentation 1">
      <a:dk1>
        <a:srgbClr val="336699"/>
      </a:dk1>
      <a:lt1>
        <a:srgbClr val="FFFFFF"/>
      </a:lt1>
      <a:dk2>
        <a:srgbClr val="0066FF"/>
      </a:dk2>
      <a:lt2>
        <a:srgbClr val="AFB5D2"/>
      </a:lt2>
      <a:accent1>
        <a:srgbClr val="66CCFF"/>
      </a:accent1>
      <a:accent2>
        <a:srgbClr val="99FFCC"/>
      </a:accent2>
      <a:accent3>
        <a:srgbClr val="FFFFFF"/>
      </a:accent3>
      <a:accent4>
        <a:srgbClr val="2A5682"/>
      </a:accent4>
      <a:accent5>
        <a:srgbClr val="B8E2FF"/>
      </a:accent5>
      <a:accent6>
        <a:srgbClr val="8AE7B9"/>
      </a:accent6>
      <a:hlink>
        <a:srgbClr val="FF99FF"/>
      </a:hlink>
      <a:folHlink>
        <a:srgbClr val="CCCCFF"/>
      </a:folHlink>
    </a:clrScheme>
    <a:fontScheme name="Marketing plan presentation">
      <a:majorFont>
        <a:latin typeface="Titr"/>
        <a:ea typeface=""/>
        <a:cs typeface="Titr"/>
      </a:majorFont>
      <a:minorFont>
        <a:latin typeface="Nazan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2200" b="1" i="0" u="none" strike="noStrike" cap="none" normalizeH="0" baseline="0" smtClean="0">
            <a:ln>
              <a:noFill/>
            </a:ln>
            <a:solidFill>
              <a:srgbClr val="4B0505"/>
            </a:solidFill>
            <a:effectLst/>
            <a:latin typeface="Tahoma" pitchFamily="34" charset="0"/>
            <a:cs typeface="B Lotus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2200" b="1" i="0" u="none" strike="noStrike" cap="none" normalizeH="0" baseline="0" smtClean="0">
            <a:ln>
              <a:noFill/>
            </a:ln>
            <a:solidFill>
              <a:srgbClr val="4B0505"/>
            </a:solidFill>
            <a:effectLst/>
            <a:latin typeface="Tahoma" pitchFamily="34" charset="0"/>
            <a:cs typeface="B Lotus" pitchFamily="2" charset="-78"/>
          </a:defRPr>
        </a:defPPr>
      </a:lstStyle>
    </a:lnDef>
  </a:objectDefaults>
  <a:extraClrSchemeLst>
    <a:extraClrScheme>
      <a:clrScheme name="Marketing plan presentation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presentation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presentatio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Marketing plan presentation</Template>
  <TotalTime>5096</TotalTime>
  <Words>1778</Words>
  <Application>Microsoft Office PowerPoint</Application>
  <PresentationFormat>On-screen Show (4:3)</PresentationFormat>
  <Paragraphs>324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B Lotus</vt:lpstr>
      <vt:lpstr>B Titr</vt:lpstr>
      <vt:lpstr>Nazanin</vt:lpstr>
      <vt:lpstr>Tahoma</vt:lpstr>
      <vt:lpstr>Times New Roman</vt:lpstr>
      <vt:lpstr>Titr</vt:lpstr>
      <vt:lpstr>Marketing plan presentation</vt:lpstr>
      <vt:lpstr>Equation</vt:lpstr>
      <vt:lpstr>Chart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DCS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[Product Name] Marketing Plan</dc:title>
  <dc:subject/>
  <dc:creator>Civil Dept.</dc:creator>
  <cp:keywords/>
  <dc:description/>
  <cp:lastModifiedBy>FUJITSU</cp:lastModifiedBy>
  <cp:revision>1150</cp:revision>
  <cp:lastPrinted>1601-01-01T00:00:00Z</cp:lastPrinted>
  <dcterms:created xsi:type="dcterms:W3CDTF">1999-01-01T02:39:48Z</dcterms:created>
  <dcterms:modified xsi:type="dcterms:W3CDTF">2023-07-08T09:49:40Z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TC010178121033</vt:lpwstr>
  </property>
</Properties>
</file>