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3"/>
  </p:notesMasterIdLst>
  <p:sldIdLst>
    <p:sldId id="337" r:id="rId2"/>
    <p:sldId id="454" r:id="rId3"/>
    <p:sldId id="455" r:id="rId4"/>
    <p:sldId id="456" r:id="rId5"/>
    <p:sldId id="388" r:id="rId6"/>
    <p:sldId id="357" r:id="rId7"/>
    <p:sldId id="379" r:id="rId8"/>
    <p:sldId id="380" r:id="rId9"/>
    <p:sldId id="387" r:id="rId10"/>
    <p:sldId id="441" r:id="rId11"/>
    <p:sldId id="442" r:id="rId12"/>
    <p:sldId id="443" r:id="rId13"/>
    <p:sldId id="444" r:id="rId14"/>
    <p:sldId id="445" r:id="rId15"/>
    <p:sldId id="446" r:id="rId16"/>
    <p:sldId id="447" r:id="rId17"/>
    <p:sldId id="448" r:id="rId18"/>
    <p:sldId id="449" r:id="rId19"/>
    <p:sldId id="450" r:id="rId20"/>
    <p:sldId id="452" r:id="rId21"/>
    <p:sldId id="377" r:id="rId22"/>
  </p:sldIdLst>
  <p:sldSz cx="9144000" cy="6858000" type="screen4x3"/>
  <p:notesSz cx="6858000" cy="9144000"/>
  <p:defaultTextStyle>
    <a:defPPr>
      <a:defRPr lang="en-US"/>
    </a:defPPr>
    <a:lvl1pPr algn="l" rtl="0" fontAlgn="base">
      <a:lnSpc>
        <a:spcPct val="85000"/>
      </a:lnSpc>
      <a:spcBef>
        <a:spcPct val="50000"/>
      </a:spcBef>
      <a:spcAft>
        <a:spcPct val="0"/>
      </a:spcAft>
      <a:defRPr sz="2200" kern="1200">
        <a:solidFill>
          <a:schemeClr val="tx1"/>
        </a:solidFill>
        <a:latin typeface="Arial" panose="020B0604020202020204" pitchFamily="34" charset="0"/>
        <a:ea typeface="+mn-ea"/>
        <a:cs typeface="B Yagut" panose="00000400000000000000" pitchFamily="2" charset="-78"/>
      </a:defRPr>
    </a:lvl1pPr>
    <a:lvl2pPr marL="457200" algn="l" rtl="0" fontAlgn="base">
      <a:lnSpc>
        <a:spcPct val="85000"/>
      </a:lnSpc>
      <a:spcBef>
        <a:spcPct val="50000"/>
      </a:spcBef>
      <a:spcAft>
        <a:spcPct val="0"/>
      </a:spcAft>
      <a:defRPr sz="2200" kern="1200">
        <a:solidFill>
          <a:schemeClr val="tx1"/>
        </a:solidFill>
        <a:latin typeface="Arial" panose="020B0604020202020204" pitchFamily="34" charset="0"/>
        <a:ea typeface="+mn-ea"/>
        <a:cs typeface="B Yagut" panose="00000400000000000000" pitchFamily="2" charset="-78"/>
      </a:defRPr>
    </a:lvl2pPr>
    <a:lvl3pPr marL="914400" algn="l" rtl="0" fontAlgn="base">
      <a:lnSpc>
        <a:spcPct val="85000"/>
      </a:lnSpc>
      <a:spcBef>
        <a:spcPct val="50000"/>
      </a:spcBef>
      <a:spcAft>
        <a:spcPct val="0"/>
      </a:spcAft>
      <a:defRPr sz="2200" kern="1200">
        <a:solidFill>
          <a:schemeClr val="tx1"/>
        </a:solidFill>
        <a:latin typeface="Arial" panose="020B0604020202020204" pitchFamily="34" charset="0"/>
        <a:ea typeface="+mn-ea"/>
        <a:cs typeface="B Yagut" panose="00000400000000000000" pitchFamily="2" charset="-78"/>
      </a:defRPr>
    </a:lvl3pPr>
    <a:lvl4pPr marL="1371600" algn="l" rtl="0" fontAlgn="base">
      <a:lnSpc>
        <a:spcPct val="85000"/>
      </a:lnSpc>
      <a:spcBef>
        <a:spcPct val="50000"/>
      </a:spcBef>
      <a:spcAft>
        <a:spcPct val="0"/>
      </a:spcAft>
      <a:defRPr sz="2200" kern="1200">
        <a:solidFill>
          <a:schemeClr val="tx1"/>
        </a:solidFill>
        <a:latin typeface="Arial" panose="020B0604020202020204" pitchFamily="34" charset="0"/>
        <a:ea typeface="+mn-ea"/>
        <a:cs typeface="B Yagut" panose="00000400000000000000" pitchFamily="2" charset="-78"/>
      </a:defRPr>
    </a:lvl4pPr>
    <a:lvl5pPr marL="1828800" algn="l" rtl="0" fontAlgn="base">
      <a:lnSpc>
        <a:spcPct val="85000"/>
      </a:lnSpc>
      <a:spcBef>
        <a:spcPct val="50000"/>
      </a:spcBef>
      <a:spcAft>
        <a:spcPct val="0"/>
      </a:spcAft>
      <a:defRPr sz="2200" kern="1200">
        <a:solidFill>
          <a:schemeClr val="tx1"/>
        </a:solidFill>
        <a:latin typeface="Arial" panose="020B0604020202020204" pitchFamily="34" charset="0"/>
        <a:ea typeface="+mn-ea"/>
        <a:cs typeface="B Yagut" panose="00000400000000000000" pitchFamily="2" charset="-78"/>
      </a:defRPr>
    </a:lvl5pPr>
    <a:lvl6pPr marL="2286000" algn="l" defTabSz="914400" rtl="0" eaLnBrk="1" latinLnBrk="0" hangingPunct="1">
      <a:defRPr sz="2200" kern="1200">
        <a:solidFill>
          <a:schemeClr val="tx1"/>
        </a:solidFill>
        <a:latin typeface="Arial" panose="020B0604020202020204" pitchFamily="34" charset="0"/>
        <a:ea typeface="+mn-ea"/>
        <a:cs typeface="B Yagut" panose="00000400000000000000" pitchFamily="2" charset="-78"/>
      </a:defRPr>
    </a:lvl6pPr>
    <a:lvl7pPr marL="2743200" algn="l" defTabSz="914400" rtl="0" eaLnBrk="1" latinLnBrk="0" hangingPunct="1">
      <a:defRPr sz="2200" kern="1200">
        <a:solidFill>
          <a:schemeClr val="tx1"/>
        </a:solidFill>
        <a:latin typeface="Arial" panose="020B0604020202020204" pitchFamily="34" charset="0"/>
        <a:ea typeface="+mn-ea"/>
        <a:cs typeface="B Yagut" panose="00000400000000000000" pitchFamily="2" charset="-78"/>
      </a:defRPr>
    </a:lvl7pPr>
    <a:lvl8pPr marL="3200400" algn="l" defTabSz="914400" rtl="0" eaLnBrk="1" latinLnBrk="0" hangingPunct="1">
      <a:defRPr sz="2200" kern="1200">
        <a:solidFill>
          <a:schemeClr val="tx1"/>
        </a:solidFill>
        <a:latin typeface="Arial" panose="020B0604020202020204" pitchFamily="34" charset="0"/>
        <a:ea typeface="+mn-ea"/>
        <a:cs typeface="B Yagut" panose="00000400000000000000" pitchFamily="2" charset="-78"/>
      </a:defRPr>
    </a:lvl8pPr>
    <a:lvl9pPr marL="3657600" algn="l" defTabSz="914400" rtl="0" eaLnBrk="1" latinLnBrk="0" hangingPunct="1">
      <a:defRPr sz="2200" kern="1200">
        <a:solidFill>
          <a:schemeClr val="tx1"/>
        </a:solidFill>
        <a:latin typeface="Arial" panose="020B0604020202020204" pitchFamily="34" charset="0"/>
        <a:ea typeface="+mn-ea"/>
        <a:cs typeface="B Yagut" panose="00000400000000000000"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1F0FE"/>
    <a:srgbClr val="0099FF"/>
    <a:srgbClr val="FFFF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50" autoAdjust="0"/>
    <p:restoredTop sz="94660" autoAdjust="0"/>
  </p:normalViewPr>
  <p:slideViewPr>
    <p:cSldViewPr>
      <p:cViewPr varScale="1">
        <p:scale>
          <a:sx n="107" d="100"/>
          <a:sy n="107" d="100"/>
        </p:scale>
        <p:origin x="120"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4632DF1B-CC73-4CCF-8A1D-1F8D7CB19972}" type="datetimeFigureOut">
              <a:rPr lang="fa-IR" smtClean="0"/>
              <a:t>1438/01/17</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DCAFCE4D-0930-4544-9433-A342BCCD8F29}" type="slidenum">
              <a:rPr lang="fa-IR" smtClean="0"/>
              <a:t>‹#›</a:t>
            </a:fld>
            <a:endParaRPr lang="fa-IR"/>
          </a:p>
        </p:txBody>
      </p:sp>
    </p:spTree>
    <p:extLst>
      <p:ext uri="{BB962C8B-B14F-4D97-AF65-F5344CB8AC3E}">
        <p14:creationId xmlns:p14="http://schemas.microsoft.com/office/powerpoint/2010/main" val="339738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0" hangingPunct="0"/>
            <a:fld id="{CCD89239-16F3-4F6E-971B-07FFA927CB5D}" type="slidenum">
              <a:rPr lang="ar-SA" altLang="fa-IR" b="1">
                <a:solidFill>
                  <a:srgbClr val="000000"/>
                </a:solidFill>
                <a:cs typeface="Titr" pitchFamily="10" charset="0"/>
              </a:rPr>
              <a:pPr algn="r" rtl="1" eaLnBrk="0" hangingPunct="0"/>
              <a:t>2</a:t>
            </a:fld>
            <a:endParaRPr lang="en-US" altLang="fa-IR" b="1">
              <a:solidFill>
                <a:srgbClr val="000000"/>
              </a:solidFill>
              <a:cs typeface="Titr" pitchFamily="10" charset="0"/>
            </a:endParaRPr>
          </a:p>
        </p:txBody>
      </p:sp>
      <p:sp>
        <p:nvSpPr>
          <p:cNvPr id="61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altLang="fa-IR" smtClean="0">
              <a:cs typeface="Times New Roman (Arabic)" panose="02020603050405020304" pitchFamily="18" charset="0"/>
            </a:endParaRPr>
          </a:p>
        </p:txBody>
      </p:sp>
    </p:spTree>
    <p:extLst>
      <p:ext uri="{BB962C8B-B14F-4D97-AF65-F5344CB8AC3E}">
        <p14:creationId xmlns:p14="http://schemas.microsoft.com/office/powerpoint/2010/main" val="2558466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lstStyle>
          <a:p>
            <a:pPr>
              <a:defRPr/>
            </a:pPr>
            <a:fld id="{0AB53932-7E02-4E45-9C12-FE8FC5404CA1}" type="datetimeFigureOut">
              <a:rPr lang="en-US"/>
              <a:pPr>
                <a:defRPr/>
              </a:pPr>
              <a:t>10/18/2016</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10"/>
          <p:cNvSpPr>
            <a:spLocks noGrp="1"/>
          </p:cNvSpPr>
          <p:nvPr>
            <p:ph type="sldNum" sz="quarter" idx="12"/>
          </p:nvPr>
        </p:nvSpPr>
        <p:spPr/>
        <p:txBody>
          <a:bodyPr/>
          <a:lstStyle>
            <a:lvl1pPr>
              <a:defRPr/>
            </a:lvl1pPr>
          </a:lstStyle>
          <a:p>
            <a:fld id="{61D6168D-E9FD-4F8D-B615-3E1C7BF7CC56}" type="slidenum">
              <a:rPr lang="en-US" altLang="fa-IR"/>
              <a:pPr/>
              <a:t>‹#›</a:t>
            </a:fld>
            <a:endParaRPr lang="en-US" altLang="fa-IR"/>
          </a:p>
        </p:txBody>
      </p:sp>
      <p:sp>
        <p:nvSpPr>
          <p:cNvPr id="10" name="Rectangle 9"/>
          <p:cNvSpPr>
            <a:spLocks noChangeArrowheads="1"/>
          </p:cNvSpPr>
          <p:nvPr userDrawn="1"/>
        </p:nvSpPr>
        <p:spPr bwMode="auto">
          <a:xfrm>
            <a:off x="0" y="-27384"/>
            <a:ext cx="5357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r>
              <a:rPr lang="en-US" altLang="fa-IR" dirty="0">
                <a:solidFill>
                  <a:srgbClr val="FF0000"/>
                </a:solidFill>
                <a:latin typeface="Tahoma" panose="020B0604030504040204" pitchFamily="34" charset="0"/>
                <a:cs typeface="B Titr" panose="00000700000000000000" pitchFamily="2" charset="-78"/>
              </a:rPr>
              <a:t>@</a:t>
            </a:r>
            <a:r>
              <a:rPr lang="en-US" altLang="fa-IR" dirty="0" err="1">
                <a:solidFill>
                  <a:srgbClr val="FF0000"/>
                </a:solidFill>
                <a:latin typeface="Tahoma" panose="020B0604030504040204" pitchFamily="34" charset="0"/>
                <a:cs typeface="B Titr" panose="00000700000000000000" pitchFamily="2" charset="-78"/>
              </a:rPr>
              <a:t>PptBank</a:t>
            </a:r>
            <a:r>
              <a:rPr lang="en-US" altLang="fa-IR" dirty="0">
                <a:solidFill>
                  <a:srgbClr val="FF0000"/>
                </a:solidFill>
                <a:latin typeface="Tahoma" panose="020B0604030504040204" pitchFamily="34" charset="0"/>
                <a:cs typeface="B Titr" panose="00000700000000000000" pitchFamily="2" charset="-78"/>
              </a:rPr>
              <a:t> </a:t>
            </a:r>
            <a:r>
              <a:rPr lang="fa-IR" altLang="fa-IR"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4070177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FA7A4AC7-8729-49CC-8BBD-13C2517DAB84}" type="datetimeFigureOut">
              <a:rPr lang="en-US"/>
              <a:pPr>
                <a:defRPr/>
              </a:pPr>
              <a:t>10/18/2016</a:t>
            </a:fld>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D90B0FCA-A98D-4E17-BE69-A08BDEE7C23B}" type="slidenum">
              <a:rPr lang="en-US" altLang="fa-IR"/>
              <a:pPr/>
              <a:t>‹#›</a:t>
            </a:fld>
            <a:endParaRPr lang="en-US" altLang="fa-IR"/>
          </a:p>
        </p:txBody>
      </p:sp>
    </p:spTree>
    <p:extLst>
      <p:ext uri="{BB962C8B-B14F-4D97-AF65-F5344CB8AC3E}">
        <p14:creationId xmlns:p14="http://schemas.microsoft.com/office/powerpoint/2010/main" val="195025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D54CC7B0-E3E4-44ED-84DE-0272926ED5FA}" type="datetimeFigureOut">
              <a:rPr lang="en-US"/>
              <a:pPr>
                <a:defRPr/>
              </a:pPr>
              <a:t>10/18/2016</a:t>
            </a:fld>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E661AA58-B08B-4475-936C-AD793A0B3BAD}" type="slidenum">
              <a:rPr lang="en-US" altLang="fa-IR"/>
              <a:pPr/>
              <a:t>‹#›</a:t>
            </a:fld>
            <a:endParaRPr lang="en-US" altLang="fa-IR"/>
          </a:p>
        </p:txBody>
      </p:sp>
    </p:spTree>
    <p:extLst>
      <p:ext uri="{BB962C8B-B14F-4D97-AF65-F5344CB8AC3E}">
        <p14:creationId xmlns:p14="http://schemas.microsoft.com/office/powerpoint/2010/main" val="2558938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2642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5613" y="1598613"/>
            <a:ext cx="4037012"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98613"/>
            <a:ext cx="4037013"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8"/>
          <p:cNvSpPr>
            <a:spLocks noGrp="1" noChangeArrowheads="1"/>
          </p:cNvSpPr>
          <p:nvPr>
            <p:ph type="dt" sz="half" idx="10"/>
          </p:nvPr>
        </p:nvSpPr>
        <p:spPr>
          <a:ln/>
        </p:spPr>
        <p:txBody>
          <a:bodyPr/>
          <a:lstStyle>
            <a:lvl1pPr>
              <a:defRPr/>
            </a:lvl1pPr>
          </a:lstStyle>
          <a:p>
            <a:pPr>
              <a:defRPr/>
            </a:pPr>
            <a:fld id="{65FAE4B1-8BC6-47A2-BDF6-367680767619}" type="datetime1">
              <a:rPr lang="en-US"/>
              <a:pPr>
                <a:defRPr/>
              </a:pPr>
              <a:t>10/18/2016</a:t>
            </a:fld>
            <a:endParaRPr lang="en-US"/>
          </a:p>
        </p:txBody>
      </p:sp>
      <p:sp>
        <p:nvSpPr>
          <p:cNvPr id="6" name="Rectangle 69"/>
          <p:cNvSpPr>
            <a:spLocks noGrp="1" noChangeArrowheads="1"/>
          </p:cNvSpPr>
          <p:nvPr>
            <p:ph type="ftr" sz="quarter" idx="11"/>
          </p:nvPr>
        </p:nvSpPr>
        <p:spPr>
          <a:ln/>
        </p:spPr>
        <p:txBody>
          <a:bodyPr/>
          <a:lstStyle>
            <a:lvl1pPr>
              <a:defRPr/>
            </a:lvl1pPr>
          </a:lstStyle>
          <a:p>
            <a:pPr>
              <a:defRPr/>
            </a:pPr>
            <a:endParaRPr lang="en-US"/>
          </a:p>
        </p:txBody>
      </p:sp>
      <p:sp>
        <p:nvSpPr>
          <p:cNvPr id="7" name="Rectangle 70"/>
          <p:cNvSpPr>
            <a:spLocks noGrp="1" noChangeArrowheads="1"/>
          </p:cNvSpPr>
          <p:nvPr>
            <p:ph type="sldNum" sz="quarter" idx="12"/>
          </p:nvPr>
        </p:nvSpPr>
        <p:spPr>
          <a:ln/>
        </p:spPr>
        <p:txBody>
          <a:bodyPr/>
          <a:lstStyle>
            <a:lvl1pPr>
              <a:defRPr/>
            </a:lvl1pPr>
          </a:lstStyle>
          <a:p>
            <a:fld id="{67C1CBEB-1E04-46C6-B732-605077FE7255}" type="slidenum">
              <a:rPr lang="en-US" altLang="fa-IR"/>
              <a:pPr/>
              <a:t>‹#›</a:t>
            </a:fld>
            <a:endParaRPr lang="en-US" altLang="fa-IR"/>
          </a:p>
        </p:txBody>
      </p:sp>
    </p:spTree>
    <p:extLst>
      <p:ext uri="{BB962C8B-B14F-4D97-AF65-F5344CB8AC3E}">
        <p14:creationId xmlns:p14="http://schemas.microsoft.com/office/powerpoint/2010/main" val="3627833138"/>
      </p:ext>
    </p:extLst>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EFC2273F-E1FB-4B3D-860F-5BD2D742A2C9}" type="datetimeFigureOut">
              <a:rPr lang="en-US"/>
              <a:pPr>
                <a:defRPr/>
              </a:pPr>
              <a:t>10/18/2016</a:t>
            </a:fld>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68FFF41C-4C45-460F-8EA9-86C8BAF0FF2B}" type="slidenum">
              <a:rPr lang="en-US" altLang="fa-IR"/>
              <a:pPr/>
              <a:t>‹#›</a:t>
            </a:fld>
            <a:endParaRPr lang="en-US" altLang="fa-IR"/>
          </a:p>
        </p:txBody>
      </p:sp>
    </p:spTree>
    <p:extLst>
      <p:ext uri="{BB962C8B-B14F-4D97-AF65-F5344CB8AC3E}">
        <p14:creationId xmlns:p14="http://schemas.microsoft.com/office/powerpoint/2010/main" val="3656547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024D90EC-3B13-4613-B8CF-33B535F2FABC}" type="datetimeFigureOut">
              <a:rPr lang="en-US"/>
              <a:pPr>
                <a:defRPr/>
              </a:pPr>
              <a:t>10/18/2016</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CF50341B-1232-44CE-B374-D92EE8F5847A}" type="slidenum">
              <a:rPr lang="en-US" altLang="fa-IR"/>
              <a:pPr/>
              <a:t>‹#›</a:t>
            </a:fld>
            <a:endParaRPr lang="en-US" altLang="fa-IR"/>
          </a:p>
        </p:txBody>
      </p:sp>
    </p:spTree>
    <p:extLst>
      <p:ext uri="{BB962C8B-B14F-4D97-AF65-F5344CB8AC3E}">
        <p14:creationId xmlns:p14="http://schemas.microsoft.com/office/powerpoint/2010/main" val="2861171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0942D2D2-CC1A-4E0D-95B7-6D68D8D0C375}" type="datetimeFigureOut">
              <a:rPr lang="en-US"/>
              <a:pPr>
                <a:defRPr/>
              </a:pPr>
              <a:t>10/18/2016</a:t>
            </a:fld>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fld id="{DB1CA917-80F1-4FB6-B11C-BB9352FDB3EB}" type="slidenum">
              <a:rPr lang="en-US" altLang="fa-IR"/>
              <a:pPr/>
              <a:t>‹#›</a:t>
            </a:fld>
            <a:endParaRPr lang="en-US" altLang="fa-IR"/>
          </a:p>
        </p:txBody>
      </p:sp>
    </p:spTree>
    <p:extLst>
      <p:ext uri="{BB962C8B-B14F-4D97-AF65-F5344CB8AC3E}">
        <p14:creationId xmlns:p14="http://schemas.microsoft.com/office/powerpoint/2010/main" val="3701683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8D2D7103-38ED-4989-A631-86D0F0DF08BB}" type="datetimeFigureOut">
              <a:rPr lang="en-US"/>
              <a:pPr>
                <a:defRPr/>
              </a:pPr>
              <a:t>10/18/2016</a:t>
            </a:fld>
            <a:endParaRPr lang="en-US"/>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fld id="{912BD7FE-CA52-49F7-AF4B-988AC1F95A40}" type="slidenum">
              <a:rPr lang="en-US" altLang="fa-IR"/>
              <a:pPr/>
              <a:t>‹#›</a:t>
            </a:fld>
            <a:endParaRPr lang="en-US" altLang="fa-IR"/>
          </a:p>
        </p:txBody>
      </p:sp>
    </p:spTree>
    <p:extLst>
      <p:ext uri="{BB962C8B-B14F-4D97-AF65-F5344CB8AC3E}">
        <p14:creationId xmlns:p14="http://schemas.microsoft.com/office/powerpoint/2010/main" val="3882531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AFDDC9FE-E02D-4F15-8940-0D6F57322D2C}" type="datetimeFigureOut">
              <a:rPr lang="en-US"/>
              <a:pPr>
                <a:defRPr/>
              </a:pPr>
              <a:t>10/18/2016</a:t>
            </a:fld>
            <a:endParaRPr lang="en-US"/>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F67835E2-BC54-455B-80AA-1F2C88FB0F8D}" type="slidenum">
              <a:rPr lang="en-US" altLang="fa-IR"/>
              <a:pPr/>
              <a:t>‹#›</a:t>
            </a:fld>
            <a:endParaRPr lang="en-US" altLang="fa-IR"/>
          </a:p>
        </p:txBody>
      </p:sp>
    </p:spTree>
    <p:extLst>
      <p:ext uri="{BB962C8B-B14F-4D97-AF65-F5344CB8AC3E}">
        <p14:creationId xmlns:p14="http://schemas.microsoft.com/office/powerpoint/2010/main" val="2072396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Date Placeholder 1"/>
          <p:cNvSpPr>
            <a:spLocks noGrp="1"/>
          </p:cNvSpPr>
          <p:nvPr>
            <p:ph type="dt" sz="half" idx="10"/>
          </p:nvPr>
        </p:nvSpPr>
        <p:spPr/>
        <p:txBody>
          <a:bodyPr/>
          <a:lstStyle>
            <a:lvl1pPr>
              <a:defRPr/>
            </a:lvl1pPr>
          </a:lstStyle>
          <a:p>
            <a:pPr>
              <a:defRPr/>
            </a:pPr>
            <a:fld id="{48D4DCF3-A952-416E-BAA6-BF3EFF627EF9}" type="datetimeFigureOut">
              <a:rPr lang="en-US"/>
              <a:pPr>
                <a:defRPr/>
              </a:pPr>
              <a:t>10/18/2016</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fld id="{C853CE19-96C1-4CC6-8ACD-BF5192B1F33F}" type="slidenum">
              <a:rPr lang="en-US" altLang="fa-IR"/>
              <a:pPr/>
              <a:t>‹#›</a:t>
            </a:fld>
            <a:endParaRPr lang="en-US" altLang="fa-IR"/>
          </a:p>
        </p:txBody>
      </p:sp>
      <p:sp>
        <p:nvSpPr>
          <p:cNvPr id="6" name="Rectangle 5"/>
          <p:cNvSpPr>
            <a:spLocks noChangeArrowheads="1"/>
          </p:cNvSpPr>
          <p:nvPr userDrawn="1"/>
        </p:nvSpPr>
        <p:spPr bwMode="auto">
          <a:xfrm>
            <a:off x="0" y="-27384"/>
            <a:ext cx="5357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r>
              <a:rPr lang="en-US" altLang="fa-IR" dirty="0">
                <a:solidFill>
                  <a:srgbClr val="FF0000"/>
                </a:solidFill>
                <a:latin typeface="Tahoma" panose="020B0604030504040204" pitchFamily="34" charset="0"/>
                <a:cs typeface="B Titr" panose="00000700000000000000" pitchFamily="2" charset="-78"/>
              </a:rPr>
              <a:t>@</a:t>
            </a:r>
            <a:r>
              <a:rPr lang="en-US" altLang="fa-IR" dirty="0" err="1">
                <a:solidFill>
                  <a:srgbClr val="FF0000"/>
                </a:solidFill>
                <a:latin typeface="Tahoma" panose="020B0604030504040204" pitchFamily="34" charset="0"/>
                <a:cs typeface="B Titr" panose="00000700000000000000" pitchFamily="2" charset="-78"/>
              </a:rPr>
              <a:t>PptBank</a:t>
            </a:r>
            <a:r>
              <a:rPr lang="en-US" altLang="fa-IR" dirty="0">
                <a:solidFill>
                  <a:srgbClr val="FF0000"/>
                </a:solidFill>
                <a:latin typeface="Tahoma" panose="020B0604030504040204" pitchFamily="34" charset="0"/>
                <a:cs typeface="B Titr" panose="00000700000000000000" pitchFamily="2" charset="-78"/>
              </a:rPr>
              <a:t> </a:t>
            </a:r>
            <a:r>
              <a:rPr lang="fa-IR" altLang="fa-IR"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909598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B00289B6-B3BD-4514-A84E-13C2EA17116E}" type="datetimeFigureOut">
              <a:rPr lang="en-US"/>
              <a:pPr>
                <a:defRPr/>
              </a:pPr>
              <a:t>10/18/2016</a:t>
            </a:fld>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fld id="{CC419A25-9F88-4963-849A-72AD68CB6D63}" type="slidenum">
              <a:rPr lang="en-US" altLang="fa-IR"/>
              <a:pPr/>
              <a:t>‹#›</a:t>
            </a:fld>
            <a:endParaRPr lang="en-US" altLang="fa-IR"/>
          </a:p>
        </p:txBody>
      </p:sp>
    </p:spTree>
    <p:extLst>
      <p:ext uri="{BB962C8B-B14F-4D97-AF65-F5344CB8AC3E}">
        <p14:creationId xmlns:p14="http://schemas.microsoft.com/office/powerpoint/2010/main" val="133310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lstStyle>
          <a:p>
            <a:pPr>
              <a:defRPr/>
            </a:pPr>
            <a:fld id="{377B476E-6D77-456B-BEF3-01B0E8909ACD}" type="datetimeFigureOut">
              <a:rPr lang="en-US"/>
              <a:pPr>
                <a:defRPr/>
              </a:pPr>
              <a:t>10/18/2016</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fld id="{99CF3445-8843-4E03-BABF-D2F85C359912}" type="slidenum">
              <a:rPr lang="en-US" altLang="fa-IR"/>
              <a:pPr/>
              <a:t>‹#›</a:t>
            </a:fld>
            <a:endParaRPr lang="en-US" altLang="fa-IR"/>
          </a:p>
        </p:txBody>
      </p:sp>
      <p:sp>
        <p:nvSpPr>
          <p:cNvPr id="10" name="Rectangle 9"/>
          <p:cNvSpPr>
            <a:spLocks noChangeArrowheads="1"/>
          </p:cNvSpPr>
          <p:nvPr userDrawn="1"/>
        </p:nvSpPr>
        <p:spPr bwMode="auto">
          <a:xfrm>
            <a:off x="0" y="-27384"/>
            <a:ext cx="5357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r>
              <a:rPr lang="en-US" altLang="fa-IR" dirty="0">
                <a:solidFill>
                  <a:srgbClr val="FF0000"/>
                </a:solidFill>
                <a:latin typeface="Tahoma" panose="020B0604030504040204" pitchFamily="34" charset="0"/>
                <a:cs typeface="B Titr" panose="00000700000000000000" pitchFamily="2" charset="-78"/>
              </a:rPr>
              <a:t>@</a:t>
            </a:r>
            <a:r>
              <a:rPr lang="en-US" altLang="fa-IR" dirty="0" err="1">
                <a:solidFill>
                  <a:srgbClr val="FF0000"/>
                </a:solidFill>
                <a:latin typeface="Tahoma" panose="020B0604030504040204" pitchFamily="34" charset="0"/>
                <a:cs typeface="B Titr" panose="00000700000000000000" pitchFamily="2" charset="-78"/>
              </a:rPr>
              <a:t>PptBank</a:t>
            </a:r>
            <a:r>
              <a:rPr lang="en-US" altLang="fa-IR" dirty="0">
                <a:solidFill>
                  <a:srgbClr val="FF0000"/>
                </a:solidFill>
                <a:latin typeface="Tahoma" panose="020B0604030504040204" pitchFamily="34" charset="0"/>
                <a:cs typeface="B Titr" panose="00000700000000000000" pitchFamily="2" charset="-78"/>
              </a:rPr>
              <a:t> </a:t>
            </a:r>
            <a:r>
              <a:rPr lang="fa-IR" altLang="fa-IR"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460074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smtClean="0">
                <a:solidFill>
                  <a:schemeClr val="bg2">
                    <a:shade val="50000"/>
                  </a:schemeClr>
                </a:solidFill>
                <a:latin typeface="Arial" charset="0"/>
              </a:defRPr>
            </a:lvl1pPr>
            <a:extLst/>
          </a:lstStyle>
          <a:p>
            <a:pPr>
              <a:defRPr/>
            </a:pPr>
            <a:fld id="{AC7D8A0C-F4C7-438A-B4DF-59469E23A023}" type="datetimeFigureOut">
              <a:rPr lang="en-US"/>
              <a:pPr>
                <a:defRPr/>
              </a:pPr>
              <a:t>10/18/2016</a:t>
            </a:fld>
            <a:endParaRPr 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Arial" charset="0"/>
              </a:defRPr>
            </a:lvl1pPr>
            <a:extLst/>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A7A399"/>
                </a:solidFill>
              </a:defRPr>
            </a:lvl1pPr>
          </a:lstStyle>
          <a:p>
            <a:fld id="{6F65F300-34EA-44B1-8F7E-8C704BF00E32}" type="slidenum">
              <a:rPr lang="en-US" altLang="fa-IR"/>
              <a:pPr/>
              <a:t>‹#›</a:t>
            </a:fld>
            <a:endParaRPr lang="en-US" altLang="fa-IR"/>
          </a:p>
        </p:txBody>
      </p:sp>
      <p:sp>
        <p:nvSpPr>
          <p:cNvPr id="10" name="Rectangle 9"/>
          <p:cNvSpPr>
            <a:spLocks noChangeArrowheads="1"/>
          </p:cNvSpPr>
          <p:nvPr userDrawn="1"/>
        </p:nvSpPr>
        <p:spPr bwMode="auto">
          <a:xfrm>
            <a:off x="0" y="-27384"/>
            <a:ext cx="5357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r>
              <a:rPr lang="en-US" altLang="fa-IR" dirty="0">
                <a:solidFill>
                  <a:srgbClr val="FF0000"/>
                </a:solidFill>
                <a:latin typeface="Tahoma" panose="020B0604030504040204" pitchFamily="34" charset="0"/>
                <a:cs typeface="B Titr" panose="00000700000000000000" pitchFamily="2" charset="-78"/>
              </a:rPr>
              <a:t>@</a:t>
            </a:r>
            <a:r>
              <a:rPr lang="en-US" altLang="fa-IR" dirty="0" err="1">
                <a:solidFill>
                  <a:srgbClr val="FF0000"/>
                </a:solidFill>
                <a:latin typeface="Tahoma" panose="020B0604030504040204" pitchFamily="34" charset="0"/>
                <a:cs typeface="B Titr" panose="00000700000000000000" pitchFamily="2" charset="-78"/>
              </a:rPr>
              <a:t>PptBank</a:t>
            </a:r>
            <a:r>
              <a:rPr lang="en-US" altLang="fa-IR" dirty="0">
                <a:solidFill>
                  <a:srgbClr val="FF0000"/>
                </a:solidFill>
                <a:latin typeface="Tahoma" panose="020B0604030504040204" pitchFamily="34" charset="0"/>
                <a:cs typeface="B Titr" panose="00000700000000000000" pitchFamily="2" charset="-78"/>
              </a:rPr>
              <a:t> </a:t>
            </a:r>
            <a:r>
              <a:rPr lang="fa-IR" altLang="fa-IR"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66" r:id="rId1"/>
    <p:sldLayoutId id="2147483759" r:id="rId2"/>
    <p:sldLayoutId id="2147483767" r:id="rId3"/>
    <p:sldLayoutId id="2147483760" r:id="rId4"/>
    <p:sldLayoutId id="2147483761" r:id="rId5"/>
    <p:sldLayoutId id="2147483762" r:id="rId6"/>
    <p:sldLayoutId id="2147483768" r:id="rId7"/>
    <p:sldLayoutId id="2147483763" r:id="rId8"/>
    <p:sldLayoutId id="2147483769" r:id="rId9"/>
    <p:sldLayoutId id="2147483764" r:id="rId10"/>
    <p:sldLayoutId id="2147483765" r:id="rId11"/>
    <p:sldLayoutId id="214748377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anose="020B0604030504040204" pitchFamily="34" charset="0"/>
        </a:defRPr>
      </a:lvl2pPr>
      <a:lvl3pPr algn="l" rtl="0" fontAlgn="base">
        <a:spcBef>
          <a:spcPct val="0"/>
        </a:spcBef>
        <a:spcAft>
          <a:spcPct val="0"/>
        </a:spcAft>
        <a:defRPr sz="3600" b="1">
          <a:solidFill>
            <a:srgbClr val="FF8D3E"/>
          </a:solidFill>
          <a:latin typeface="Verdana" panose="020B0604030504040204" pitchFamily="34" charset="0"/>
        </a:defRPr>
      </a:lvl3pPr>
      <a:lvl4pPr algn="l" rtl="0" fontAlgn="base">
        <a:spcBef>
          <a:spcPct val="0"/>
        </a:spcBef>
        <a:spcAft>
          <a:spcPct val="0"/>
        </a:spcAft>
        <a:defRPr sz="3600" b="1">
          <a:solidFill>
            <a:srgbClr val="FF8D3E"/>
          </a:solidFill>
          <a:latin typeface="Verdana" panose="020B0604030504040204" pitchFamily="34" charset="0"/>
        </a:defRPr>
      </a:lvl4pPr>
      <a:lvl5pPr algn="l" rtl="0" fontAlgn="base">
        <a:spcBef>
          <a:spcPct val="0"/>
        </a:spcBef>
        <a:spcAft>
          <a:spcPct val="0"/>
        </a:spcAft>
        <a:defRPr sz="3600" b="1">
          <a:solidFill>
            <a:srgbClr val="FF8D3E"/>
          </a:solidFill>
          <a:latin typeface="Verdana" panose="020B0604030504040204" pitchFamily="34" charset="0"/>
        </a:defRPr>
      </a:lvl5pPr>
      <a:lvl6pPr marL="457200" algn="l" rtl="0" fontAlgn="base">
        <a:spcBef>
          <a:spcPct val="0"/>
        </a:spcBef>
        <a:spcAft>
          <a:spcPct val="0"/>
        </a:spcAft>
        <a:defRPr sz="3600" b="1">
          <a:solidFill>
            <a:srgbClr val="FF8D3E"/>
          </a:solidFill>
          <a:latin typeface="Verdana" panose="020B0604030504040204" pitchFamily="34" charset="0"/>
        </a:defRPr>
      </a:lvl6pPr>
      <a:lvl7pPr marL="914400" algn="l" rtl="0" fontAlgn="base">
        <a:spcBef>
          <a:spcPct val="0"/>
        </a:spcBef>
        <a:spcAft>
          <a:spcPct val="0"/>
        </a:spcAft>
        <a:defRPr sz="3600" b="1">
          <a:solidFill>
            <a:srgbClr val="FF8D3E"/>
          </a:solidFill>
          <a:latin typeface="Verdana" panose="020B0604030504040204" pitchFamily="34" charset="0"/>
        </a:defRPr>
      </a:lvl7pPr>
      <a:lvl8pPr marL="1371600" algn="l" rtl="0" fontAlgn="base">
        <a:spcBef>
          <a:spcPct val="0"/>
        </a:spcBef>
        <a:spcAft>
          <a:spcPct val="0"/>
        </a:spcAft>
        <a:defRPr sz="3600" b="1">
          <a:solidFill>
            <a:srgbClr val="FF8D3E"/>
          </a:solidFill>
          <a:latin typeface="Verdana" panose="020B0604030504040204" pitchFamily="34" charset="0"/>
        </a:defRPr>
      </a:lvl8pPr>
      <a:lvl9pPr marL="1828800" algn="l" rtl="0" fontAlgn="base">
        <a:spcBef>
          <a:spcPct val="0"/>
        </a:spcBef>
        <a:spcAft>
          <a:spcPct val="0"/>
        </a:spcAft>
        <a:defRPr sz="3600" b="1">
          <a:solidFill>
            <a:srgbClr val="FF8D3E"/>
          </a:solidFill>
          <a:latin typeface="Verdana" panose="020B0604030504040204" pitchFamily="34" charset="0"/>
        </a:defRPr>
      </a:lvl9pPr>
      <a:extLst/>
    </p:titleStyle>
    <p:bodyStyle>
      <a:lvl1pPr marL="265113" indent="-265113" algn="l" rtl="0" fontAlgn="base">
        <a:spcBef>
          <a:spcPts val="250"/>
        </a:spcBef>
        <a:spcAft>
          <a:spcPct val="0"/>
        </a:spcAft>
        <a:buClr>
          <a:schemeClr val="accent1"/>
        </a:buClr>
        <a:buSzPct val="80000"/>
        <a:buFont typeface="Wingdings 2" panose="05020102010507070707"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anose="020B0604030504040204"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anose="05020102010507070707"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anose="020B0604030504040204"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anose="05020102010507070707"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telegram.me/joinchat/CrBIZT1leC0x3lRhxgL_5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2" descr="BASMNSK"/>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533400" y="1143000"/>
            <a:ext cx="8077200" cy="1600200"/>
          </a:xfrm>
          <a:prstGeom prst="rect">
            <a:avLst/>
          </a:prstGeom>
          <a:noFill/>
          <a:ln>
            <a:noFill/>
          </a:ln>
          <a:effectLst>
            <a:prstShdw prst="shdw17" dist="17961" dir="2700000">
              <a:srgbClr val="1F7A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 Box 3"/>
          <p:cNvSpPr txBox="1">
            <a:spLocks noChangeArrowheads="1"/>
          </p:cNvSpPr>
          <p:nvPr/>
        </p:nvSpPr>
        <p:spPr bwMode="auto">
          <a:xfrm>
            <a:off x="914400" y="4972050"/>
            <a:ext cx="5638800"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ctr" eaLnBrk="1" hangingPunct="1"/>
            <a:endParaRPr lang="fa-IR" altLang="fa-IR"/>
          </a:p>
        </p:txBody>
      </p:sp>
      <p:sp>
        <p:nvSpPr>
          <p:cNvPr id="14340" name="Rectangle 4"/>
          <p:cNvSpPr>
            <a:spLocks noGrp="1" noChangeArrowheads="1"/>
          </p:cNvSpPr>
          <p:nvPr>
            <p:ph type="ctrTitle"/>
          </p:nvPr>
        </p:nvSpPr>
        <p:spPr>
          <a:xfrm>
            <a:off x="914400" y="2743200"/>
            <a:ext cx="7391400" cy="2590800"/>
          </a:xfrm>
        </p:spPr>
        <p:txBody>
          <a:bodyPr/>
          <a:lstStyle/>
          <a:p>
            <a:pPr algn="ctr" rtl="1" fontAlgn="auto">
              <a:spcAft>
                <a:spcPts val="0"/>
              </a:spcAft>
              <a:defRPr/>
            </a:pPr>
            <a:r>
              <a:rPr lang="fa-IR" dirty="0" smtClean="0">
                <a:cs typeface="B Titr" pitchFamily="2" charset="-78"/>
              </a:rPr>
              <a:t>فناوری نانو در صنعت ساختمان</a:t>
            </a:r>
            <a:endParaRPr lang="en-US" dirty="0" smtClean="0">
              <a:cs typeface="B Titr" pitchFamily="2" charset="-78"/>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2291" name="Text Box 3"/>
          <p:cNvSpPr txBox="1">
            <a:spLocks noChangeArrowheads="1"/>
          </p:cNvSpPr>
          <p:nvPr/>
        </p:nvSpPr>
        <p:spPr bwMode="auto">
          <a:xfrm>
            <a:off x="304800" y="1811338"/>
            <a:ext cx="8534400" cy="248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سیمان های الیافی</a:t>
            </a:r>
          </a:p>
          <a:p>
            <a:pPr algn="r" rtl="1" eaLnBrk="1" hangingPunct="1"/>
            <a:r>
              <a:rPr lang="fa-IR" altLang="fa-IR" sz="2400">
                <a:cs typeface="B Nazanin" panose="00000400000000000000" pitchFamily="2" charset="-78"/>
              </a:rPr>
              <a:t>ساختمان هایی که با سیمان های الیافی ساخته می شوند پس از مدتی به منبع لکه وکثیفی تبدیل می شوند. سیمان استفاده شده درنمای ساختمان ها، کثیفی هاوکپک ها رامکیده وباتاثیر نورخورشید آنها رابخوبی درداخل ماتریس جایگزین می کند و دورکردن این لکه ها� وکثیفی ها کار بسیار مشکلی است. استفاده ازنانوپوشش های سنگ وچوب درنمای ساختمان باعث عدم نفوذ کثیفی ها، باکتری ها و غیره به داخل ماتریس می شوند وظاهر اولیه نما را به خوبی حفظ می نمایند.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3315" name="Text Box 3"/>
          <p:cNvSpPr txBox="1">
            <a:spLocks noChangeArrowheads="1"/>
          </p:cNvSpPr>
          <p:nvPr/>
        </p:nvSpPr>
        <p:spPr bwMode="auto">
          <a:xfrm>
            <a:off x="304800" y="1811338"/>
            <a:ext cx="8534400" cy="299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آجرها وسرامیک ها</a:t>
            </a:r>
          </a:p>
          <a:p>
            <a:pPr algn="r" rtl="1" eaLnBrk="1" hangingPunct="1"/>
            <a:r>
              <a:rPr lang="fa-IR" altLang="fa-IR" sz="2400">
                <a:cs typeface="B Nazanin" panose="00000400000000000000" pitchFamily="2" charset="-78"/>
              </a:rPr>
              <a:t>درخت های بزرگ اطراف ساختمان ها با به جا گذاشتن آثار خود برروی سطوح ساختمان ها باعث می شوند نمای ساختمان ها به مرور زمان رنگ سبز درختان رابه خود گرفته وبرای تمیز کردن آن ها می بایست ازابزارتمیزکننده بافشارهای قوی استفاده شود، اما این عمل نیز باعث می شود پس از چند ماه درسطح ساختمان چسبندگی بیشتری ایجاد شود و سریع تر وراحت تراز قبل کثیفی ها رابه خود جذب کنند دراین گونه موارد نیز استفاده از با نانو پوشش های سنگ وچوب ضروری به نظر می رسد.</a:t>
            </a:r>
          </a:p>
          <a:p>
            <a:pPr algn="just" rtl="1" eaLnBrk="1" hangingPunct="1">
              <a:lnSpc>
                <a:spcPct val="140000"/>
              </a:lnSpc>
              <a:spcBef>
                <a:spcPct val="0"/>
              </a:spcBef>
            </a:pPr>
            <a:endParaRPr lang="fa-IR"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4339" name="Text Box 3"/>
          <p:cNvSpPr txBox="1">
            <a:spLocks noChangeArrowheads="1"/>
          </p:cNvSpPr>
          <p:nvPr/>
        </p:nvSpPr>
        <p:spPr bwMode="auto">
          <a:xfrm>
            <a:off x="304800" y="1811338"/>
            <a:ext cx="8534400" cy="299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�ماسه سنگ ها و بتن گازی</a:t>
            </a:r>
          </a:p>
          <a:p>
            <a:pPr algn="r" rtl="1" eaLnBrk="1" hangingPunct="1"/>
            <a:r>
              <a:rPr lang="fa-IR" altLang="fa-IR" sz="2400">
                <a:cs typeface="B Nazanin" panose="00000400000000000000" pitchFamily="2" charset="-78"/>
              </a:rPr>
              <a:t>بتن گازی وماسه سنگ هایی که ساختار سفید رنگی دارند واغلب در آتلیه ها و ایوان ها به کار می روند، کثیفی ها وچربی ها را جذب کرده وظاهر آنها خیلی سریع به صورت نامطلوبی تغییرمی کند. در این شرایط استفاده ازتمیز کننده های بافشار بسیار قوی نیز کارساز نمی باشد. اما در صورت استفاده از نانو پوشش های سنگ وچوب درحالی که به سطح اجازه تنفس داده می شود، باعث عدم نفوذ مواد به سطح می شوند، بدین ترتیب رنگ و ساختار اصلی سطح حفظ می شود.</a:t>
            </a:r>
          </a:p>
          <a:p>
            <a:pPr algn="just" rtl="1" eaLnBrk="1" hangingPunct="1">
              <a:lnSpc>
                <a:spcPct val="140000"/>
              </a:lnSpc>
              <a:spcBef>
                <a:spcPct val="0"/>
              </a:spcBef>
            </a:pPr>
            <a:endParaRPr lang="fa-IR"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5363" name="Text Box 3"/>
          <p:cNvSpPr txBox="1">
            <a:spLocks noChangeArrowheads="1"/>
          </p:cNvSpPr>
          <p:nvPr/>
        </p:nvSpPr>
        <p:spPr bwMode="auto">
          <a:xfrm>
            <a:off x="304800" y="1811338"/>
            <a:ext cx="8534400"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کاشی ها و لوح های سنگی</a:t>
            </a:r>
          </a:p>
          <a:p>
            <a:pPr algn="r" rtl="1" eaLnBrk="1" hangingPunct="1"/>
            <a:r>
              <a:rPr lang="fa-IR" altLang="fa-IR" sz="2400">
                <a:cs typeface="B Nazanin" panose="00000400000000000000" pitchFamily="2" charset="-78"/>
              </a:rPr>
              <a:t>استفاده ازنانوپوشش های سنگ وچوب باعث می شوند ساختمان ها همراه با باغچه ها و مجسمه های اطراف آن ها از تاثیرات محیطی محفوظ مانده و به مرورزمان در رنگ آن ها تغییری ایجاد نشود.</a:t>
            </a:r>
          </a:p>
          <a:p>
            <a:pPr algn="r" rtl="1" eaLnBrk="1" hangingPunct="1"/>
            <a:r>
              <a:rPr lang="fa-IR" altLang="fa-IR" sz="2400">
                <a:cs typeface="B Nazanin" panose="00000400000000000000" pitchFamily="2" charset="-78"/>
              </a:rPr>
              <a:t>شیشه</a:t>
            </a:r>
            <a:br>
              <a:rPr lang="fa-IR" altLang="fa-IR" sz="2400">
                <a:cs typeface="B Nazanin" panose="00000400000000000000" pitchFamily="2" charset="-78"/>
              </a:rPr>
            </a:br>
            <a:r>
              <a:rPr lang="fa-IR" altLang="fa-IR" sz="2400">
                <a:cs typeface="B Nazanin" panose="00000400000000000000" pitchFamily="2" charset="-78"/>
              </a:rPr>
              <a:t>نانو پوشش های شیشه در صنایع ساختمان واتومبیل بیشترین کاربرد را دارند، در ادامه به برخی ازکاربرد های� آنها در صنایع ساختمانی اشاره شده است.</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6387" name="Text Box 3"/>
          <p:cNvSpPr txBox="1">
            <a:spLocks noChangeArrowheads="1"/>
          </p:cNvSpPr>
          <p:nvPr/>
        </p:nvSpPr>
        <p:spPr bwMode="auto">
          <a:xfrm>
            <a:off x="304800" y="1295400"/>
            <a:ext cx="8534400" cy="550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شیشه های خود تمیز شونده</a:t>
            </a:r>
            <a:br>
              <a:rPr lang="fa-IR" altLang="fa-IR" sz="2400">
                <a:cs typeface="B Nazanin" panose="00000400000000000000" pitchFamily="2" charset="-78"/>
              </a:rPr>
            </a:br>
            <a:r>
              <a:rPr lang="fa-IR" altLang="fa-IR" sz="2400">
                <a:cs typeface="B Nazanin" panose="00000400000000000000" pitchFamily="2" charset="-78"/>
              </a:rPr>
              <a:t>�این نوع نانو پوشش ها، با ضخامت چند نانومتر در سطح شیشه یک فیلم آب دوست تشکیل می دهند، سطح هیدروفیل آنها از تاثیر نور خورشید یک فوتوکاتالیست تشکیل داده وآب جمع شده در سطح، درمقابل نیروی جاذبه زمین میزان آب/ هوا را برروی خود افزایش داده وبدین ترتیب آب جمع شده در سطح تماما پخش شده و</a:t>
            </a:r>
            <a:r>
              <a:rPr lang="en-US" altLang="fa-IR" sz="2400">
                <a:cs typeface="B Nazanin" panose="00000400000000000000" pitchFamily="2" charset="-78"/>
              </a:rPr>
              <a:t> </a:t>
            </a:r>
            <a:r>
              <a:rPr lang="fa-IR" altLang="fa-IR" sz="2400">
                <a:cs typeface="B Nazanin" panose="00000400000000000000" pitchFamily="2" charset="-78"/>
              </a:rPr>
              <a:t>بخودی خود امکان تمیز شدن را</a:t>
            </a:r>
            <a:r>
              <a:rPr lang="en-US" altLang="fa-IR" sz="2400">
                <a:cs typeface="B Nazanin" panose="00000400000000000000" pitchFamily="2" charset="-78"/>
              </a:rPr>
              <a:t> </a:t>
            </a:r>
            <a:r>
              <a:rPr lang="fa-IR" altLang="fa-IR" sz="2400">
                <a:cs typeface="B Nazanin" panose="00000400000000000000" pitchFamily="2" charset="-78"/>
              </a:rPr>
              <a:t>بوجود می آورد.</a:t>
            </a:r>
          </a:p>
          <a:p>
            <a:pPr algn="r" rtl="1" eaLnBrk="1" hangingPunct="1"/>
            <a:r>
              <a:rPr lang="fa-IR" altLang="fa-IR" sz="2400">
                <a:cs typeface="B Nazanin" panose="00000400000000000000" pitchFamily="2" charset="-78"/>
              </a:rPr>
              <a:t>نانوپوشش های استفاده شده برروی شیشه پس از شش هفته خاصیت خود تمیزشوندگی را از خود نشان می دهند. بنا به گفته متخصصین نانوذرات </a:t>
            </a:r>
            <a:r>
              <a:rPr lang="en-US" altLang="fa-IR" sz="2400">
                <a:cs typeface="B Nazanin" panose="00000400000000000000" pitchFamily="2" charset="-78"/>
              </a:rPr>
              <a:t>tio2  </a:t>
            </a:r>
            <a:r>
              <a:rPr lang="fa-IR" altLang="fa-IR" sz="2400">
                <a:cs typeface="B Nazanin" panose="00000400000000000000" pitchFamily="2" charset="-78"/>
              </a:rPr>
              <a:t>موجود در این نانو پوشش ها دارای دو خاصیت است ؛ یکی از آن ها فوق العاده هیدروفیل بودن آن است، دیگر آن که دارای خاصیت ضد عفونی کنندگی است، زیرا </a:t>
            </a:r>
            <a:r>
              <a:rPr lang="en-US" altLang="fa-IR" sz="2400">
                <a:cs typeface="B Nazanin" panose="00000400000000000000" pitchFamily="2" charset="-78"/>
              </a:rPr>
              <a:t>  tio2 </a:t>
            </a:r>
            <a:r>
              <a:rPr lang="fa-IR" altLang="fa-IR" sz="2400">
                <a:cs typeface="B Nazanin" panose="00000400000000000000" pitchFamily="2" charset="-78"/>
              </a:rPr>
              <a:t>قادربه شکستن وتجزیه آلاینده های آلی است. این تاثیرپس ازگذشت چند هفته در شیشه ایجاد می شود، زیرا تیتانیوم دی اکساید باید در داخل ماتریس شیشه جایگزین شده٬ و شیشه ها را از کثیفی های موجود رها کرده وسپس کثیفی های محیط رابه صورت کاتالیتیک تجزیه نموده واز بین ببرد. خاصیت پخش شوندگی مساوی آب در سطح باعث می شود بدون اینکه لکه ای باقی بماند سطح ازکثیفی ها عاری شود.</a:t>
            </a:r>
          </a:p>
          <a:p>
            <a:pPr algn="just" rtl="1" eaLnBrk="1" hangingPunct="1">
              <a:lnSpc>
                <a:spcPct val="140000"/>
              </a:lnSpc>
              <a:spcBef>
                <a:spcPct val="0"/>
              </a:spcBef>
            </a:pPr>
            <a:endParaRPr lang="ar-SA"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7411" name="Text Box 3"/>
          <p:cNvSpPr txBox="1">
            <a:spLocks noChangeArrowheads="1"/>
          </p:cNvSpPr>
          <p:nvPr/>
        </p:nvSpPr>
        <p:spPr bwMode="auto">
          <a:xfrm>
            <a:off x="304800" y="1295400"/>
            <a:ext cx="8534400" cy="426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شیشه های کنترل کننده انرژی</a:t>
            </a:r>
          </a:p>
          <a:p>
            <a:pPr algn="r" rtl="1" eaLnBrk="1" hangingPunct="1"/>
            <a:r>
              <a:rPr lang="fa-IR" altLang="fa-IR" sz="2400">
                <a:cs typeface="B Nazanin" panose="00000400000000000000" pitchFamily="2" charset="-78"/>
              </a:rPr>
              <a:t>این نوع شیشه ها ضمن دارابودن تنوع دررنگ وسایر خصوصیات، قادرند باکاهش شدید امواج ماوراء بنفش ومادون قرمز عبوری وتنظیم عبور نورمرئی، در زمستان تا ۸۵ درصد ودر تابستان تا ۸۰ درصد از هدر رفتن انرژی داخل ساختمان جلوگیری کرده ودر صرفه جوئی مصرف انرژی، نقش بسزائی داشته باشند.</a:t>
            </a:r>
          </a:p>
          <a:p>
            <a:pPr algn="r" rtl="1" eaLnBrk="1" hangingPunct="1"/>
            <a:r>
              <a:rPr lang="fa-IR" altLang="fa-IR" sz="2400">
                <a:cs typeface="B Nazanin" panose="00000400000000000000" pitchFamily="2" charset="-78"/>
              </a:rPr>
              <a:t>شیشه های محافظ در برابر آتش</a:t>
            </a:r>
          </a:p>
          <a:p>
            <a:pPr algn="r" rtl="1" eaLnBrk="1" hangingPunct="1"/>
            <a:r>
              <a:rPr lang="fa-IR" altLang="fa-IR" sz="2400">
                <a:cs typeface="B Nazanin" panose="00000400000000000000" pitchFamily="2" charset="-78"/>
              </a:rPr>
              <a:t>شیشه های محافظ دربرابر آتش نیز یکی دیگراز دستاوردهای فناوری نانو است. این محصول از طریق قراردادن یک لایه شفاف محتوای نانو ذرات سیلیس </a:t>
            </a:r>
            <a:r>
              <a:rPr lang="en-US" altLang="fa-IR" sz="2400">
                <a:cs typeface="B Nazanin" panose="00000400000000000000" pitchFamily="2" charset="-78"/>
              </a:rPr>
              <a:t>sio2) </a:t>
            </a:r>
            <a:r>
              <a:rPr lang="fa-IR" altLang="fa-IR" sz="2400">
                <a:cs typeface="B Nazanin" panose="00000400000000000000" pitchFamily="2" charset="-78"/>
              </a:rPr>
              <a:t>) درمیان دو صفحه شیشه ای ساخته می شود که در هنگام گرم شدن شیشه این لایه شفاف تبدیل به محافظی سخت، تیره ومقاوم دربرابر آتش می شود.</a:t>
            </a:r>
          </a:p>
          <a:p>
            <a:pPr algn="just" rtl="1" eaLnBrk="1" hangingPunct="1">
              <a:lnSpc>
                <a:spcPct val="140000"/>
              </a:lnSpc>
              <a:spcBef>
                <a:spcPct val="0"/>
              </a:spcBef>
            </a:pPr>
            <a:endParaRPr lang="ar-SA"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8435" name="Text Box 3"/>
          <p:cNvSpPr txBox="1">
            <a:spLocks noChangeArrowheads="1"/>
          </p:cNvSpPr>
          <p:nvPr/>
        </p:nvSpPr>
        <p:spPr bwMode="auto">
          <a:xfrm>
            <a:off x="304800" y="1295400"/>
            <a:ext cx="853440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بتن</a:t>
            </a:r>
          </a:p>
          <a:p>
            <a:pPr algn="r" rtl="1" eaLnBrk="1" hangingPunct="1"/>
            <a:r>
              <a:rPr lang="fa-IR" altLang="fa-IR" sz="2400">
                <a:cs typeface="B Nazanin" panose="00000400000000000000" pitchFamily="2" charset="-78"/>
              </a:rPr>
              <a:t>تحقیقات بسیاری در زمینه بکارگیری فناوری نانو درساختمان بتن درحال انجام است به منظور درک این مطلب در سطح علم پایه از فناوری هایی مانند؛ میکروسکپ های</a:t>
            </a:r>
            <a:r>
              <a:rPr lang="en-US" altLang="fa-IR" sz="2400">
                <a:cs typeface="B Nazanin" panose="00000400000000000000" pitchFamily="2" charset="-78"/>
              </a:rPr>
              <a:t>afm ،sem ، fib </a:t>
            </a:r>
            <a:r>
              <a:rPr lang="fa-IR" altLang="fa-IR" sz="2400">
                <a:cs typeface="B Nazanin" panose="00000400000000000000" pitchFamily="2" charset="-78"/>
              </a:rPr>
              <a:t> که برای مطالعه در مقیاس نانو ساخته شده اند استفاده می شود</a:t>
            </a:r>
          </a:p>
          <a:p>
            <a:pPr algn="r" rtl="1" eaLnBrk="1" hangingPunct="1"/>
            <a:r>
              <a:rPr lang="fa-IR" altLang="fa-IR" sz="2400">
                <a:cs typeface="B Nazanin" panose="00000400000000000000" pitchFamily="2" charset="-78"/>
              </a:rPr>
              <a:t>نانوسیلیس ها </a:t>
            </a:r>
            <a:r>
              <a:rPr lang="en-US" altLang="fa-IR" sz="2400">
                <a:cs typeface="B Nazanin" panose="00000400000000000000" pitchFamily="2" charset="-78"/>
              </a:rPr>
              <a:t>sio2)</a:t>
            </a:r>
            <a:r>
              <a:rPr lang="fa-IR" altLang="fa-IR" sz="2400">
                <a:cs typeface="B Nazanin" panose="00000400000000000000" pitchFamily="2" charset="-78"/>
              </a:rPr>
              <a:t>)</a:t>
            </a:r>
            <a:endParaRPr lang="en-US" altLang="fa-IR" sz="2400">
              <a:cs typeface="B Nazanin" panose="00000400000000000000" pitchFamily="2" charset="-78"/>
            </a:endParaRPr>
          </a:p>
          <a:p>
            <a:pPr algn="r" rtl="1" eaLnBrk="1" hangingPunct="1"/>
            <a:r>
              <a:rPr lang="fa-IR" altLang="fa-IR" sz="2400">
                <a:cs typeface="B Nazanin" panose="00000400000000000000" pitchFamily="2" charset="-78"/>
              </a:rPr>
              <a:t>با استفاده از نانوذرات سیلیس می توان میزان تراکم ذرات را در بتن افزایش داده که این به افزایش چگالی میکرو ونانوساختارهای تشکیل دهنده بتن ودر نتیجه ویژگی های مکانیکی می انجامد. افزودن نانوذرات سیلیس به مواد بر مبنای سیمان هم موجب کنترل تجزیه شیمیایی ناشی از ( </a:t>
            </a:r>
            <a:r>
              <a:rPr lang="en-US" altLang="fa-IR" sz="2400">
                <a:cs typeface="B Nazanin" panose="00000400000000000000" pitchFamily="2" charset="-78"/>
              </a:rPr>
              <a:t>h-c-s</a:t>
            </a:r>
            <a:r>
              <a:rPr lang="fa-IR" altLang="fa-IR" sz="2400">
                <a:cs typeface="B Nazanin" panose="00000400000000000000" pitchFamily="2" charset="-78"/>
              </a:rPr>
              <a:t> کلسیم- سیلیکات – هیدرات)، که در اثر نشست کلسیم در آب رخ می دهد، ونیز جلوگیری از نفوذ آب به داخل بتن می شود که هردوی این موارد دوام بتن را افزایش می دهند.</a:t>
            </a:r>
            <a:endParaRPr lang="ar-SA"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9459" name="Text Box 3"/>
          <p:cNvSpPr txBox="1">
            <a:spLocks noChangeArrowheads="1"/>
          </p:cNvSpPr>
          <p:nvPr/>
        </p:nvSpPr>
        <p:spPr bwMode="auto">
          <a:xfrm>
            <a:off x="304800" y="1295400"/>
            <a:ext cx="8534400" cy="315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نانولوله های کربنی </a:t>
            </a:r>
            <a:r>
              <a:rPr lang="en-US" altLang="fa-IR" sz="2400">
                <a:cs typeface="B Nazanin" panose="00000400000000000000" pitchFamily="2" charset="-78"/>
              </a:rPr>
              <a:t>cnt)</a:t>
            </a:r>
            <a:r>
              <a:rPr lang="fa-IR" altLang="fa-IR" sz="2400">
                <a:cs typeface="B Nazanin" panose="00000400000000000000" pitchFamily="2" charset="-78"/>
              </a:rPr>
              <a:t>)</a:t>
            </a:r>
            <a:endParaRPr lang="en-US" altLang="fa-IR" sz="2400">
              <a:cs typeface="B Nazanin" panose="00000400000000000000" pitchFamily="2" charset="-78"/>
            </a:endParaRPr>
          </a:p>
          <a:p>
            <a:pPr algn="r" rtl="1" eaLnBrk="1" hangingPunct="1"/>
            <a:r>
              <a:rPr lang="fa-IR" altLang="fa-IR" sz="2400">
                <a:cs typeface="B Nazanin" panose="00000400000000000000" pitchFamily="2" charset="-78"/>
              </a:rPr>
              <a:t>تحقیقات گسترده ای درخصوص کاربردهای نانولوله های کربنی در حال انجام است وتاکنون خواص قابل ملاحظه ای از آن ها کشف شده است؛ برای مثال باوجود اینکه چگالی آن ها یک ششم چگالی فولاد است، مدول یانگ آنهاپنج برابر واستحکام آنها هشت برابر فولاد است.</a:t>
            </a:r>
          </a:p>
          <a:p>
            <a:pPr algn="r" rtl="1" eaLnBrk="1" hangingPunct="1"/>
            <a:r>
              <a:rPr lang="fa-IR" altLang="fa-IR" sz="2400">
                <a:cs typeface="B Nazanin" panose="00000400000000000000" pitchFamily="2" charset="-78"/>
              </a:rPr>
              <a:t>درصورت افزودن نیم الی یک درصد وزنی از این نانولوله ها به ماتریس بتن خواص نمونه ها به طور قابل توجهی بهبود می یابد.</a:t>
            </a:r>
          </a:p>
          <a:p>
            <a:pPr algn="r" rtl="1" eaLnBrk="1" hangingPunct="1"/>
            <a:r>
              <a:rPr lang="fa-IR" altLang="fa-IR" sz="2400">
                <a:cs typeface="B Nazanin" panose="00000400000000000000" pitchFamily="2" charset="-78"/>
              </a:rPr>
              <a:t>نانولوله ها ی کربنی به صورت های تک جداره ویاچند جداره مورد استفاده قرار می گیرند.</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20483" name="Text Box 3"/>
          <p:cNvSpPr txBox="1">
            <a:spLocks noChangeArrowheads="1"/>
          </p:cNvSpPr>
          <p:nvPr/>
        </p:nvSpPr>
        <p:spPr bwMode="auto">
          <a:xfrm>
            <a:off x="304800" y="1295400"/>
            <a:ext cx="8534400" cy="478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نانو ذرات رس </a:t>
            </a:r>
            <a:r>
              <a:rPr lang="en-US" altLang="fa-IR" sz="2400">
                <a:cs typeface="B Nazanin" panose="00000400000000000000" pitchFamily="2" charset="-78"/>
              </a:rPr>
              <a:t>nano-clay)</a:t>
            </a:r>
            <a:r>
              <a:rPr lang="fa-IR" altLang="fa-IR" sz="2400">
                <a:cs typeface="B Nazanin" panose="00000400000000000000" pitchFamily="2" charset="-78"/>
              </a:rPr>
              <a:t>)</a:t>
            </a:r>
            <a:endParaRPr lang="en-US" altLang="fa-IR" sz="2400">
              <a:cs typeface="B Nazanin" panose="00000400000000000000" pitchFamily="2" charset="-78"/>
            </a:endParaRPr>
          </a:p>
          <a:p>
            <a:pPr algn="r" rtl="1" eaLnBrk="1" hangingPunct="1"/>
            <a:r>
              <a:rPr lang="fa-IR" altLang="fa-IR" sz="2400">
                <a:cs typeface="B Nazanin" panose="00000400000000000000" pitchFamily="2" charset="-78"/>
              </a:rPr>
              <a:t>برخی از انواع نانوذرات درچسب های ملات های</a:t>
            </a:r>
            <a:r>
              <a:rPr lang="en-US" altLang="fa-IR" sz="2400">
                <a:cs typeface="B Nazanin" panose="00000400000000000000" pitchFamily="2" charset="-78"/>
              </a:rPr>
              <a:t>binder) </a:t>
            </a:r>
            <a:r>
              <a:rPr lang="fa-IR" altLang="fa-IR" sz="2400">
                <a:cs typeface="B Nazanin" panose="00000400000000000000" pitchFamily="2" charset="-78"/>
              </a:rPr>
              <a:t>) مختلف ونحوه تاثیر آنها برروی ویژگی های کلیدی مرتبط با فرسایش بتن؛ مانند ممانعت ازانتقال یون های کلر، مقاومت دربرابر دی اکسید کربن، پخش بخار آب، جذب آب وعمق نفوذ هدایت می شوند.� نوعی حلال متشکل از رزین اپوکسی باوزن ملکولی پایین ونانوذرات رس </a:t>
            </a:r>
            <a:r>
              <a:rPr lang="en-US" altLang="fa-IR" sz="2400">
                <a:cs typeface="B Nazanin" panose="00000400000000000000" pitchFamily="2" charset="-78"/>
              </a:rPr>
              <a:t>nano-clay)</a:t>
            </a:r>
            <a:r>
              <a:rPr lang="fa-IR" altLang="fa-IR" sz="2400">
                <a:cs typeface="B Nazanin" panose="00000400000000000000" pitchFamily="2" charset="-78"/>
              </a:rPr>
              <a:t>)</a:t>
            </a:r>
            <a:r>
              <a:rPr lang="en-US" altLang="fa-IR" sz="2400">
                <a:cs typeface="B Nazanin" panose="00000400000000000000" pitchFamily="2" charset="-78"/>
              </a:rPr>
              <a:t> </a:t>
            </a:r>
            <a:r>
              <a:rPr lang="fa-IR" altLang="fa-IR" sz="2400">
                <a:cs typeface="B Nazanin" panose="00000400000000000000" pitchFamily="2" charset="-78"/>
              </a:rPr>
              <a:t>نتایج امیدوارکننده ای را در این زمینه نشان داده است.</a:t>
            </a:r>
          </a:p>
          <a:p>
            <a:pPr algn="r" rtl="1" eaLnBrk="1" hangingPunct="1"/>
            <a:r>
              <a:rPr lang="fa-IR" altLang="fa-IR" sz="2400">
                <a:cs typeface="B Nazanin" panose="00000400000000000000" pitchFamily="2" charset="-78"/>
              </a:rPr>
              <a:t>نانوذرات اکسید آهن یا هماتیت </a:t>
            </a:r>
            <a:r>
              <a:rPr lang="en-US" altLang="fa-IR" sz="2400">
                <a:cs typeface="B Nazanin" panose="00000400000000000000" pitchFamily="2" charset="-78"/>
              </a:rPr>
              <a:t>fe2o3)</a:t>
            </a:r>
            <a:r>
              <a:rPr lang="fa-IR" altLang="fa-IR" sz="2400">
                <a:cs typeface="B Nazanin" panose="00000400000000000000" pitchFamily="2" charset="-78"/>
              </a:rPr>
              <a:t>)</a:t>
            </a:r>
            <a:endParaRPr lang="en-US" altLang="fa-IR" sz="2400">
              <a:cs typeface="B Nazanin" panose="00000400000000000000" pitchFamily="2" charset="-78"/>
            </a:endParaRPr>
          </a:p>
          <a:p>
            <a:pPr algn="r" rtl="1" eaLnBrk="1" hangingPunct="1"/>
            <a:r>
              <a:rPr lang="fa-IR" altLang="fa-IR" sz="2400">
                <a:cs typeface="B Nazanin" panose="00000400000000000000" pitchFamily="2" charset="-78"/>
              </a:rPr>
              <a:t>درصورت اضافه نمودن نانوذرات اکسید آهن به ماتریس بتن علاوه بر افزایش مقاومت بتن، پایش سطوح تنش بتن را ازطریق اندازه گیری مقاومت الکتریکی برشی امکان پذیر می سازد.</a:t>
            </a:r>
          </a:p>
          <a:p>
            <a:pPr algn="just" rtl="1" eaLnBrk="1" hangingPunct="1">
              <a:lnSpc>
                <a:spcPct val="140000"/>
              </a:lnSpc>
              <a:spcBef>
                <a:spcPct val="0"/>
              </a:spcBef>
            </a:pPr>
            <a:endParaRPr lang="ar-SA" altLang="fa-IR" sz="2400">
              <a:cs typeface="B Nazanin" panose="00000400000000000000" pitchFamily="2" charset="-78"/>
            </a:endParaRPr>
          </a:p>
          <a:p>
            <a:pPr algn="just" rtl="1" eaLnBrk="1" hangingPunct="1">
              <a:lnSpc>
                <a:spcPct val="140000"/>
              </a:lnSpc>
              <a:spcBef>
                <a:spcPct val="0"/>
              </a:spcBef>
            </a:pPr>
            <a:endParaRPr lang="ar-SA"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21507" name="Text Box 3"/>
          <p:cNvSpPr txBox="1">
            <a:spLocks noChangeArrowheads="1"/>
          </p:cNvSpPr>
          <p:nvPr/>
        </p:nvSpPr>
        <p:spPr bwMode="auto">
          <a:xfrm>
            <a:off x="304800" y="1295400"/>
            <a:ext cx="8534400" cy="328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نانوذرات دی اکسید تیتانیوم </a:t>
            </a:r>
            <a:r>
              <a:rPr lang="en-US" altLang="fa-IR" sz="2400">
                <a:cs typeface="B Nazanin" panose="00000400000000000000" pitchFamily="2" charset="-78"/>
              </a:rPr>
              <a:t>tio2)</a:t>
            </a:r>
            <a:r>
              <a:rPr lang="fa-IR" altLang="fa-IR" sz="2400">
                <a:cs typeface="B Nazanin" panose="00000400000000000000" pitchFamily="2" charset="-78"/>
              </a:rPr>
              <a:t> )</a:t>
            </a:r>
            <a:endParaRPr lang="en-US" altLang="fa-IR" sz="2400">
              <a:cs typeface="B Nazanin" panose="00000400000000000000" pitchFamily="2" charset="-78"/>
            </a:endParaRPr>
          </a:p>
          <a:p>
            <a:pPr algn="r" rtl="1" eaLnBrk="1" hangingPunct="1"/>
            <a:r>
              <a:rPr lang="fa-IR" altLang="fa-IR" sz="2400">
                <a:cs typeface="B Nazanin" panose="00000400000000000000" pitchFamily="2" charset="-78"/>
              </a:rPr>
              <a:t>نانو ذرات دی اکسید تیتانیوم هم برای بهبود ویژگی های بتن در نمای ساختمان ها به عنوان پوشش بازتاب کننده مورد استفاده قرار می گیرد. این نانو ذرات ازطریق واکنشهای فوتوکاتالیستی قوی قادر به شکستن وتجزیه آلاینده های آلی،ترکیبات آلی فرار</a:t>
            </a:r>
            <a:r>
              <a:rPr lang="en-US" altLang="fa-IR" sz="2400">
                <a:cs typeface="B Nazanin" panose="00000400000000000000" pitchFamily="2" charset="-78"/>
              </a:rPr>
              <a:t>voc) </a:t>
            </a:r>
            <a:r>
              <a:rPr lang="fa-IR" altLang="fa-IR" sz="2400">
                <a:cs typeface="B Nazanin" panose="00000400000000000000" pitchFamily="2" charset="-78"/>
              </a:rPr>
              <a:t>) وغشای باکتریایی هستند، به همین جهت برای ایجاد خاصیت ضد عفونی کنندگی به رنگ ها، سیمان ها وشیشه ها اضافه می شوند.</a:t>
            </a:r>
          </a:p>
          <a:p>
            <a:pPr algn="r" rtl="1" eaLnBrk="1" hangingPunct="1"/>
            <a:r>
              <a:rPr lang="fa-IR" altLang="fa-IR" sz="2400">
                <a:cs typeface="B Nazanin" panose="00000400000000000000" pitchFamily="2" charset="-78"/>
              </a:rPr>
              <a:t>بتن حاوی</a:t>
            </a:r>
            <a:r>
              <a:rPr lang="en-US" altLang="fa-IR" sz="2400">
                <a:cs typeface="B Nazanin" panose="00000400000000000000" pitchFamily="2" charset="-78"/>
              </a:rPr>
              <a:t>tio2 </a:t>
            </a:r>
            <a:r>
              <a:rPr lang="fa-IR" altLang="fa-IR" sz="2400">
                <a:cs typeface="B Nazanin" panose="00000400000000000000" pitchFamily="2" charset="-78"/>
              </a:rPr>
              <a:t> دارای رنگ سفید و درخشندگی خاصی است و این درخشندگی را بطور موثری حفظ می نماید. درحالی که ساختمان های ساخته شده با بتن معمولی فاقد چنین ویژگی هستند.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0" y="785813"/>
            <a:ext cx="9144000"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spcBef>
                <a:spcPct val="20000"/>
              </a:spcBef>
              <a:buChar char="•"/>
              <a:defRPr sz="3200">
                <a:solidFill>
                  <a:schemeClr val="tx1"/>
                </a:solidFill>
                <a:latin typeface="Times New Roman" panose="02020603050405020304" pitchFamily="18" charset="0"/>
                <a:cs typeface="Times New Roman (Arabic)" panose="02020603050405020304" pitchFamily="18" charset="0"/>
              </a:defRPr>
            </a:lvl1pPr>
            <a:lvl2pPr marL="742950" indent="-285750" defTabSz="685800">
              <a:spcBef>
                <a:spcPct val="20000"/>
              </a:spcBef>
              <a:buChar char="–"/>
              <a:defRPr sz="2800">
                <a:solidFill>
                  <a:schemeClr val="tx1"/>
                </a:solidFill>
                <a:latin typeface="Times New Roman" panose="02020603050405020304" pitchFamily="18" charset="0"/>
                <a:cs typeface="Times New Roman (Arabic)" panose="02020603050405020304" pitchFamily="18" charset="0"/>
              </a:defRPr>
            </a:lvl2pPr>
            <a:lvl3pPr marL="1143000" indent="-228600" defTabSz="685800">
              <a:spcBef>
                <a:spcPct val="20000"/>
              </a:spcBef>
              <a:buChar char="•"/>
              <a:defRPr sz="2400">
                <a:solidFill>
                  <a:schemeClr val="tx1"/>
                </a:solidFill>
                <a:latin typeface="Times New Roman" panose="02020603050405020304" pitchFamily="18" charset="0"/>
                <a:cs typeface="Times New Roman (Arabic)" panose="02020603050405020304" pitchFamily="18" charset="0"/>
              </a:defRPr>
            </a:lvl3pPr>
            <a:lvl4pPr marL="1600200" indent="-228600" defTabSz="685800">
              <a:spcBef>
                <a:spcPct val="20000"/>
              </a:spcBef>
              <a:buChar char="–"/>
              <a:defRPr sz="2000">
                <a:solidFill>
                  <a:schemeClr val="tx1"/>
                </a:solidFill>
                <a:latin typeface="Times New Roman" panose="02020603050405020304" pitchFamily="18" charset="0"/>
                <a:cs typeface="Times New Roman (Arabic)" panose="02020603050405020304" pitchFamily="18" charset="0"/>
              </a:defRPr>
            </a:lvl4pPr>
            <a:lvl5pPr marL="2057400" indent="-228600" defTabSz="685800">
              <a:spcBef>
                <a:spcPct val="20000"/>
              </a:spcBef>
              <a:buChar char="»"/>
              <a:defRPr sz="2000">
                <a:solidFill>
                  <a:schemeClr val="tx1"/>
                </a:solidFill>
                <a:latin typeface="Times New Roman" panose="02020603050405020304" pitchFamily="18" charset="0"/>
                <a:cs typeface="Times New Roman (Arabic)" panose="02020603050405020304" pitchFamily="18" charset="0"/>
              </a:defRPr>
            </a:lvl5pPr>
            <a:lvl6pPr marL="25146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6pPr>
            <a:lvl7pPr marL="29718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7pPr>
            <a:lvl8pPr marL="34290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8pPr>
            <a:lvl9pPr marL="38862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9pPr>
          </a:lstStyle>
          <a:p>
            <a:pPr algn="ctr">
              <a:spcBef>
                <a:spcPct val="0"/>
              </a:spcBef>
              <a:buFontTx/>
              <a:buNone/>
            </a:pPr>
            <a:r>
              <a:rPr lang="fa-IR" altLang="fa-IR" sz="6600" b="1" dirty="0">
                <a:solidFill>
                  <a:srgbClr val="FF0000"/>
                </a:solidFill>
                <a:latin typeface="Tahoma" panose="020B0604030504040204" pitchFamily="34" charset="0"/>
                <a:cs typeface="B Titr" panose="00000700000000000000" pitchFamily="2" charset="-78"/>
              </a:rPr>
              <a:t>کانال تلگرامی بانک پاور پوینت</a:t>
            </a:r>
            <a:br>
              <a:rPr lang="fa-IR" altLang="fa-IR" sz="6600" b="1" dirty="0">
                <a:solidFill>
                  <a:srgbClr val="FF0000"/>
                </a:solidFill>
                <a:latin typeface="Tahoma" panose="020B0604030504040204" pitchFamily="34" charset="0"/>
                <a:cs typeface="B Titr" panose="00000700000000000000" pitchFamily="2" charset="-78"/>
              </a:rPr>
            </a:br>
            <a:r>
              <a:rPr lang="fa-IR" altLang="fa-IR" sz="2800" b="1" dirty="0">
                <a:solidFill>
                  <a:srgbClr val="FF0000"/>
                </a:solidFill>
                <a:latin typeface="Tahoma" panose="020B0604030504040204" pitchFamily="34" charset="0"/>
                <a:cs typeface="B Titr" panose="00000700000000000000" pitchFamily="2" charset="-78"/>
              </a:rPr>
              <a:t/>
            </a:r>
            <a:br>
              <a:rPr lang="fa-IR" altLang="fa-IR" sz="2800" b="1" dirty="0">
                <a:solidFill>
                  <a:srgbClr val="FF0000"/>
                </a:solidFill>
                <a:latin typeface="Tahoma" panose="020B0604030504040204" pitchFamily="34" charset="0"/>
                <a:cs typeface="B Titr" panose="00000700000000000000" pitchFamily="2" charset="-78"/>
              </a:rPr>
            </a:br>
            <a:r>
              <a:rPr lang="en-US" altLang="fa-IR" sz="6600" b="1" dirty="0">
                <a:solidFill>
                  <a:srgbClr val="FF0000"/>
                </a:solidFill>
                <a:latin typeface="Tahoma" panose="020B0604030504040204" pitchFamily="34" charset="0"/>
                <a:cs typeface="B Titr" panose="00000700000000000000" pitchFamily="2" charset="-78"/>
              </a:rPr>
              <a:t>@</a:t>
            </a:r>
            <a:r>
              <a:rPr lang="en-US" altLang="fa-IR" sz="6600" b="1" dirty="0" err="1">
                <a:solidFill>
                  <a:srgbClr val="FF0000"/>
                </a:solidFill>
                <a:latin typeface="Tahoma" panose="020B0604030504040204" pitchFamily="34" charset="0"/>
                <a:cs typeface="B Titr" panose="00000700000000000000" pitchFamily="2" charset="-78"/>
              </a:rPr>
              <a:t>PptBank</a:t>
            </a:r>
            <a:r>
              <a:rPr lang="fa-IR" altLang="fa-IR" sz="6600" b="1" dirty="0">
                <a:solidFill>
                  <a:srgbClr val="FF0000"/>
                </a:solidFill>
                <a:latin typeface="Tahoma" panose="020B0604030504040204" pitchFamily="34" charset="0"/>
                <a:cs typeface="B Titr" panose="00000700000000000000" pitchFamily="2" charset="-78"/>
              </a:rPr>
              <a:t/>
            </a:r>
            <a:br>
              <a:rPr lang="fa-IR" altLang="fa-IR" sz="6600" b="1" dirty="0">
                <a:solidFill>
                  <a:srgbClr val="FF0000"/>
                </a:solidFill>
                <a:latin typeface="Tahoma" panose="020B0604030504040204" pitchFamily="34" charset="0"/>
                <a:cs typeface="B Titr" panose="00000700000000000000" pitchFamily="2" charset="-78"/>
              </a:rPr>
            </a:br>
            <a:endParaRPr lang="en-US" altLang="fa-IR" sz="6600" b="1" dirty="0">
              <a:solidFill>
                <a:srgbClr val="FF0000"/>
              </a:solidFill>
              <a:latin typeface="Tahoma" panose="020B0604030504040204" pitchFamily="34" charset="0"/>
              <a:cs typeface="B Titr" panose="00000700000000000000" pitchFamily="2" charset="-78"/>
            </a:endParaRPr>
          </a:p>
          <a:p>
            <a:pPr algn="ctr">
              <a:spcBef>
                <a:spcPct val="0"/>
              </a:spcBef>
              <a:buFontTx/>
              <a:buNone/>
            </a:pPr>
            <a:r>
              <a:rPr lang="en-US" altLang="fa-IR" sz="2400" b="1" dirty="0">
                <a:solidFill>
                  <a:srgbClr val="000000"/>
                </a:solidFill>
                <a:latin typeface="Tahoma" panose="020B0604030504040204" pitchFamily="34" charset="0"/>
                <a:cs typeface="Times New Roman" panose="02020603050405020304" pitchFamily="18" charset="0"/>
              </a:rPr>
              <a:t/>
            </a:r>
            <a:br>
              <a:rPr lang="en-US" altLang="fa-IR" sz="2400" b="1" dirty="0">
                <a:solidFill>
                  <a:srgbClr val="000000"/>
                </a:solidFill>
                <a:latin typeface="Tahoma" panose="020B0604030504040204" pitchFamily="34" charset="0"/>
                <a:cs typeface="Times New Roman" panose="02020603050405020304" pitchFamily="18" charset="0"/>
              </a:rPr>
            </a:br>
            <a:r>
              <a:rPr lang="en-US" altLang="fa-IR" sz="2400" b="1" dirty="0">
                <a:solidFill>
                  <a:srgbClr val="FFFF00"/>
                </a:solidFill>
                <a:latin typeface="Tahoma" panose="020B0604030504040204" pitchFamily="34" charset="0"/>
                <a:cs typeface="Times New Roman" panose="02020603050405020304" pitchFamily="18" charset="0"/>
                <a:hlinkClick r:id="rId3"/>
              </a:rPr>
              <a:t>https://telegram.me/joinchat/CrBIZT1leC0x3lRhxgL_5g</a:t>
            </a:r>
            <a:endParaRPr lang="fa-IR" altLang="fa-IR" sz="2400" b="1" dirty="0">
              <a:solidFill>
                <a:srgbClr val="FFFF00"/>
              </a:solidFill>
              <a:latin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480603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22531" name="Text Box 3"/>
          <p:cNvSpPr txBox="1">
            <a:spLocks noChangeArrowheads="1"/>
          </p:cNvSpPr>
          <p:nvPr/>
        </p:nvSpPr>
        <p:spPr bwMode="auto">
          <a:xfrm>
            <a:off x="304800" y="1295400"/>
            <a:ext cx="85344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فولاد</a:t>
            </a:r>
            <a:br>
              <a:rPr lang="fa-IR" altLang="fa-IR" sz="2400">
                <a:cs typeface="B Nazanin" panose="00000400000000000000" pitchFamily="2" charset="-78"/>
              </a:rPr>
            </a:br>
            <a:r>
              <a:rPr lang="fa-IR" altLang="fa-IR" sz="2400">
                <a:cs typeface="B Nazanin" panose="00000400000000000000" pitchFamily="2" charset="-78"/>
              </a:rPr>
              <a:t>فولاد یکی از فلزات بسیار مهم در صنعت ساخت وساز است.� تحقیقات نشان داده است اضافه نمودن نانو ذرات مس به فولاد از ناهمواری های سطحی فولاد می کاهد و درنتیجه تعداد عوامل افزایش دهنده تنش ودر نهایت ترک خوردگی های ناشی از خستگی سازه هایی مانند پل ها و برج ها، که در آنها بارگذاری به طور متناوب انجام می گیرد رامحدود می سازد.</a:t>
            </a:r>
          </a:p>
          <a:p>
            <a:pPr algn="r" rtl="1" eaLnBrk="1" hangingPunct="1"/>
            <a:r>
              <a:rPr lang="fa-IR" altLang="fa-IR" sz="2400">
                <a:cs typeface="B Nazanin" panose="00000400000000000000" pitchFamily="2" charset="-78"/>
              </a:rPr>
              <a:t>حسگرها</a:t>
            </a:r>
          </a:p>
          <a:p>
            <a:pPr algn="r" rtl="1" eaLnBrk="1" hangingPunct="1"/>
            <a:r>
              <a:rPr lang="fa-IR" altLang="fa-IR" sz="2400">
                <a:cs typeface="B Nazanin" panose="00000400000000000000" pitchFamily="2" charset="-78"/>
              </a:rPr>
              <a:t>حسگرها ی مبتنی برفناوری نانو نیز می توانند به نوبه خودکاربردهای زیادی در سازه های بتنی داشته باشند؛ برای کنترل کیفیت ودوام بتن، این حسگرها می توانند برای هدف های مختلفی نظیر؛ اندازه گیری چگالی، میزان افت بتن، پارامترهای موثر دردوام بتن مانند؛ دما، رطوبت، غلظت کلر، </a:t>
            </a:r>
            <a:r>
              <a:rPr lang="en-US" altLang="fa-IR" sz="2400">
                <a:cs typeface="B Nazanin" panose="00000400000000000000" pitchFamily="2" charset="-78"/>
              </a:rPr>
              <a:t>ph </a:t>
            </a:r>
            <a:r>
              <a:rPr lang="fa-IR" altLang="fa-IR" sz="2400">
                <a:cs typeface="B Nazanin" panose="00000400000000000000" pitchFamily="2" charset="-78"/>
              </a:rPr>
              <a:t> دی اکسیدکربن، تنش ، خوردگی میلگردها وارتعاش طراحی شوند.</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idx="1"/>
          </p:nvPr>
        </p:nvSpPr>
        <p:spPr>
          <a:xfrm>
            <a:off x="2895600" y="2667000"/>
            <a:ext cx="3505200" cy="1371600"/>
          </a:xfrm>
        </p:spPr>
        <p:txBody>
          <a:bodyPr>
            <a:normAutofit lnSpcReduction="10000"/>
          </a:bodyPr>
          <a:lstStyle/>
          <a:p>
            <a:pPr marL="274320" indent="-274320" algn="ctr" fontAlgn="auto">
              <a:spcAft>
                <a:spcPts val="0"/>
              </a:spcAft>
              <a:buFont typeface="Wingdings" pitchFamily="2" charset="2"/>
              <a:buNone/>
              <a:defRPr/>
            </a:pPr>
            <a:r>
              <a:rPr lang="fa-IR" sz="8800" dirty="0">
                <a:cs typeface="B Titr" pitchFamily="2" charset="-78"/>
              </a:rPr>
              <a:t>پايان</a:t>
            </a:r>
            <a:endParaRPr lang="en-US" sz="8800" dirty="0">
              <a:cs typeface="B Tit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1766888" y="577850"/>
            <a:ext cx="6811962" cy="847725"/>
          </a:xfrm>
        </p:spPr>
        <p:txBody>
          <a:bodyPr/>
          <a:lstStyle/>
          <a:p>
            <a:pPr eaLnBrk="1" hangingPunct="1"/>
            <a:r>
              <a:rPr lang="fa-IR" altLang="fa-IR" sz="3000" smtClean="0">
                <a:cs typeface="B Titr" panose="00000700000000000000" pitchFamily="2" charset="-78"/>
              </a:rPr>
              <a:t>نرم افزار حسابداری و خرید و فروش پریال</a:t>
            </a:r>
            <a:endParaRPr lang="en-US" altLang="fa-IR" sz="3000" smtClean="0">
              <a:cs typeface="B Titr" panose="00000700000000000000" pitchFamily="2" charset="-78"/>
            </a:endParaRPr>
          </a:p>
        </p:txBody>
      </p:sp>
      <p:sp>
        <p:nvSpPr>
          <p:cNvPr id="16387" name="Rectangle 3"/>
          <p:cNvSpPr>
            <a:spLocks noGrp="1" noRot="1" noChangeArrowheads="1"/>
          </p:cNvSpPr>
          <p:nvPr>
            <p:ph type="body" sz="half" idx="1"/>
          </p:nvPr>
        </p:nvSpPr>
        <p:spPr>
          <a:xfrm>
            <a:off x="0" y="2463800"/>
            <a:ext cx="8929688" cy="3536950"/>
          </a:xfrm>
        </p:spPr>
        <p:txBody>
          <a:bodyPr/>
          <a:lstStyle/>
          <a:p>
            <a:pPr algn="r" rtl="1">
              <a:buFont typeface="Wingdings 2" panose="05020102010507070707" pitchFamily="18" charset="2"/>
              <a:buNone/>
            </a:pPr>
            <a:endParaRPr lang="en-US" altLang="fa-IR" sz="2100" b="1" dirty="0" smtClean="0">
              <a:cs typeface="B Titr" panose="00000700000000000000" pitchFamily="2" charset="-78"/>
            </a:endParaRPr>
          </a:p>
          <a:p>
            <a:pPr algn="r" rtl="1">
              <a:buFont typeface="Wingdings 2" panose="05020102010507070707" pitchFamily="18" charset="2"/>
              <a:buNone/>
            </a:pPr>
            <a:r>
              <a:rPr lang="fa-IR" altLang="fa-IR" sz="2100" b="1" dirty="0" smtClean="0">
                <a:cs typeface="B Titr" panose="00000700000000000000" pitchFamily="2" charset="-78"/>
              </a:rPr>
              <a:t>شما خودتان به آسانی:</a:t>
            </a:r>
            <a:endParaRPr lang="en-US" altLang="fa-IR" sz="2100" b="1" dirty="0" smtClean="0">
              <a:cs typeface="B Titr" panose="00000700000000000000" pitchFamily="2" charset="-78"/>
            </a:endParaRPr>
          </a:p>
          <a:p>
            <a:pPr algn="r" rtl="1">
              <a:buFont typeface="Wingdings" panose="05000000000000000000" pitchFamily="2" charset="2"/>
              <a:buChar char="ü"/>
            </a:pPr>
            <a:r>
              <a:rPr lang="fa-IR" altLang="fa-IR" sz="2100" b="1" dirty="0" smtClean="0">
                <a:cs typeface="B Mitra" panose="00000400000000000000" pitchFamily="2" charset="-78"/>
              </a:rPr>
              <a:t>خرید و فروش خود را ثبت نمایید.</a:t>
            </a:r>
            <a:endParaRPr lang="en-US" altLang="fa-IR" sz="2100" b="1" dirty="0" smtClean="0">
              <a:cs typeface="B Mitra" panose="00000400000000000000" pitchFamily="2" charset="-78"/>
            </a:endParaRPr>
          </a:p>
          <a:p>
            <a:pPr algn="r" rtl="1">
              <a:buFont typeface="Wingdings" panose="05000000000000000000" pitchFamily="2" charset="2"/>
              <a:buChar char="ü"/>
            </a:pPr>
            <a:r>
              <a:rPr lang="fa-IR" altLang="fa-IR" sz="2100" b="1" dirty="0" smtClean="0">
                <a:cs typeface="B Mitra" panose="00000400000000000000" pitchFamily="2" charset="-78"/>
              </a:rPr>
              <a:t>برگشت از خرید و برگشت از فروش خود را ثبت نمائید.</a:t>
            </a:r>
            <a:endParaRPr lang="en-US" altLang="fa-IR" sz="2100" b="1" dirty="0" smtClean="0">
              <a:cs typeface="B Mitra" panose="00000400000000000000" pitchFamily="2" charset="-78"/>
            </a:endParaRPr>
          </a:p>
          <a:p>
            <a:pPr algn="r" rtl="1">
              <a:buFont typeface="Wingdings" panose="05000000000000000000" pitchFamily="2" charset="2"/>
              <a:buChar char="ü"/>
            </a:pPr>
            <a:r>
              <a:rPr lang="fa-IR" altLang="fa-IR" sz="2100" b="1" dirty="0" smtClean="0">
                <a:cs typeface="B Mitra" panose="00000400000000000000" pitchFamily="2" charset="-78"/>
              </a:rPr>
              <a:t>حسابها و مبالغ دریافتی و پرداختی روزانه خود را ثبت نمائید.</a:t>
            </a:r>
            <a:endParaRPr lang="en-US" altLang="fa-IR" sz="2100" b="1" dirty="0" smtClean="0">
              <a:cs typeface="B Mitra" panose="00000400000000000000" pitchFamily="2" charset="-78"/>
            </a:endParaRPr>
          </a:p>
          <a:p>
            <a:pPr algn="r" rtl="1">
              <a:buFont typeface="Wingdings" panose="05000000000000000000" pitchFamily="2" charset="2"/>
              <a:buChar char="ü"/>
            </a:pPr>
            <a:r>
              <a:rPr lang="fa-IR" altLang="fa-IR" sz="2100" b="1" dirty="0" smtClean="0">
                <a:cs typeface="B Mitra" panose="00000400000000000000" pitchFamily="2" charset="-78"/>
              </a:rPr>
              <a:t>چکهای صادره و دریافتی مشتریان را ثبت نمائید.</a:t>
            </a:r>
            <a:endParaRPr lang="en-US" altLang="fa-IR" sz="2100" b="1" dirty="0" smtClean="0">
              <a:cs typeface="B Mitra" panose="00000400000000000000" pitchFamily="2" charset="-78"/>
            </a:endParaRPr>
          </a:p>
          <a:p>
            <a:pPr algn="r" rtl="1">
              <a:buFont typeface="Wingdings" panose="05000000000000000000" pitchFamily="2" charset="2"/>
              <a:buChar char="ü"/>
            </a:pPr>
            <a:r>
              <a:rPr lang="fa-IR" altLang="fa-IR" sz="2100" b="1" dirty="0" smtClean="0">
                <a:cs typeface="B Mitra" panose="00000400000000000000" pitchFamily="2" charset="-78"/>
              </a:rPr>
              <a:t>دسته چکهای حسابهای حسابهای جاری خود را ثبت نمائید.</a:t>
            </a:r>
            <a:endParaRPr lang="en-US" altLang="fa-IR" sz="2100" b="1" dirty="0" smtClean="0">
              <a:cs typeface="B Mitra" panose="00000400000000000000" pitchFamily="2" charset="-78"/>
            </a:endParaRPr>
          </a:p>
          <a:p>
            <a:pPr algn="r" rtl="1">
              <a:buFont typeface="Wingdings" panose="05000000000000000000" pitchFamily="2" charset="2"/>
              <a:buChar char="ü"/>
            </a:pPr>
            <a:r>
              <a:rPr lang="fa-IR" altLang="fa-IR" sz="2100" b="1" dirty="0" smtClean="0">
                <a:cs typeface="B Mitra" panose="00000400000000000000" pitchFamily="2" charset="-78"/>
              </a:rPr>
              <a:t>شما تنها این موارد را ثبت و نرم افزار پریال به صورت هوشمند عملیات حسابداری مربوطه را برای شما انجام می دهد.</a:t>
            </a:r>
            <a:endParaRPr lang="en-US" altLang="fa-IR" sz="2100" b="1" dirty="0" smtClean="0">
              <a:cs typeface="B Mitra" panose="00000400000000000000" pitchFamily="2" charset="-78"/>
            </a:endParaRPr>
          </a:p>
          <a:p>
            <a:pPr algn="r" rtl="1" eaLnBrk="1" hangingPunct="1">
              <a:buFont typeface="Wingdings" panose="05000000000000000000" pitchFamily="2" charset="2"/>
              <a:buChar char="ü"/>
            </a:pPr>
            <a:endParaRPr lang="en-US" altLang="fa-IR" sz="2100" b="1" dirty="0" smtClean="0">
              <a:cs typeface="B Mitra" panose="00000400000000000000" pitchFamily="2" charset="-78"/>
            </a:endParaRPr>
          </a:p>
        </p:txBody>
      </p:sp>
      <p:sp>
        <p:nvSpPr>
          <p:cNvPr id="16388" name="Cloud Callout 6"/>
          <p:cNvSpPr>
            <a:spLocks noChangeArrowheads="1"/>
          </p:cNvSpPr>
          <p:nvPr/>
        </p:nvSpPr>
        <p:spPr bwMode="auto">
          <a:xfrm>
            <a:off x="0" y="1606550"/>
            <a:ext cx="3929063" cy="1393825"/>
          </a:xfrm>
          <a:prstGeom prst="cloudCallout">
            <a:avLst>
              <a:gd name="adj1" fmla="val 69282"/>
              <a:gd name="adj2" fmla="val 55676"/>
            </a:avLst>
          </a:prstGeom>
          <a:solidFill>
            <a:schemeClr val="accent1"/>
          </a:solidFill>
          <a:ln w="9525" algn="ctr">
            <a:solidFill>
              <a:schemeClr val="tx1"/>
            </a:solidFill>
            <a:round/>
            <a:headEnd/>
            <a:tailEnd/>
          </a:ln>
        </p:spPr>
        <p:txBody>
          <a:bodyPr lIns="68580" tIns="34290" rIns="68580" bIns="34290"/>
          <a:lstStyle>
            <a:lvl1pPr algn="r" defTabSz="685800" rtl="1">
              <a:defRPr>
                <a:solidFill>
                  <a:schemeClr val="tx1"/>
                </a:solidFill>
                <a:latin typeface="Arial" panose="020B0604020202020204" pitchFamily="34" charset="0"/>
                <a:cs typeface="Arial" panose="020B0604020202020204" pitchFamily="34" charset="0"/>
              </a:defRPr>
            </a:lvl1pPr>
            <a:lvl2pPr marL="742950" indent="-285750" algn="r" defTabSz="685800" rtl="1">
              <a:defRPr>
                <a:solidFill>
                  <a:schemeClr val="tx1"/>
                </a:solidFill>
                <a:latin typeface="Arial" panose="020B0604020202020204" pitchFamily="34" charset="0"/>
                <a:cs typeface="Arial" panose="020B0604020202020204" pitchFamily="34" charset="0"/>
              </a:defRPr>
            </a:lvl2pPr>
            <a:lvl3pPr marL="1143000" indent="-228600" algn="r" defTabSz="685800" rtl="1">
              <a:defRPr>
                <a:solidFill>
                  <a:schemeClr val="tx1"/>
                </a:solidFill>
                <a:latin typeface="Arial" panose="020B0604020202020204" pitchFamily="34" charset="0"/>
                <a:cs typeface="Arial" panose="020B0604020202020204" pitchFamily="34" charset="0"/>
              </a:defRPr>
            </a:lvl3pPr>
            <a:lvl4pPr marL="1600200" indent="-228600" algn="r" defTabSz="685800" rtl="1">
              <a:defRPr>
                <a:solidFill>
                  <a:schemeClr val="tx1"/>
                </a:solidFill>
                <a:latin typeface="Arial" panose="020B0604020202020204" pitchFamily="34" charset="0"/>
                <a:cs typeface="Arial" panose="020B0604020202020204" pitchFamily="34" charset="0"/>
              </a:defRPr>
            </a:lvl4pPr>
            <a:lvl5pPr marL="2057400" indent="-228600" algn="r" defTabSz="685800" rtl="1">
              <a:defRPr>
                <a:solidFill>
                  <a:schemeClr val="tx1"/>
                </a:solidFill>
                <a:latin typeface="Arial" panose="020B0604020202020204" pitchFamily="34" charset="0"/>
                <a:cs typeface="Arial" panose="020B0604020202020204" pitchFamily="34" charset="0"/>
              </a:defRPr>
            </a:lvl5pPr>
            <a:lvl6pPr marL="25146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2100">
                <a:cs typeface="B Titr" panose="00000700000000000000" pitchFamily="2" charset="-78"/>
              </a:rPr>
              <a:t>خودتان حسابدار</a:t>
            </a:r>
          </a:p>
          <a:p>
            <a:pPr algn="ctr" eaLnBrk="1" hangingPunct="1"/>
            <a:r>
              <a:rPr lang="fa-IR" altLang="fa-IR" sz="2100">
                <a:cs typeface="B Titr" panose="00000700000000000000" pitchFamily="2" charset="-78"/>
              </a:rPr>
              <a:t>خودتان باشید</a:t>
            </a:r>
            <a:endParaRPr lang="en-US" altLang="fa-IR" sz="2100">
              <a:cs typeface="B Titr" panose="00000700000000000000" pitchFamily="2" charset="-78"/>
            </a:endParaRPr>
          </a:p>
        </p:txBody>
      </p:sp>
      <p:sp>
        <p:nvSpPr>
          <p:cNvPr id="9" name="Down Arrow Callout 8"/>
          <p:cNvSpPr/>
          <p:nvPr/>
        </p:nvSpPr>
        <p:spPr bwMode="auto">
          <a:xfrm>
            <a:off x="4143375" y="1928813"/>
            <a:ext cx="4572000" cy="911225"/>
          </a:xfrm>
          <a:prstGeom prst="downArrowCallout">
            <a:avLst/>
          </a:prstGeom>
          <a:solidFill>
            <a:schemeClr val="accent1"/>
          </a:solidFill>
          <a:ln w="9525" cap="flat" cmpd="sng" algn="ctr">
            <a:solidFill>
              <a:schemeClr val="tx1"/>
            </a:solidFill>
            <a:prstDash val="solid"/>
            <a:round/>
            <a:headEnd type="none" w="med" len="med"/>
            <a:tailEnd type="none" w="med" len="med"/>
          </a:ln>
          <a:effectLst/>
        </p:spPr>
        <p:txBody>
          <a:bodyPr lIns="68580" tIns="34290" rIns="68580" bIns="34290"/>
          <a:lstStyle/>
          <a:p>
            <a:pPr algn="r" defTabSz="685800" rtl="1" eaLnBrk="1" hangingPunct="1">
              <a:defRPr/>
            </a:pPr>
            <a:endParaRPr lang="en-US" sz="1350"/>
          </a:p>
        </p:txBody>
      </p:sp>
      <p:sp>
        <p:nvSpPr>
          <p:cNvPr id="16390" name="TextBox 9"/>
          <p:cNvSpPr txBox="1">
            <a:spLocks noChangeArrowheads="1"/>
          </p:cNvSpPr>
          <p:nvPr/>
        </p:nvSpPr>
        <p:spPr bwMode="auto">
          <a:xfrm>
            <a:off x="4143375" y="2035175"/>
            <a:ext cx="44291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2100">
                <a:cs typeface="B Koodak" panose="00000700000000000000" pitchFamily="2" charset="-78"/>
              </a:rPr>
              <a:t>بهترین نرم افزار برای فروشگاه شما</a:t>
            </a:r>
            <a:endParaRPr lang="en-US" altLang="fa-IR" sz="2100">
              <a:cs typeface="B Koodak" panose="00000700000000000000" pitchFamily="2" charset="-78"/>
            </a:endParaRPr>
          </a:p>
        </p:txBody>
      </p:sp>
    </p:spTree>
    <p:extLst>
      <p:ext uri="{BB962C8B-B14F-4D97-AF65-F5344CB8AC3E}">
        <p14:creationId xmlns:p14="http://schemas.microsoft.com/office/powerpoint/2010/main" val="3086404206"/>
      </p:ext>
    </p:extLst>
  </p:cSld>
  <p:clrMapOvr>
    <a:masterClrMapping/>
  </p:clrMapOvr>
  <p:transition advClick="0" advTm="5000">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0" y="1500188"/>
            <a:ext cx="9144000" cy="4976812"/>
          </a:xfrm>
        </p:spPr>
        <p:txBody>
          <a:bodyPr>
            <a:noAutofit/>
          </a:bodyPr>
          <a:lstStyle/>
          <a:p>
            <a:pPr algn="r" rtl="1">
              <a:buFont typeface="Wingdings 2" panose="05020102010507070707" pitchFamily="18" charset="2"/>
              <a:buNone/>
              <a:defRPr/>
            </a:pPr>
            <a:r>
              <a:rPr lang="fa-IR" sz="1600" b="1" dirty="0">
                <a:cs typeface="B Mitra" pitchFamily="2" charset="-78"/>
              </a:rPr>
              <a:t>گرفتن گزارشات زیر </a:t>
            </a:r>
            <a:r>
              <a:rPr lang="fa-IR" sz="2000" b="1" dirty="0">
                <a:cs typeface="B Titr" pitchFamily="2" charset="-78"/>
              </a:rPr>
              <a:t>فقط با یک کلیک</a:t>
            </a:r>
            <a:r>
              <a:rPr lang="fa-IR" sz="1600" b="1" dirty="0">
                <a:cs typeface="B Titr" pitchFamily="2" charset="-78"/>
              </a:rPr>
              <a:t>:</a:t>
            </a:r>
            <a:endParaRPr lang="en-US" sz="1600" b="1" dirty="0">
              <a:cs typeface="B Titr" pitchFamily="2" charset="-78"/>
            </a:endParaRPr>
          </a:p>
          <a:p>
            <a:pPr algn="r" rtl="1">
              <a:buFont typeface="Wingdings" pitchFamily="2" charset="2"/>
              <a:buChar char="ü"/>
              <a:defRPr/>
            </a:pPr>
            <a:r>
              <a:rPr lang="fa-IR" sz="1600" b="1" dirty="0">
                <a:cs typeface="B Mitra" pitchFamily="2" charset="-78"/>
              </a:rPr>
              <a:t>گزارش سود و زیان روزانه، هفتگی، ماهانه (کلا هر بازه زمانی دلخواه)، فاکتور به فاکتور و کالا به کالا.</a:t>
            </a:r>
            <a:endParaRPr lang="en-US" sz="1600" b="1" dirty="0">
              <a:cs typeface="B Mitra" pitchFamily="2" charset="-78"/>
            </a:endParaRPr>
          </a:p>
          <a:p>
            <a:pPr algn="r" rtl="1">
              <a:buFont typeface="Wingdings" pitchFamily="2" charset="2"/>
              <a:buChar char="ü"/>
              <a:defRPr/>
            </a:pPr>
            <a:r>
              <a:rPr lang="fa-IR" sz="1600" b="1" dirty="0">
                <a:cs typeface="B Mitra" pitchFamily="2" charset="-78"/>
              </a:rPr>
              <a:t>وضعیت مانده حساب افرادی که با شما طرف حساب هستند(بدهکاران، بستانکاران، کارکنان و ...).</a:t>
            </a:r>
            <a:endParaRPr lang="en-US" sz="1600" b="1" dirty="0">
              <a:cs typeface="B Mitra" pitchFamily="2" charset="-78"/>
            </a:endParaRPr>
          </a:p>
          <a:p>
            <a:pPr algn="r" rtl="1">
              <a:buFont typeface="Wingdings" pitchFamily="2" charset="2"/>
              <a:buChar char="ü"/>
              <a:defRPr/>
            </a:pPr>
            <a:r>
              <a:rPr lang="fa-IR" sz="1600" b="1" dirty="0">
                <a:cs typeface="B Mitra" pitchFamily="2" charset="-78"/>
              </a:rPr>
              <a:t>وضعیت چکهای صادره (پاس شده و پاس نشده) و چکهای دریافتی (موجود و خرج شده).</a:t>
            </a:r>
            <a:endParaRPr lang="en-US" sz="1600" b="1" dirty="0">
              <a:cs typeface="B Mitra" pitchFamily="2" charset="-78"/>
            </a:endParaRPr>
          </a:p>
          <a:p>
            <a:pPr algn="r" rtl="1">
              <a:buFont typeface="Wingdings" pitchFamily="2" charset="2"/>
              <a:buChar char="ü"/>
              <a:defRPr/>
            </a:pPr>
            <a:r>
              <a:rPr lang="fa-IR" sz="1600" b="1" dirty="0">
                <a:cs typeface="B Mitra" pitchFamily="2" charset="-78"/>
              </a:rPr>
              <a:t>وضعیت برگ چکهای مربوط به هر دسته چک تعریف شده.</a:t>
            </a:r>
            <a:endParaRPr lang="en-US" sz="1600" b="1" dirty="0">
              <a:cs typeface="B Mitra" pitchFamily="2" charset="-78"/>
            </a:endParaRPr>
          </a:p>
          <a:p>
            <a:pPr algn="r" rtl="1">
              <a:buFont typeface="Wingdings" pitchFamily="2" charset="2"/>
              <a:buChar char="ü"/>
              <a:defRPr/>
            </a:pPr>
            <a:r>
              <a:rPr lang="fa-IR" sz="1600" b="1" dirty="0">
                <a:cs typeface="B Mitra" pitchFamily="2" charset="-78"/>
              </a:rPr>
              <a:t>وضعیت صندوق و دخل مغازه در هر لحظه از روز.</a:t>
            </a:r>
            <a:endParaRPr lang="en-US" sz="1600" b="1" dirty="0">
              <a:cs typeface="B Mitra" pitchFamily="2" charset="-78"/>
            </a:endParaRPr>
          </a:p>
          <a:p>
            <a:pPr algn="r" rtl="1">
              <a:buFont typeface="Wingdings" pitchFamily="2" charset="2"/>
              <a:buChar char="ü"/>
              <a:defRPr/>
            </a:pPr>
            <a:r>
              <a:rPr lang="fa-IR" sz="1600" b="1" dirty="0">
                <a:cs typeface="B Mitra" pitchFamily="2" charset="-78"/>
              </a:rPr>
              <a:t>وضعیت کالاهای خریداری و فروخته شده و موجودی کالاها.</a:t>
            </a:r>
            <a:endParaRPr lang="en-US" sz="1600" b="1" dirty="0">
              <a:cs typeface="B Mitra" pitchFamily="2" charset="-78"/>
            </a:endParaRPr>
          </a:p>
          <a:p>
            <a:pPr algn="r" rtl="1">
              <a:buFont typeface="Wingdings" pitchFamily="2" charset="2"/>
              <a:buChar char="ü"/>
              <a:defRPr/>
            </a:pPr>
            <a:r>
              <a:rPr lang="fa-IR" sz="1600" b="1" dirty="0">
                <a:cs typeface="B Mitra" pitchFamily="2" charset="-78"/>
              </a:rPr>
              <a:t>و دهها گزارش کاربردی و مورد نیاز شما.</a:t>
            </a:r>
            <a:endParaRPr lang="en-US" sz="1600" b="1" dirty="0">
              <a:cs typeface="B Mitra" pitchFamily="2" charset="-78"/>
            </a:endParaRPr>
          </a:p>
          <a:p>
            <a:pPr algn="r" rtl="1">
              <a:buFont typeface="Wingdings" pitchFamily="2" charset="2"/>
              <a:buChar char="ü"/>
              <a:defRPr/>
            </a:pPr>
            <a:r>
              <a:rPr lang="fa-IR" sz="1600" b="1" dirty="0">
                <a:cs typeface="B Mitra" pitchFamily="2" charset="-78"/>
              </a:rPr>
              <a:t>در دسترس بودن اطلاعات مورد نیاز شما (از قبیل مانده حساب افراد، موجودی کالا و ...) در یک نگاه.</a:t>
            </a:r>
            <a:endParaRPr lang="en-US" sz="1600" b="1" dirty="0">
              <a:cs typeface="B Mitra" pitchFamily="2" charset="-78"/>
            </a:endParaRPr>
          </a:p>
          <a:p>
            <a:pPr algn="r" rtl="1">
              <a:buFont typeface="Wingdings 2" panose="05020102010507070707" pitchFamily="18" charset="2"/>
              <a:buNone/>
              <a:defRPr/>
            </a:pPr>
            <a:endParaRPr lang="en-US" sz="1600" b="1" dirty="0">
              <a:cs typeface="B Mitra" pitchFamily="2" charset="-78"/>
            </a:endParaRPr>
          </a:p>
          <a:p>
            <a:pPr algn="ctr" rtl="1">
              <a:buFont typeface="Wingdings 2" panose="05020102010507070707" pitchFamily="18" charset="2"/>
              <a:buNone/>
              <a:defRPr/>
            </a:pPr>
            <a:r>
              <a:rPr lang="en-US" sz="4400" dirty="0">
                <a:latin typeface="IranNastaliq" pitchFamily="18" charset="0"/>
                <a:cs typeface="IranNastaliq" pitchFamily="18" charset="0"/>
              </a:rPr>
              <a:t>)</a:t>
            </a:r>
            <a:r>
              <a:rPr lang="fa-IR" sz="4400" dirty="0">
                <a:latin typeface="IranNastaliq" pitchFamily="18" charset="0"/>
                <a:cs typeface="IranNastaliq" pitchFamily="18" charset="0"/>
              </a:rPr>
              <a:t>با نرم افزار پریال دیگر به حسابدار نیاز ندارید</a:t>
            </a:r>
            <a:r>
              <a:rPr lang="en-US" sz="4400" dirty="0">
                <a:latin typeface="IranNastaliq" pitchFamily="18" charset="0"/>
                <a:cs typeface="IranNastaliq" pitchFamily="18" charset="0"/>
              </a:rPr>
              <a:t>(</a:t>
            </a:r>
          </a:p>
          <a:p>
            <a:pPr algn="ctr" rtl="1">
              <a:buFont typeface="Wingdings 2" panose="05020102010507070707" pitchFamily="18" charset="2"/>
              <a:buNone/>
              <a:defRPr/>
            </a:pPr>
            <a:r>
              <a:rPr lang="fa-IR" sz="1600" dirty="0">
                <a:cs typeface="B Titr" pitchFamily="2" charset="-78"/>
              </a:rPr>
              <a:t>جهت دریافت اطلاعات بیشتر با شماره 09124492015  تماس حاصل فرمائید.</a:t>
            </a:r>
            <a:endParaRPr lang="en-US" sz="1600" dirty="0">
              <a:cs typeface="B Titr" pitchFamily="2" charset="-78"/>
            </a:endParaRPr>
          </a:p>
          <a:p>
            <a:pPr algn="ctr" rtl="1">
              <a:buFont typeface="Wingdings 2" panose="05020102010507070707" pitchFamily="18" charset="2"/>
              <a:buNone/>
              <a:defRPr/>
            </a:pPr>
            <a:endParaRPr lang="en-US" sz="600" dirty="0">
              <a:cs typeface="B Titr" pitchFamily="2" charset="-78"/>
            </a:endParaRPr>
          </a:p>
          <a:p>
            <a:pPr algn="ctr" rtl="1">
              <a:buFont typeface="Wingdings 2" panose="05020102010507070707" pitchFamily="18" charset="2"/>
              <a:buNone/>
              <a:defRPr/>
            </a:pPr>
            <a:r>
              <a:rPr lang="fa-IR" sz="3600" b="1" dirty="0" smtClean="0">
                <a:cs typeface="B Majid Shadow" pitchFamily="2" charset="-78"/>
              </a:rPr>
              <a:t>تفاوت ما پشتیبانی برتر ماست</a:t>
            </a:r>
            <a:endParaRPr lang="en-US" sz="3600" b="1" dirty="0" smtClean="0">
              <a:cs typeface="B Majid Shadow" pitchFamily="2" charset="-78"/>
            </a:endParaRPr>
          </a:p>
          <a:p>
            <a:pPr algn="r" rtl="1">
              <a:buFont typeface="Wingdings 2" panose="05020102010507070707" pitchFamily="18" charset="2"/>
              <a:buNone/>
              <a:defRPr/>
            </a:pPr>
            <a:endParaRPr lang="en-US" sz="1600" dirty="0"/>
          </a:p>
        </p:txBody>
      </p:sp>
      <p:sp>
        <p:nvSpPr>
          <p:cNvPr id="17411" name="Rectangle 2"/>
          <p:cNvSpPr>
            <a:spLocks noGrp="1" noRot="1" noChangeArrowheads="1"/>
          </p:cNvSpPr>
          <p:nvPr>
            <p:ph type="title"/>
          </p:nvPr>
        </p:nvSpPr>
        <p:spPr>
          <a:xfrm>
            <a:off x="0" y="857250"/>
            <a:ext cx="9144000" cy="577850"/>
          </a:xfrm>
        </p:spPr>
        <p:txBody>
          <a:bodyPr/>
          <a:lstStyle/>
          <a:p>
            <a:pPr algn="ctr" rtl="1" eaLnBrk="1" hangingPunct="1"/>
            <a:r>
              <a:rPr lang="fa-IR" altLang="fa-IR" sz="3000" dirty="0" smtClean="0">
                <a:cs typeface="B Titr" panose="00000700000000000000" pitchFamily="2" charset="-78"/>
              </a:rPr>
              <a:t>نرم افزار حسابداری و خرید و فروش پریال</a:t>
            </a:r>
            <a:endParaRPr lang="en-US" altLang="fa-IR" sz="3000" dirty="0" smtClean="0">
              <a:cs typeface="B Titr" panose="00000700000000000000" pitchFamily="2" charset="-78"/>
            </a:endParaRPr>
          </a:p>
        </p:txBody>
      </p:sp>
    </p:spTree>
    <p:extLst>
      <p:ext uri="{BB962C8B-B14F-4D97-AF65-F5344CB8AC3E}">
        <p14:creationId xmlns:p14="http://schemas.microsoft.com/office/powerpoint/2010/main" val="473553985"/>
      </p:ext>
    </p:extLst>
  </p:cSld>
  <p:clrMapOvr>
    <a:masterClrMapping/>
  </p:clrMapOvr>
  <p:transition advClick="0" advTm="5000">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 Box 2"/>
          <p:cNvSpPr txBox="1">
            <a:spLocks noChangeArrowheads="1"/>
          </p:cNvSpPr>
          <p:nvPr/>
        </p:nvSpPr>
        <p:spPr bwMode="auto">
          <a:xfrm>
            <a:off x="774700" y="3429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2075" tIns="46038" rIns="92075" bIns="46038" anchor="ctr"/>
          <a:lstStyle/>
          <a:p>
            <a:pPr algn="ctr" rtl="1">
              <a:lnSpc>
                <a:spcPct val="87000"/>
              </a:lnSpc>
              <a:spcBef>
                <a:spcPct val="0"/>
              </a:spcBef>
              <a:defRPr/>
            </a:pPr>
            <a:r>
              <a:rPr lang="fa-IR" sz="3600" dirty="0">
                <a:cs typeface="B Titr" pitchFamily="2" charset="-78"/>
              </a:rPr>
              <a:t>مقدمه</a:t>
            </a:r>
            <a:endParaRPr lang="en-US" sz="3600" dirty="0">
              <a:cs typeface="B Titr" pitchFamily="2" charset="-78"/>
            </a:endParaRPr>
          </a:p>
        </p:txBody>
      </p:sp>
      <p:sp>
        <p:nvSpPr>
          <p:cNvPr id="7171" name="Text Box 3"/>
          <p:cNvSpPr txBox="1">
            <a:spLocks noChangeArrowheads="1"/>
          </p:cNvSpPr>
          <p:nvPr/>
        </p:nvSpPr>
        <p:spPr bwMode="auto">
          <a:xfrm>
            <a:off x="304800" y="1143000"/>
            <a:ext cx="8534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lnSpc>
                <a:spcPct val="150000"/>
              </a:lnSpc>
              <a:spcBef>
                <a:spcPct val="0"/>
              </a:spcBef>
            </a:pPr>
            <a:r>
              <a:rPr lang="fa-IR" altLang="fa-IR" sz="2400">
                <a:cs typeface="B Nazanin" panose="00000400000000000000" pitchFamily="2" charset="-78"/>
              </a:rPr>
              <a:t>فناوری نانو در صنایع ساختمان نقش بسزایی دارد، در این راستا بیشترین سهم را صنایع فولاد، شیشه وبتن ایفا می کنند.</a:t>
            </a:r>
          </a:p>
          <a:p>
            <a:pPr algn="r" rtl="1" eaLnBrk="1" hangingPunct="1">
              <a:lnSpc>
                <a:spcPct val="150000"/>
              </a:lnSpc>
              <a:spcBef>
                <a:spcPct val="0"/>
              </a:spcBef>
            </a:pPr>
            <a:r>
              <a:rPr lang="fa-IR" altLang="fa-IR" sz="2400">
                <a:cs typeface="B Nazanin" panose="00000400000000000000" pitchFamily="2" charset="-78"/>
              </a:rPr>
              <a:t>کاربرد نانو ذرات در صنعت ساختمان که مهمترین آن ها نانولوله های کربنی (</a:t>
            </a:r>
            <a:r>
              <a:rPr lang="en-US" altLang="fa-IR" sz="2400">
                <a:cs typeface="B Nazanin" panose="00000400000000000000" pitchFamily="2" charset="-78"/>
              </a:rPr>
              <a:t>CNT</a:t>
            </a:r>
            <a:r>
              <a:rPr lang="fa-IR" altLang="fa-IR" sz="2400">
                <a:cs typeface="B Nazanin" panose="00000400000000000000" pitchFamily="2" charset="-78"/>
              </a:rPr>
              <a:t>) و دی اکسید تیتانیوم</a:t>
            </a:r>
            <a:r>
              <a:rPr lang="en-US" altLang="fa-IR" sz="2400">
                <a:cs typeface="B Nazanin" panose="00000400000000000000" pitchFamily="2" charset="-78"/>
              </a:rPr>
              <a:t>tio2) </a:t>
            </a:r>
            <a:r>
              <a:rPr lang="fa-IR" altLang="fa-IR" sz="2400">
                <a:cs typeface="B Nazanin" panose="00000400000000000000" pitchFamily="2" charset="-78"/>
              </a:rPr>
              <a:t> ) هستند، عموما در سازه های اصلی باعث افزایش خواص مکانیکی نمونه ها شده و در بخش نازک کاری نیز کاربرد نانو پوشش ها در نمای داخلی وخارجی ساختمان ها نیز از اهمیت ویژه ای برخورداراست.</a:t>
            </a:r>
            <a:endParaRPr lang="en-US"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2075" tIns="46038" rIns="92075" bIns="46038" anchor="ctr"/>
          <a:lstStyle/>
          <a:p>
            <a:pPr algn="ctr" rtl="1">
              <a:lnSpc>
                <a:spcPct val="87000"/>
              </a:lnSpc>
              <a:spcBef>
                <a:spcPct val="0"/>
              </a:spcBef>
              <a:defRPr/>
            </a:pPr>
            <a:r>
              <a:rPr lang="fa-IR" sz="3600" dirty="0">
                <a:cs typeface="B Titr" pitchFamily="2" charset="-78"/>
              </a:rPr>
              <a:t>فناوری نانو در صنعت ساختمان</a:t>
            </a:r>
            <a:endParaRPr lang="en-US" sz="3600" dirty="0">
              <a:cs typeface="B Titr" pitchFamily="2" charset="-78"/>
            </a:endParaRPr>
          </a:p>
        </p:txBody>
      </p:sp>
      <p:sp>
        <p:nvSpPr>
          <p:cNvPr id="8195" name="Text Box 3"/>
          <p:cNvSpPr txBox="1">
            <a:spLocks noChangeArrowheads="1"/>
          </p:cNvSpPr>
          <p:nvPr/>
        </p:nvSpPr>
        <p:spPr bwMode="auto">
          <a:xfrm>
            <a:off x="682625" y="1066800"/>
            <a:ext cx="7993063" cy="486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lnSpc>
                <a:spcPct val="130000"/>
              </a:lnSpc>
              <a:spcBef>
                <a:spcPct val="0"/>
              </a:spcBef>
            </a:pPr>
            <a:r>
              <a:rPr lang="fa-IR" altLang="fa-IR" sz="2400">
                <a:cs typeface="B Nazanin" panose="00000400000000000000" pitchFamily="2" charset="-78"/>
              </a:rPr>
              <a:t>نانو پوشش ها در سطوحی از جمله؛ سیمان، آجر، سفال،سنگ معمولی، کاشی ، مرمر، چوب، سرامیک، شیشه، فولاد وبتن به کار می روند. ساخت بتن تقویت شده، خود تعمیر کننده و خود تمیز شونده، شیشه های خود تمیز شونده، مقاوم در برابر آتش وکنترل کننده انرژی ودر نتیجه صرفه جویی درمصرف انرژی، استفاده از رنگ های حاصل ازعلم نانوکه باعث عدم نفوذ باکتری ها به ساختمان های اداری، مسکونی، بیمارستان هاوغیره شده وبه آنهاعمری طولانی، محیطی عاری از باکتری و ماهیتی غیر قابل کثیف شدن وفرسودگی می بخشند نیز از دیگر کاربردهای مهم فناوری نانو در صنعت ساختمان است.</a:t>
            </a:r>
            <a:endParaRPr lang="en-US" altLang="fa-IR" sz="2400">
              <a:cs typeface="B Nazanin" panose="00000400000000000000" pitchFamily="2" charset="-78"/>
            </a:endParaRPr>
          </a:p>
          <a:p>
            <a:pPr algn="r" rtl="1" eaLnBrk="1" hangingPunct="1">
              <a:lnSpc>
                <a:spcPct val="130000"/>
              </a:lnSpc>
              <a:spcBef>
                <a:spcPct val="0"/>
              </a:spcBef>
            </a:pPr>
            <a:r>
              <a:rPr lang="fa-IR" altLang="fa-IR" sz="2400">
                <a:cs typeface="B Nazanin" panose="00000400000000000000" pitchFamily="2" charset="-78"/>
              </a:rPr>
              <a:t>نانو پوشش ها ی ساختمان ضمن اینکه باعث دفع آب شده وجذب کثیفی را به حداقل می رسانند، نمای ساختمان را در مقابل اشعه</a:t>
            </a:r>
            <a:r>
              <a:rPr lang="en-US" altLang="fa-IR" sz="2400">
                <a:cs typeface="B Nazanin" panose="00000400000000000000" pitchFamily="2" charset="-78"/>
              </a:rPr>
              <a:t> uv </a:t>
            </a:r>
            <a:r>
              <a:rPr lang="fa-IR" altLang="fa-IR" sz="2400">
                <a:cs typeface="B Nazanin" panose="00000400000000000000" pitchFamily="2" charset="-78"/>
              </a:rPr>
              <a:t>مقاوم می سازند.</a:t>
            </a:r>
            <a:endParaRPr lang="en-US" altLang="fa-IR" sz="240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2075" tIns="46038" rIns="92075" bIns="46038" anchor="ctr"/>
          <a:lstStyle/>
          <a:p>
            <a:pPr algn="ctr" rtl="1">
              <a:lnSpc>
                <a:spcPct val="87000"/>
              </a:lnSpc>
              <a:spcBef>
                <a:spcPct val="0"/>
              </a:spcBef>
              <a:defRPr/>
            </a:pPr>
            <a:r>
              <a:rPr lang="fa-IR" sz="3600" dirty="0">
                <a:cs typeface="B Titr" pitchFamily="2" charset="-78"/>
              </a:rPr>
              <a:t>فناوری نانو و</a:t>
            </a:r>
            <a:r>
              <a:rPr lang="en-US" sz="3600" dirty="0">
                <a:cs typeface="B Titr" pitchFamily="2" charset="-78"/>
              </a:rPr>
              <a:t> </a:t>
            </a:r>
            <a:r>
              <a:rPr lang="fa-IR" sz="3600" dirty="0">
                <a:cs typeface="B Titr" pitchFamily="2" charset="-78"/>
              </a:rPr>
              <a:t>پوشش های ساختمانی</a:t>
            </a:r>
            <a:endParaRPr lang="en-US" sz="3600" dirty="0">
              <a:cs typeface="B Titr" pitchFamily="2" charset="-78"/>
            </a:endParaRPr>
          </a:p>
        </p:txBody>
      </p:sp>
      <p:sp>
        <p:nvSpPr>
          <p:cNvPr id="9219" name="Text Box 3"/>
          <p:cNvSpPr txBox="1">
            <a:spLocks noChangeArrowheads="1"/>
          </p:cNvSpPr>
          <p:nvPr/>
        </p:nvSpPr>
        <p:spPr bwMode="auto">
          <a:xfrm>
            <a:off x="381000" y="1412875"/>
            <a:ext cx="8534400" cy="337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just" rtl="1" eaLnBrk="1" hangingPunct="1">
              <a:lnSpc>
                <a:spcPct val="150000"/>
              </a:lnSpc>
              <a:spcBef>
                <a:spcPct val="0"/>
              </a:spcBef>
            </a:pPr>
            <a:r>
              <a:rPr lang="fa-IR" altLang="fa-IR" sz="2400">
                <a:cs typeface="B Nazanin" panose="00000400000000000000" pitchFamily="2" charset="-78"/>
              </a:rPr>
              <a:t>نانو پوشش های ساختمان درسطوح داخلی وخارجی ساختمان ها ازجمله: سطوح شیشه ای، پلاستیکی، چوبی، فولادی، سنگی،آجری، کاشی، سرامیکی،سیمانی و بتنی و… استفاده می شوند. دراین سطوح (سطوح هوشمند) که عموما فوق آبدوست و یا فوق آبگریزهستند واکنش ها برروی سطح صورت می گیرد.</a:t>
            </a:r>
          </a:p>
          <a:p>
            <a:pPr algn="just" rtl="1" eaLnBrk="1" hangingPunct="1">
              <a:lnSpc>
                <a:spcPct val="150000"/>
              </a:lnSpc>
              <a:spcBef>
                <a:spcPct val="0"/>
              </a:spcBef>
            </a:pPr>
            <a:r>
              <a:rPr lang="fa-IR" altLang="fa-IR" sz="2400">
                <a:cs typeface="B Nazanin" panose="00000400000000000000" pitchFamily="2" charset="-78"/>
              </a:rPr>
              <a:t>لازم به ذکر است که نانوپوشش ها ساختمان آنتی باکتریال بوده وبرای سلامتی انسان بی ضررهستند.</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Box 2"/>
          <p:cNvSpPr txBox="1">
            <a:spLocks noChangeArrowheads="1"/>
          </p:cNvSpPr>
          <p:nvPr/>
        </p:nvSpPr>
        <p:spPr bwMode="auto">
          <a:xfrm>
            <a:off x="762000" y="3429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2075" tIns="46038" rIns="92075" bIns="46038" anchor="ctr"/>
          <a:lstStyle/>
          <a:p>
            <a:pPr algn="ctr" rtl="1">
              <a:lnSpc>
                <a:spcPct val="87000"/>
              </a:lnSpc>
              <a:spcBef>
                <a:spcPct val="0"/>
              </a:spcBef>
              <a:defRPr/>
            </a:pPr>
            <a:r>
              <a:rPr lang="fa-IR" sz="3600" dirty="0">
                <a:cs typeface="B Titr" pitchFamily="2" charset="-78"/>
              </a:rPr>
              <a:t>نانو پوشش های سنگ وچوب</a:t>
            </a:r>
            <a:endParaRPr lang="en-US" sz="3600" dirty="0">
              <a:cs typeface="B Titr" pitchFamily="2" charset="-78"/>
            </a:endParaRPr>
          </a:p>
        </p:txBody>
      </p:sp>
      <p:sp>
        <p:nvSpPr>
          <p:cNvPr id="10243" name="Text Box 3"/>
          <p:cNvSpPr txBox="1">
            <a:spLocks noChangeArrowheads="1"/>
          </p:cNvSpPr>
          <p:nvPr/>
        </p:nvSpPr>
        <p:spPr bwMode="auto">
          <a:xfrm>
            <a:off x="304800" y="1412875"/>
            <a:ext cx="85344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این نانو پوشش ها ی آنتی باکتریال، مقاوم در برابر آب، هوا، مواد ارگانیکی و غیر ارگانیکی هستند و یکی از� پوشش های اصلی صنعت ساختمان به شمار می روند. نانو پوشش های سنگ وچوب ترکیباتی هستند که ضمن حفظ ظاهر اصلی سطح باعث عدم ایجاد چسبندگی در سطح شده و آب، چربی وسایرو آلودگی ها را از سطح دفع می کنند. ضمنا” نانو پوشش های سنگ وچوب برای سطوح سنگی نفوذ پذیرکه خاصیت مکندگی دارند نیز موارد استفاده بسیاری دارند. ترکیبات این نانو پوشش ها معمولا” شامل الماس، نقره، شیشه و سرامیک می باشند و باتوجه به موارد مصرف� ممکن است متفاوت باشند، اما در اکثرآن ها فاز حامل آب والکل است وذرات آنها تا ۳۰۰�درجه سانتیگراد�مقاوم هستند.</a:t>
            </a:r>
          </a:p>
          <a:p>
            <a:pPr algn="r" rtl="1" eaLnBrk="1" hangingPunct="1"/>
            <a:r>
              <a:rPr lang="fa-IR" altLang="fa-IR" sz="2400">
                <a:cs typeface="B Nazanin" panose="00000400000000000000" pitchFamily="2" charset="-78"/>
              </a:rPr>
              <a:t>مزیت ها:�پوشش سطوح منفذ دار، حفظ تنفس سطوح، حفظ سطوح در برابرعوامل محیطی، امکان تمیز شدن لک ها ازجمله؛ چربی ها وروغن ها با آّب، جلوگیری از ایجاد کپک، جلبک و مشابه آنها و محافظت سطوح ازتاثیرنم وکثیفی ها.</a:t>
            </a:r>
          </a:p>
          <a:p>
            <a:pPr algn="just" rtl="1" eaLnBrk="1" hangingPunct="1">
              <a:lnSpc>
                <a:spcPct val="140000"/>
              </a:lnSpc>
              <a:spcBef>
                <a:spcPct val="0"/>
              </a:spcBef>
            </a:pPr>
            <a:endParaRPr lang="en-US"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74700" y="266700"/>
            <a:ext cx="8064500" cy="6477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rtl="1">
              <a:lnSpc>
                <a:spcPct val="100000"/>
              </a:lnSpc>
              <a:defRPr/>
            </a:pPr>
            <a:r>
              <a:rPr lang="fa-IR" sz="3600" b="1" dirty="0">
                <a:cs typeface="B Titr" pitchFamily="2" charset="-78"/>
              </a:rPr>
              <a:t>موارد مصرف</a:t>
            </a:r>
            <a:endParaRPr lang="en-US" sz="3600" b="1" dirty="0">
              <a:solidFill>
                <a:schemeClr val="hlink"/>
              </a:solidFill>
              <a:cs typeface="B Titr" pitchFamily="2" charset="-78"/>
            </a:endParaRPr>
          </a:p>
        </p:txBody>
      </p:sp>
      <p:sp>
        <p:nvSpPr>
          <p:cNvPr id="11267" name="Text Box 3"/>
          <p:cNvSpPr txBox="1">
            <a:spLocks noChangeArrowheads="1"/>
          </p:cNvSpPr>
          <p:nvPr/>
        </p:nvSpPr>
        <p:spPr bwMode="auto">
          <a:xfrm>
            <a:off x="304800" y="1811338"/>
            <a:ext cx="8534400" cy="225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200">
                <a:solidFill>
                  <a:schemeClr val="tx1"/>
                </a:solidFill>
                <a:latin typeface="Arial" panose="020B0604020202020204" pitchFamily="34" charset="0"/>
                <a:cs typeface="B Yagut" panose="00000400000000000000" pitchFamily="2" charset="-78"/>
              </a:defRPr>
            </a:lvl1pPr>
            <a:lvl2pPr marL="742950" indent="-285750" eaLnBrk="0" hangingPunct="0">
              <a:defRPr sz="2200">
                <a:solidFill>
                  <a:schemeClr val="tx1"/>
                </a:solidFill>
                <a:latin typeface="Arial" panose="020B0604020202020204" pitchFamily="34" charset="0"/>
                <a:cs typeface="B Yagut" panose="00000400000000000000" pitchFamily="2" charset="-78"/>
              </a:defRPr>
            </a:lvl2pPr>
            <a:lvl3pPr marL="1143000" indent="-228600" eaLnBrk="0" hangingPunct="0">
              <a:defRPr sz="2200">
                <a:solidFill>
                  <a:schemeClr val="tx1"/>
                </a:solidFill>
                <a:latin typeface="Arial" panose="020B0604020202020204" pitchFamily="34" charset="0"/>
                <a:cs typeface="B Yagut" panose="00000400000000000000" pitchFamily="2" charset="-78"/>
              </a:defRPr>
            </a:lvl3pPr>
            <a:lvl4pPr marL="1600200" indent="-228600" eaLnBrk="0" hangingPunct="0">
              <a:defRPr sz="2200">
                <a:solidFill>
                  <a:schemeClr val="tx1"/>
                </a:solidFill>
                <a:latin typeface="Arial" panose="020B0604020202020204" pitchFamily="34" charset="0"/>
                <a:cs typeface="B Yagut" panose="00000400000000000000" pitchFamily="2" charset="-78"/>
              </a:defRPr>
            </a:lvl4pPr>
            <a:lvl5pPr marL="2057400" indent="-228600" eaLnBrk="0" hangingPunct="0">
              <a:defRPr sz="2200">
                <a:solidFill>
                  <a:schemeClr val="tx1"/>
                </a:solidFill>
                <a:latin typeface="Arial" panose="020B0604020202020204" pitchFamily="34" charset="0"/>
                <a:cs typeface="B Yagut" panose="00000400000000000000" pitchFamily="2" charset="-78"/>
              </a:defRPr>
            </a:lvl5pPr>
            <a:lvl6pPr marL="25146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6pPr>
            <a:lvl7pPr marL="29718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7pPr>
            <a:lvl8pPr marL="34290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8pPr>
            <a:lvl9pPr marL="3886200" indent="-228600" eaLnBrk="0" fontAlgn="base" hangingPunct="0">
              <a:lnSpc>
                <a:spcPct val="85000"/>
              </a:lnSpc>
              <a:spcBef>
                <a:spcPct val="50000"/>
              </a:spcBef>
              <a:spcAft>
                <a:spcPct val="0"/>
              </a:spcAft>
              <a:defRPr sz="2200">
                <a:solidFill>
                  <a:schemeClr val="tx1"/>
                </a:solidFill>
                <a:latin typeface="Arial" panose="020B0604020202020204" pitchFamily="34" charset="0"/>
                <a:cs typeface="B Yagut" panose="00000400000000000000" pitchFamily="2" charset="-78"/>
              </a:defRPr>
            </a:lvl9pPr>
          </a:lstStyle>
          <a:p>
            <a:pPr algn="r" rtl="1" eaLnBrk="1" hangingPunct="1"/>
            <a:r>
              <a:rPr lang="fa-IR" altLang="fa-IR" sz="2400">
                <a:cs typeface="B Nazanin" panose="00000400000000000000" pitchFamily="2" charset="-78"/>
              </a:rPr>
              <a:t>سطوح چوبی</a:t>
            </a:r>
          </a:p>
          <a:p>
            <a:pPr algn="r" rtl="1" eaLnBrk="1" hangingPunct="1"/>
            <a:r>
              <a:rPr lang="fa-IR" altLang="fa-IR" sz="2400">
                <a:cs typeface="B Nazanin" panose="00000400000000000000" pitchFamily="2" charset="-78"/>
              </a:rPr>
              <a:t>نانوپوشش های سنگ وچوب، علاوه بر استفاده در سطوح چوبی معمولی برای سطوح چوبی جلادار وسطوح چوبی رنگ شده هم مورد استفاده قرارمی گیرند. درسطوح چوبی جلادارسه ماه پس ازاعمال جلا مورد استفاده قرارمی گیرند وبرای سطوح چوبی� رنگ شده ازنانوپوشش های چند منظوره استفاده می شود.</a:t>
            </a:r>
          </a:p>
          <a:p>
            <a:pPr algn="just" rtl="1" eaLnBrk="1" hangingPunct="1">
              <a:lnSpc>
                <a:spcPct val="110000"/>
              </a:lnSpc>
              <a:spcBef>
                <a:spcPct val="0"/>
              </a:spcBef>
            </a:pPr>
            <a:endParaRPr lang="fa-IR" altLang="fa-IR" sz="2400">
              <a:cs typeface="B Nazanin" panose="00000400000000000000"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3863</TotalTime>
  <Words>1775</Words>
  <Application>Microsoft Office PowerPoint</Application>
  <PresentationFormat>On-screen Show (4:3)</PresentationFormat>
  <Paragraphs>91</Paragraphs>
  <Slides>21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B Yagut</vt:lpstr>
      <vt:lpstr>Verdana</vt:lpstr>
      <vt:lpstr>Wingdings 2</vt:lpstr>
      <vt:lpstr>Calibri</vt:lpstr>
      <vt:lpstr>B Titr</vt:lpstr>
      <vt:lpstr>B Nazanin</vt:lpstr>
      <vt:lpstr>Wingdings</vt:lpstr>
      <vt:lpstr>Times New Roman</vt:lpstr>
      <vt:lpstr>Aspect</vt:lpstr>
      <vt:lpstr>فناوری نانو در صنعت ساختمان</vt:lpstr>
      <vt:lpstr>PowerPoint Presentation</vt:lpstr>
      <vt:lpstr>نرم افزار حسابداری و خرید و فروش پریال</vt:lpstr>
      <vt:lpstr>نرم افزار حسابداری و خرید و فروش پریال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CRF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SystemC</dc:title>
  <dc:creator>sedwards</dc:creator>
  <cp:lastModifiedBy>ziarati</cp:lastModifiedBy>
  <cp:revision>87</cp:revision>
  <dcterms:created xsi:type="dcterms:W3CDTF">2001-11-13T23:21:58Z</dcterms:created>
  <dcterms:modified xsi:type="dcterms:W3CDTF">2016-10-18T06:16:23Z</dcterms:modified>
</cp:coreProperties>
</file>