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5" r:id="rId3"/>
    <p:sldId id="320" r:id="rId4"/>
    <p:sldId id="325" r:id="rId5"/>
    <p:sldId id="276" r:id="rId6"/>
    <p:sldId id="285" r:id="rId7"/>
    <p:sldId id="272" r:id="rId8"/>
    <p:sldId id="270" r:id="rId9"/>
    <p:sldId id="317" r:id="rId10"/>
    <p:sldId id="319" r:id="rId11"/>
    <p:sldId id="315" r:id="rId12"/>
    <p:sldId id="316" r:id="rId13"/>
    <p:sldId id="280" r:id="rId14"/>
    <p:sldId id="282" r:id="rId15"/>
    <p:sldId id="283" r:id="rId16"/>
    <p:sldId id="264" r:id="rId17"/>
    <p:sldId id="289" r:id="rId18"/>
    <p:sldId id="286" r:id="rId19"/>
    <p:sldId id="321" r:id="rId20"/>
    <p:sldId id="314" r:id="rId21"/>
    <p:sldId id="303" r:id="rId22"/>
    <p:sldId id="302" r:id="rId23"/>
    <p:sldId id="308" r:id="rId24"/>
    <p:sldId id="305" r:id="rId25"/>
    <p:sldId id="309" r:id="rId26"/>
    <p:sldId id="310" r:id="rId27"/>
    <p:sldId id="312" r:id="rId28"/>
    <p:sldId id="313" r:id="rId29"/>
    <p:sldId id="322" r:id="rId30"/>
    <p:sldId id="323" r:id="rId31"/>
    <p:sldId id="324" r:id="rId32"/>
    <p:sldId id="326" r:id="rId33"/>
  </p:sldIdLst>
  <p:sldSz cx="9144000" cy="6858000" type="screen4x3"/>
  <p:notesSz cx="6858000" cy="9144000"/>
  <p:custDataLst>
    <p:tags r:id="rId3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سال پایه 1388</c:v>
                </c:pt>
                <c:pt idx="1">
                  <c:v>سال 1389</c:v>
                </c:pt>
                <c:pt idx="2">
                  <c:v>سال 1390</c:v>
                </c:pt>
                <c:pt idx="3">
                  <c:v>سال 1391</c:v>
                </c:pt>
                <c:pt idx="4">
                  <c:v>سال 1392</c:v>
                </c:pt>
                <c:pt idx="5">
                  <c:v>سال 1393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98.85</c:v>
                </c:pt>
                <c:pt idx="1">
                  <c:v>99.05</c:v>
                </c:pt>
                <c:pt idx="2">
                  <c:v>99.1</c:v>
                </c:pt>
                <c:pt idx="3">
                  <c:v>99.3</c:v>
                </c:pt>
                <c:pt idx="4">
                  <c:v>99.09</c:v>
                </c:pt>
                <c:pt idx="5">
                  <c:v>99.1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3604608"/>
        <c:axId val="42933568"/>
      </c:barChart>
      <c:catAx>
        <c:axId val="113604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2933568"/>
        <c:crosses val="autoZero"/>
        <c:auto val="1"/>
        <c:lblAlgn val="ctr"/>
        <c:lblOffset val="100"/>
        <c:noMultiLvlLbl val="0"/>
      </c:catAx>
      <c:valAx>
        <c:axId val="4293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36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سال پایه 1388</c:v>
                </c:pt>
                <c:pt idx="1">
                  <c:v>سال 1389</c:v>
                </c:pt>
                <c:pt idx="2">
                  <c:v>سال 1390</c:v>
                </c:pt>
                <c:pt idx="3">
                  <c:v>سال 1391</c:v>
                </c:pt>
                <c:pt idx="4">
                  <c:v>سال 1392</c:v>
                </c:pt>
                <c:pt idx="5">
                  <c:v>سال 1393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98.85</c:v>
                </c:pt>
                <c:pt idx="1">
                  <c:v>99.05</c:v>
                </c:pt>
                <c:pt idx="2">
                  <c:v>99.1</c:v>
                </c:pt>
                <c:pt idx="3">
                  <c:v>99.3</c:v>
                </c:pt>
                <c:pt idx="4">
                  <c:v>99.09</c:v>
                </c:pt>
                <c:pt idx="5">
                  <c:v>99.1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729344"/>
        <c:axId val="50748160"/>
      </c:barChart>
      <c:catAx>
        <c:axId val="44729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50748160"/>
        <c:crosses val="autoZero"/>
        <c:auto val="1"/>
        <c:lblAlgn val="ctr"/>
        <c:lblOffset val="100"/>
        <c:noMultiLvlLbl val="0"/>
      </c:catAx>
      <c:valAx>
        <c:axId val="5074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72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سال پایه 1388</c:v>
                </c:pt>
                <c:pt idx="1">
                  <c:v>سال 1389</c:v>
                </c:pt>
                <c:pt idx="2">
                  <c:v>سال 1390</c:v>
                </c:pt>
                <c:pt idx="3">
                  <c:v>سال 1391</c:v>
                </c:pt>
                <c:pt idx="4">
                  <c:v>سال 1392</c:v>
                </c:pt>
                <c:pt idx="5">
                  <c:v>سال 1393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74.5</c:v>
                </c:pt>
                <c:pt idx="1">
                  <c:v>75</c:v>
                </c:pt>
                <c:pt idx="2">
                  <c:v>76.400000000000006</c:v>
                </c:pt>
                <c:pt idx="3">
                  <c:v>78</c:v>
                </c:pt>
                <c:pt idx="4">
                  <c:v>74.09</c:v>
                </c:pt>
                <c:pt idx="5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729856"/>
        <c:axId val="157091520"/>
      </c:barChart>
      <c:catAx>
        <c:axId val="44729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7091520"/>
        <c:crosses val="autoZero"/>
        <c:auto val="1"/>
        <c:lblAlgn val="ctr"/>
        <c:lblOffset val="100"/>
        <c:noMultiLvlLbl val="0"/>
      </c:catAx>
      <c:valAx>
        <c:axId val="15709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72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سال پایه 1388</c:v>
                </c:pt>
                <c:pt idx="1">
                  <c:v>سال 1389</c:v>
                </c:pt>
                <c:pt idx="2">
                  <c:v>سال 1390</c:v>
                </c:pt>
                <c:pt idx="3">
                  <c:v>سال 1391</c:v>
                </c:pt>
                <c:pt idx="4">
                  <c:v>سال 1392</c:v>
                </c:pt>
                <c:pt idx="5">
                  <c:v>سال 1393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35</c:v>
                </c:pt>
                <c:pt idx="2">
                  <c:v>37.300000000000004</c:v>
                </c:pt>
                <c:pt idx="3">
                  <c:v>38.800000000000004</c:v>
                </c:pt>
                <c:pt idx="4">
                  <c:v>40.480000000000004</c:v>
                </c:pt>
                <c:pt idx="5">
                  <c:v>40.9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731392"/>
        <c:axId val="157093824"/>
      </c:barChart>
      <c:catAx>
        <c:axId val="44731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7093824"/>
        <c:crosses val="autoZero"/>
        <c:auto val="1"/>
        <c:lblAlgn val="ctr"/>
        <c:lblOffset val="100"/>
        <c:noMultiLvlLbl val="0"/>
      </c:catAx>
      <c:valAx>
        <c:axId val="15709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73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سال پایه 1388</c:v>
                </c:pt>
                <c:pt idx="1">
                  <c:v>سال 1389</c:v>
                </c:pt>
                <c:pt idx="2">
                  <c:v>سال 1390</c:v>
                </c:pt>
                <c:pt idx="3">
                  <c:v>سال 1391</c:v>
                </c:pt>
                <c:pt idx="4">
                  <c:v>سال 1392</c:v>
                </c:pt>
                <c:pt idx="5">
                  <c:v>سال 1393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79.400000000000006</c:v>
                </c:pt>
                <c:pt idx="1">
                  <c:v>79.400000000000006</c:v>
                </c:pt>
                <c:pt idx="2">
                  <c:v>83.3</c:v>
                </c:pt>
                <c:pt idx="3">
                  <c:v>83.3</c:v>
                </c:pt>
                <c:pt idx="4">
                  <c:v>83.3</c:v>
                </c:pt>
                <c:pt idx="5">
                  <c:v>83.3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53"/>
        <c:axId val="44731904"/>
        <c:axId val="157096128"/>
      </c:barChart>
      <c:catAx>
        <c:axId val="44731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7096128"/>
        <c:crosses val="autoZero"/>
        <c:auto val="1"/>
        <c:lblAlgn val="ctr"/>
        <c:lblOffset val="100"/>
        <c:noMultiLvlLbl val="0"/>
      </c:catAx>
      <c:valAx>
        <c:axId val="15709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7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AD2F5-0B5B-460F-A378-167134925B0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E6190-C3C2-417C-B555-B0EE332D41DA}">
      <dgm:prSet phldrT="[Text]" custT="1"/>
      <dgm:spPr/>
      <dgm:t>
        <a:bodyPr/>
        <a:lstStyle/>
        <a:p>
          <a:pPr algn="ctr"/>
          <a:r>
            <a:rPr lang="fa-IR" sz="2000" dirty="0" smtClean="0"/>
            <a:t>برداشت بی رویه و افت سطح ایستابی</a:t>
          </a:r>
          <a:endParaRPr lang="en-US" sz="2000" dirty="0"/>
        </a:p>
      </dgm:t>
    </dgm:pt>
    <dgm:pt modelId="{DC9DEAFB-DF5D-4C0C-B117-BF1BD246D1D2}" type="parTrans" cxnId="{39BAB2D8-A2CB-4842-8073-C7545C7A0E21}">
      <dgm:prSet/>
      <dgm:spPr/>
      <dgm:t>
        <a:bodyPr/>
        <a:lstStyle/>
        <a:p>
          <a:endParaRPr lang="en-US"/>
        </a:p>
      </dgm:t>
    </dgm:pt>
    <dgm:pt modelId="{06B41CA0-7947-4E92-92A9-373A58A056DA}" type="sibTrans" cxnId="{39BAB2D8-A2CB-4842-8073-C7545C7A0E21}">
      <dgm:prSet/>
      <dgm:spPr/>
      <dgm:t>
        <a:bodyPr/>
        <a:lstStyle/>
        <a:p>
          <a:endParaRPr lang="en-US"/>
        </a:p>
      </dgm:t>
    </dgm:pt>
    <dgm:pt modelId="{E30EDE0C-C604-4783-B1AF-5E1FFA8EBCFD}">
      <dgm:prSet phldrT="[Text]" custT="1"/>
      <dgm:spPr/>
      <dgm:t>
        <a:bodyPr/>
        <a:lstStyle/>
        <a:p>
          <a:pPr algn="ctr"/>
          <a:r>
            <a:rPr lang="fa-IR" sz="2000" dirty="0" smtClean="0"/>
            <a:t>متراکم شدن خاک بر اساس فشار و وزن طبقات</a:t>
          </a:r>
          <a:endParaRPr lang="en-US" sz="2000" dirty="0"/>
        </a:p>
      </dgm:t>
    </dgm:pt>
    <dgm:pt modelId="{DDF7B2D2-D951-4C91-85FB-1112CBF939A7}" type="parTrans" cxnId="{F6B906B6-430D-48DE-9F3A-3ADCBC4B6ECD}">
      <dgm:prSet/>
      <dgm:spPr/>
      <dgm:t>
        <a:bodyPr/>
        <a:lstStyle/>
        <a:p>
          <a:endParaRPr lang="en-US"/>
        </a:p>
      </dgm:t>
    </dgm:pt>
    <dgm:pt modelId="{5FDA1831-506F-4337-8B98-DE8C100B0826}" type="sibTrans" cxnId="{F6B906B6-430D-48DE-9F3A-3ADCBC4B6ECD}">
      <dgm:prSet/>
      <dgm:spPr/>
      <dgm:t>
        <a:bodyPr/>
        <a:lstStyle/>
        <a:p>
          <a:endParaRPr lang="en-US"/>
        </a:p>
      </dgm:t>
    </dgm:pt>
    <dgm:pt modelId="{DAF43B15-043F-4C05-AE0E-A2AA41EF8DC1}">
      <dgm:prSet phldrT="[Text]" custT="1"/>
      <dgm:spPr/>
      <dgm:t>
        <a:bodyPr/>
        <a:lstStyle/>
        <a:p>
          <a:pPr algn="ctr"/>
          <a:r>
            <a:rPr lang="fa-IR" sz="2000" dirty="0" smtClean="0"/>
            <a:t>نشست زمین +عدم امکان ذخیره مجدد آب در آبخوان</a:t>
          </a:r>
          <a:endParaRPr lang="en-US" sz="2000" dirty="0"/>
        </a:p>
      </dgm:t>
    </dgm:pt>
    <dgm:pt modelId="{858E5D92-F985-4A35-8899-760F086EA244}" type="parTrans" cxnId="{A6136FAE-92F2-496C-9235-644E538A02D4}">
      <dgm:prSet/>
      <dgm:spPr/>
      <dgm:t>
        <a:bodyPr/>
        <a:lstStyle/>
        <a:p>
          <a:endParaRPr lang="en-US"/>
        </a:p>
      </dgm:t>
    </dgm:pt>
    <dgm:pt modelId="{67BE9997-0287-4F1E-8A66-BA942D6621D0}" type="sibTrans" cxnId="{A6136FAE-92F2-496C-9235-644E538A02D4}">
      <dgm:prSet/>
      <dgm:spPr/>
      <dgm:t>
        <a:bodyPr/>
        <a:lstStyle/>
        <a:p>
          <a:endParaRPr lang="en-US"/>
        </a:p>
      </dgm:t>
    </dgm:pt>
    <dgm:pt modelId="{49A28F80-7820-4886-8A35-E7630AF0B39A}" type="pres">
      <dgm:prSet presAssocID="{D08AD2F5-0B5B-460F-A378-167134925B0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74B9B3-6E69-4D4B-A31B-F2AD40FE06DF}" type="pres">
      <dgm:prSet presAssocID="{D08AD2F5-0B5B-460F-A378-167134925B01}" presName="arrow" presStyleLbl="bgShp" presStyleIdx="0" presStyleCnt="1"/>
      <dgm:spPr/>
    </dgm:pt>
    <dgm:pt modelId="{1059D3E4-C7FF-44C3-9878-5FB2889BFF1C}" type="pres">
      <dgm:prSet presAssocID="{D08AD2F5-0B5B-460F-A378-167134925B01}" presName="arrowDiagram3" presStyleCnt="0"/>
      <dgm:spPr/>
    </dgm:pt>
    <dgm:pt modelId="{9D59D1C9-3F40-46AC-ADB9-B5064A6949F1}" type="pres">
      <dgm:prSet presAssocID="{FBDE6190-C3C2-417C-B555-B0EE332D41DA}" presName="bullet3a" presStyleLbl="node1" presStyleIdx="0" presStyleCnt="3"/>
      <dgm:spPr/>
    </dgm:pt>
    <dgm:pt modelId="{DAFF8395-70D0-4C84-A344-57416CC16F48}" type="pres">
      <dgm:prSet presAssocID="{FBDE6190-C3C2-417C-B555-B0EE332D41D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08CDF-CD00-47D0-A7B4-CF29B2692384}" type="pres">
      <dgm:prSet presAssocID="{E30EDE0C-C604-4783-B1AF-5E1FFA8EBCFD}" presName="bullet3b" presStyleLbl="node1" presStyleIdx="1" presStyleCnt="3"/>
      <dgm:spPr/>
    </dgm:pt>
    <dgm:pt modelId="{00215ADF-E2DE-4A6A-BC7E-681D2BF5211E}" type="pres">
      <dgm:prSet presAssocID="{E30EDE0C-C604-4783-B1AF-5E1FFA8EBCF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1EDBE-BF48-4574-8C66-4DC7E82DB8B6}" type="pres">
      <dgm:prSet presAssocID="{DAF43B15-043F-4C05-AE0E-A2AA41EF8DC1}" presName="bullet3c" presStyleLbl="node1" presStyleIdx="2" presStyleCnt="3"/>
      <dgm:spPr/>
    </dgm:pt>
    <dgm:pt modelId="{FDD1486B-3AD3-4A1E-8B67-153163D22AD3}" type="pres">
      <dgm:prSet presAssocID="{DAF43B15-043F-4C05-AE0E-A2AA41EF8DC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C45A38-3220-4DA2-A0C7-39DF51C35F6E}" type="presOf" srcId="{E30EDE0C-C604-4783-B1AF-5E1FFA8EBCFD}" destId="{00215ADF-E2DE-4A6A-BC7E-681D2BF5211E}" srcOrd="0" destOrd="0" presId="urn:microsoft.com/office/officeart/2005/8/layout/arrow2"/>
    <dgm:cxn modelId="{F6B906B6-430D-48DE-9F3A-3ADCBC4B6ECD}" srcId="{D08AD2F5-0B5B-460F-A378-167134925B01}" destId="{E30EDE0C-C604-4783-B1AF-5E1FFA8EBCFD}" srcOrd="1" destOrd="0" parTransId="{DDF7B2D2-D951-4C91-85FB-1112CBF939A7}" sibTransId="{5FDA1831-506F-4337-8B98-DE8C100B0826}"/>
    <dgm:cxn modelId="{39BAB2D8-A2CB-4842-8073-C7545C7A0E21}" srcId="{D08AD2F5-0B5B-460F-A378-167134925B01}" destId="{FBDE6190-C3C2-417C-B555-B0EE332D41DA}" srcOrd="0" destOrd="0" parTransId="{DC9DEAFB-DF5D-4C0C-B117-BF1BD246D1D2}" sibTransId="{06B41CA0-7947-4E92-92A9-373A58A056DA}"/>
    <dgm:cxn modelId="{FADF285E-E1E5-4513-82B6-BAAE48C4BB69}" type="presOf" srcId="{DAF43B15-043F-4C05-AE0E-A2AA41EF8DC1}" destId="{FDD1486B-3AD3-4A1E-8B67-153163D22AD3}" srcOrd="0" destOrd="0" presId="urn:microsoft.com/office/officeart/2005/8/layout/arrow2"/>
    <dgm:cxn modelId="{1CE13C20-F290-488E-8BB9-FD5BA42007AC}" type="presOf" srcId="{FBDE6190-C3C2-417C-B555-B0EE332D41DA}" destId="{DAFF8395-70D0-4C84-A344-57416CC16F48}" srcOrd="0" destOrd="0" presId="urn:microsoft.com/office/officeart/2005/8/layout/arrow2"/>
    <dgm:cxn modelId="{F662940C-6C2E-422D-A305-F555D435DADB}" type="presOf" srcId="{D08AD2F5-0B5B-460F-A378-167134925B01}" destId="{49A28F80-7820-4886-8A35-E7630AF0B39A}" srcOrd="0" destOrd="0" presId="urn:microsoft.com/office/officeart/2005/8/layout/arrow2"/>
    <dgm:cxn modelId="{A6136FAE-92F2-496C-9235-644E538A02D4}" srcId="{D08AD2F5-0B5B-460F-A378-167134925B01}" destId="{DAF43B15-043F-4C05-AE0E-A2AA41EF8DC1}" srcOrd="2" destOrd="0" parTransId="{858E5D92-F985-4A35-8899-760F086EA244}" sibTransId="{67BE9997-0287-4F1E-8A66-BA942D6621D0}"/>
    <dgm:cxn modelId="{90DEFB6C-A288-422C-B4CB-052AD39E48DF}" type="presParOf" srcId="{49A28F80-7820-4886-8A35-E7630AF0B39A}" destId="{0174B9B3-6E69-4D4B-A31B-F2AD40FE06DF}" srcOrd="0" destOrd="0" presId="urn:microsoft.com/office/officeart/2005/8/layout/arrow2"/>
    <dgm:cxn modelId="{DD9F23C2-E180-45B8-B4C6-A1A561ABD906}" type="presParOf" srcId="{49A28F80-7820-4886-8A35-E7630AF0B39A}" destId="{1059D3E4-C7FF-44C3-9878-5FB2889BFF1C}" srcOrd="1" destOrd="0" presId="urn:microsoft.com/office/officeart/2005/8/layout/arrow2"/>
    <dgm:cxn modelId="{F550C980-9569-486E-8BDF-85C59BF82AD2}" type="presParOf" srcId="{1059D3E4-C7FF-44C3-9878-5FB2889BFF1C}" destId="{9D59D1C9-3F40-46AC-ADB9-B5064A6949F1}" srcOrd="0" destOrd="0" presId="urn:microsoft.com/office/officeart/2005/8/layout/arrow2"/>
    <dgm:cxn modelId="{777086E3-B388-4704-962D-EFF06FDBBF4E}" type="presParOf" srcId="{1059D3E4-C7FF-44C3-9878-5FB2889BFF1C}" destId="{DAFF8395-70D0-4C84-A344-57416CC16F48}" srcOrd="1" destOrd="0" presId="urn:microsoft.com/office/officeart/2005/8/layout/arrow2"/>
    <dgm:cxn modelId="{AD97C353-CEA2-440B-B91F-006891B1CF6F}" type="presParOf" srcId="{1059D3E4-C7FF-44C3-9878-5FB2889BFF1C}" destId="{0C208CDF-CD00-47D0-A7B4-CF29B2692384}" srcOrd="2" destOrd="0" presId="urn:microsoft.com/office/officeart/2005/8/layout/arrow2"/>
    <dgm:cxn modelId="{B8B2EE85-4B94-402D-B4E4-4F1BA43A46AF}" type="presParOf" srcId="{1059D3E4-C7FF-44C3-9878-5FB2889BFF1C}" destId="{00215ADF-E2DE-4A6A-BC7E-681D2BF5211E}" srcOrd="3" destOrd="0" presId="urn:microsoft.com/office/officeart/2005/8/layout/arrow2"/>
    <dgm:cxn modelId="{5B2B8761-497A-4ED4-9D7B-5DF91B5DD06E}" type="presParOf" srcId="{1059D3E4-C7FF-44C3-9878-5FB2889BFF1C}" destId="{3BB1EDBE-BF48-4574-8C66-4DC7E82DB8B6}" srcOrd="4" destOrd="0" presId="urn:microsoft.com/office/officeart/2005/8/layout/arrow2"/>
    <dgm:cxn modelId="{226B5757-034A-40E1-B7E7-08499541F62D}" type="presParOf" srcId="{1059D3E4-C7FF-44C3-9878-5FB2889BFF1C}" destId="{FDD1486B-3AD3-4A1E-8B67-153163D22AD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4B9B3-6E69-4D4B-A31B-F2AD40FE06DF}">
      <dsp:nvSpPr>
        <dsp:cNvPr id="0" name=""/>
        <dsp:cNvSpPr/>
      </dsp:nvSpPr>
      <dsp:spPr>
        <a:xfrm>
          <a:off x="0" y="8219"/>
          <a:ext cx="7215238" cy="45095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9D1C9-3F40-46AC-ADB9-B5064A6949F1}">
      <dsp:nvSpPr>
        <dsp:cNvPr id="0" name=""/>
        <dsp:cNvSpPr/>
      </dsp:nvSpPr>
      <dsp:spPr>
        <a:xfrm>
          <a:off x="916335" y="3120692"/>
          <a:ext cx="187596" cy="187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F8395-70D0-4C84-A344-57416CC16F48}">
      <dsp:nvSpPr>
        <dsp:cNvPr id="0" name=""/>
        <dsp:cNvSpPr/>
      </dsp:nvSpPr>
      <dsp:spPr>
        <a:xfrm>
          <a:off x="1010133" y="3214491"/>
          <a:ext cx="1681150" cy="130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3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برداشت بی رویه و افت سطح ایستابی</a:t>
          </a:r>
          <a:endParaRPr lang="en-US" sz="2000" kern="1200" dirty="0"/>
        </a:p>
      </dsp:txBody>
      <dsp:txXfrm>
        <a:off x="1010133" y="3214491"/>
        <a:ext cx="1681150" cy="1303252"/>
      </dsp:txXfrm>
    </dsp:sp>
    <dsp:sp modelId="{0C208CDF-CD00-47D0-A7B4-CF29B2692384}">
      <dsp:nvSpPr>
        <dsp:cNvPr id="0" name=""/>
        <dsp:cNvSpPr/>
      </dsp:nvSpPr>
      <dsp:spPr>
        <a:xfrm>
          <a:off x="2572232" y="1895004"/>
          <a:ext cx="339116" cy="339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15ADF-E2DE-4A6A-BC7E-681D2BF5211E}">
      <dsp:nvSpPr>
        <dsp:cNvPr id="0" name=""/>
        <dsp:cNvSpPr/>
      </dsp:nvSpPr>
      <dsp:spPr>
        <a:xfrm>
          <a:off x="2741790" y="2064562"/>
          <a:ext cx="1731657" cy="2453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9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متراکم شدن خاک بر اساس فشار و وزن طبقات</a:t>
          </a:r>
          <a:endParaRPr lang="en-US" sz="2000" kern="1200" dirty="0"/>
        </a:p>
      </dsp:txBody>
      <dsp:txXfrm>
        <a:off x="2741790" y="2064562"/>
        <a:ext cx="1731657" cy="2453180"/>
      </dsp:txXfrm>
    </dsp:sp>
    <dsp:sp modelId="{3BB1EDBE-BF48-4574-8C66-4DC7E82DB8B6}">
      <dsp:nvSpPr>
        <dsp:cNvPr id="0" name=""/>
        <dsp:cNvSpPr/>
      </dsp:nvSpPr>
      <dsp:spPr>
        <a:xfrm>
          <a:off x="4563638" y="1149129"/>
          <a:ext cx="468990" cy="468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1486B-3AD3-4A1E-8B67-153163D22AD3}">
      <dsp:nvSpPr>
        <dsp:cNvPr id="0" name=""/>
        <dsp:cNvSpPr/>
      </dsp:nvSpPr>
      <dsp:spPr>
        <a:xfrm>
          <a:off x="4798133" y="1383624"/>
          <a:ext cx="1731657" cy="313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0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نشست زمین +عدم امکان ذخیره مجدد آب در آبخوان</a:t>
          </a:r>
          <a:endParaRPr lang="en-US" sz="2000" kern="1200" dirty="0"/>
        </a:p>
      </dsp:txBody>
      <dsp:txXfrm>
        <a:off x="4798133" y="1383624"/>
        <a:ext cx="1731657" cy="3134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9E92F-97AA-4862-9706-4C46C7F80153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CB84F-17B3-4EC9-90CD-BE987E5FC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B84F-17B3-4EC9-90CD-BE987E5FC4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B84F-17B3-4EC9-90CD-BE987E5FC4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pPr/>
              <a:t>2016-12-18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42976" y="1071546"/>
            <a:ext cx="73581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وضعیت منابع آب کشور</a:t>
            </a:r>
          </a:p>
          <a:p>
            <a:pPr algn="ctr"/>
            <a:endParaRPr lang="fa-IR" altLang="ko-KR" sz="3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fa-IR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مطالعه موردی استان قزوین</a:t>
            </a:r>
            <a:endParaRPr lang="en-US" altLang="ko-KR" sz="3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99"/>
            <a:ext cx="9144000" cy="6467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99"/>
            <a:ext cx="9144000" cy="64672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5" y="5386983"/>
            <a:ext cx="2826448" cy="99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4" y="5053608"/>
            <a:ext cx="2806469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116632"/>
            <a:ext cx="3563888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just"/>
            <a:r>
              <a:rPr lang="fa-IR" sz="2000" b="1" dirty="0" smtClean="0">
                <a:solidFill>
                  <a:srgbClr val="002060"/>
                </a:solidFill>
                <a:cs typeface="B Titr" pitchFamily="2" charset="-78"/>
              </a:rPr>
              <a:t>انطباق اراضي كشاورزي و چاه‌ها</a:t>
            </a:r>
            <a:endParaRPr lang="fa-IR" sz="2000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164288" y="1340768"/>
            <a:ext cx="1979712" cy="223224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1400" b="1" dirty="0" smtClean="0">
                <a:solidFill>
                  <a:prstClr val="black"/>
                </a:solidFill>
                <a:cs typeface="B Mitra" pitchFamily="2" charset="-78"/>
              </a:rPr>
              <a:t>سطح زيركشت آبي (زراعي): </a:t>
            </a:r>
            <a:r>
              <a:rPr lang="fa-IR" sz="1400" b="1" u="sng" dirty="0" smtClean="0">
                <a:solidFill>
                  <a:srgbClr val="C00000"/>
                </a:solidFill>
                <a:cs typeface="B Mitra" pitchFamily="2" charset="-78"/>
              </a:rPr>
              <a:t>6404084</a:t>
            </a:r>
            <a:r>
              <a:rPr lang="fa-IR" sz="1400" b="1" dirty="0" smtClean="0">
                <a:solidFill>
                  <a:prstClr val="black"/>
                </a:solidFill>
                <a:cs typeface="B Mitra" pitchFamily="2" charset="-78"/>
              </a:rPr>
              <a:t> هكتار</a:t>
            </a:r>
          </a:p>
          <a:p>
            <a:pPr algn="ctr">
              <a:lnSpc>
                <a:spcPct val="150000"/>
              </a:lnSpc>
            </a:pPr>
            <a:r>
              <a:rPr lang="fa-IR" sz="1400" b="1" dirty="0" smtClean="0">
                <a:solidFill>
                  <a:prstClr val="black"/>
                </a:solidFill>
                <a:cs typeface="B Mitra" pitchFamily="2" charset="-78"/>
              </a:rPr>
              <a:t>سطح زيركشت ديم (زراعي): </a:t>
            </a:r>
            <a:r>
              <a:rPr lang="fa-IR" sz="1400" b="1" u="sng" dirty="0" smtClean="0">
                <a:solidFill>
                  <a:srgbClr val="C00000"/>
                </a:solidFill>
                <a:cs typeface="B Mitra" pitchFamily="2" charset="-78"/>
              </a:rPr>
              <a:t>5629657</a:t>
            </a:r>
            <a:r>
              <a:rPr lang="fa-IR" sz="1400" b="1" dirty="0" smtClean="0">
                <a:solidFill>
                  <a:prstClr val="black"/>
                </a:solidFill>
                <a:cs typeface="B Mitra" pitchFamily="2" charset="-78"/>
              </a:rPr>
              <a:t> هكتار</a:t>
            </a:r>
          </a:p>
          <a:p>
            <a:pPr algn="ctr">
              <a:lnSpc>
                <a:spcPct val="150000"/>
              </a:lnSpc>
            </a:pPr>
            <a:r>
              <a:rPr lang="fa-IR" sz="1400" b="1" dirty="0" smtClean="0">
                <a:solidFill>
                  <a:prstClr val="black"/>
                </a:solidFill>
                <a:cs typeface="B Mitra" pitchFamily="2" charset="-78"/>
              </a:rPr>
              <a:t>سطح زيركشت باغي: </a:t>
            </a:r>
            <a:r>
              <a:rPr lang="fa-IR" sz="1400" b="1" u="sng" dirty="0" smtClean="0">
                <a:solidFill>
                  <a:srgbClr val="C00000"/>
                </a:solidFill>
                <a:cs typeface="B Mitra" pitchFamily="2" charset="-78"/>
              </a:rPr>
              <a:t>2543604</a:t>
            </a:r>
            <a:r>
              <a:rPr lang="fa-IR" sz="1400" b="1" dirty="0" smtClean="0">
                <a:solidFill>
                  <a:prstClr val="black"/>
                </a:solidFill>
                <a:cs typeface="B Mitra" pitchFamily="2" charset="-78"/>
              </a:rPr>
              <a:t> هكتار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84984"/>
            <a:ext cx="2160240" cy="1754326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prstClr val="black"/>
                </a:solidFill>
                <a:cs typeface="B Mitra" pitchFamily="2" charset="-78"/>
              </a:rPr>
              <a:t>ادامه روند فعلي، به دليل كاهش شديد منابع آب زيرزميني، سبب بلااستفاده ماندن اراضي كشاورزي خواهد شد</a:t>
            </a:r>
          </a:p>
        </p:txBody>
      </p:sp>
    </p:spTree>
    <p:extLst>
      <p:ext uri="{BB962C8B-B14F-4D97-AF65-F5344CB8AC3E}">
        <p14:creationId xmlns:p14="http://schemas.microsoft.com/office/powerpoint/2010/main" val="79467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42976" y="1071546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a-IR" altLang="ko-KR" sz="3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fa-IR" altLang="ko-KR" sz="3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fa-IR" altLang="ko-KR" sz="3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fa-IR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وضعیت منابع آب زیر زمینی استان قزوین</a:t>
            </a:r>
            <a:endParaRPr lang="en-US" altLang="ko-KR" sz="3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بیلان منابع و مصارف آب استان</a:t>
            </a:r>
            <a:br>
              <a:rPr lang="fa-IR" sz="3600" dirty="0" smtClean="0">
                <a:cs typeface="B Zar" pitchFamily="2" charset="-78"/>
              </a:rPr>
            </a:br>
            <a:r>
              <a:rPr lang="fa-IR" sz="3600" dirty="0" smtClean="0">
                <a:cs typeface="B Zar" pitchFamily="2" charset="-78"/>
              </a:rPr>
              <a:t>(طرح جامع آب 86-1385)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274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274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162050"/>
            <a:ext cx="6357982" cy="498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سرانه منابع و مصارف آب سالانه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7" y="1928802"/>
            <a:ext cx="64484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بهره برداری از منابع آب زیر زمینی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6072231" cy="342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مصارف آب برگشتی استان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65722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خسارات ناشی از افت سطح آبهای زیر زمینی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43042" y="1428736"/>
          <a:ext cx="72152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خسارات ناشی از افت سطح آبهای زیر زمینی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91481"/>
            <a:ext cx="64294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الزامات قانونی حفاظت از منابع آب 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890" y="1285860"/>
            <a:ext cx="6551075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cs typeface="B Zar" pitchFamily="2" charset="-78"/>
              </a:rPr>
              <a:t>شاخص کمیسیون توسعه پایدار سازمان ملل </a:t>
            </a:r>
            <a:br>
              <a:rPr lang="fa-IR" sz="3600" dirty="0" smtClean="0">
                <a:cs typeface="B Zar" pitchFamily="2" charset="-78"/>
              </a:rPr>
            </a:br>
            <a:r>
              <a:rPr lang="fa-IR" sz="3600" dirty="0" smtClean="0">
                <a:cs typeface="B Zar" pitchFamily="2" charset="-78"/>
              </a:rPr>
              <a:t>برای بررسی وضعیت آب کشورها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2072481"/>
            <a:ext cx="628654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1" cy="6341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665"/>
                <a:gridCol w="810665"/>
                <a:gridCol w="810665"/>
                <a:gridCol w="655705"/>
                <a:gridCol w="655705"/>
                <a:gridCol w="655705"/>
                <a:gridCol w="4232274"/>
                <a:gridCol w="512617"/>
              </a:tblGrid>
              <a:tr h="611885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الگوی تولید و مصرف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تنوع زیستی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خاک 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آب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هوا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تغییرات اقلیم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سیاست 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cs typeface="B Titr" pitchFamily="2" charset="-78"/>
                        </a:rPr>
                        <a:t>ردیف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59788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مدیریت جامع، هماهنگ و نظام‌مند منابع حیاتی(از قبیل هوا، آب، خاک و تنوع زیستی) مبتنی بر توان و پایداری زیست‌بوم بویژه با افزایش ظرفیت‌ها و توانمندی‌های حقوقی و ساختاری مناسب همراه با رویکرد مشارکت مردمی.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1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53565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latin typeface="Calibri"/>
                          <a:ea typeface="Calibri"/>
                          <a:cs typeface="+mn-cs"/>
                        </a:rPr>
                        <a:t>ا</a:t>
                      </a: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یجاد نظام یکپارچه ملّی محیط زیست.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2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53565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اصلاح شرایط زیستی به منظور برخوردار ساختن جامعه از محیط زیست سالم و رعایت عدالت و حقوق بین نسلی.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3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59788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پیشگیری و ممانعت از انتشار انواع آلودگی‌های غیرمجاز و جرم‌انگاری تخریب محیط زیست و مجازات مؤثر و بازدارنده آلوده کنندگان و تخریب کنندگان محیط زیست و الزام آنان به جبران خسارت.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4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73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 smtClean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پایش مستمر و کنترل منابع و عوامل آلاینده هوا، آب، خاک، آلودگی‌های صوتی، امواج و اشعه‌های مخرب و تغییرات نامساعد اقلیم و الزام به رعایت استانداردها و شاخص‌های زیست محیطی در قوانین و مقررات، برنامه‌های توسعه و آمایش سرزمین.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5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128404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تهیه اطلس زیست‌بوم کشور و حفاظت، احیاء، بهسازی و توسعه منابع طبیعی تجدید پذیر (مانند دریا، دریاچه، رودخانه، مخزن سدها، تالاب، آبخوان زیرزمینی، جنگل، خاک، مرتع و تنوع زیستی بویژه حیات وحش) و اعمال محدودیت قانونمند در بهره‌برداری از این منابع متناسب با توان اکولوژیک (ظرفیت قابل تحمل و توان بازسازی) آنها بر اساس معیارها و شاخص‌های پایداری، مدیریّت اکوسیستم‌های حساس و ارزشمند (از قبیل پارک‌های ملّی و آثار طبیعی ملّی) و حفاظت از منابع ژنتیک و ارتقاء آنها تا سطح استانداردهای بین‌المللی.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6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112561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Zar" pitchFamily="2" charset="-78"/>
                        </a:rPr>
                        <a:t>*</a:t>
                      </a:r>
                      <a:endParaRPr lang="en-US" sz="28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مدیریّت تغییرات اقلیم و مقابله با تهدیدات زیست محیطی نظیر بیابان‌زایی، گرد و غبار بویژه ریزگردها، خشکسالی و عوامل سرایت دهنده میکروبی و رادیواکتیو و توسعه آینده‌نگری و شناخت پدیده‌های نوظهور زیست محیطی و مدیریّت آن.</a:t>
                      </a: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7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096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تحلیل سیاست های کلی محیط زیست – مولفه های وضعیت</a:t>
            </a:r>
            <a:endParaRPr lang="en-US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59" y="609600"/>
          <a:ext cx="9001153" cy="644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257"/>
                <a:gridCol w="580133"/>
                <a:gridCol w="580133"/>
                <a:gridCol w="435100"/>
                <a:gridCol w="346918"/>
                <a:gridCol w="668315"/>
                <a:gridCol w="5122885"/>
                <a:gridCol w="533412"/>
              </a:tblGrid>
              <a:tr h="474613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الگوی تولید و مصرف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تنوع زیستی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زمین 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آب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هوا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تغییرات اقلیم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سیاست 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cs typeface="B Titr" pitchFamily="2" charset="-78"/>
                        </a:rPr>
                        <a:t>ردیف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1143591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Low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گسترش اقتصاد سبز با تأکید بر:</a:t>
                      </a:r>
                    </a:p>
                    <a:p>
                      <a:pPr marL="0" marR="0" algn="justLow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1-8 صنعتِ کم کربن، استفاده از انرژی‌های پاک، محصولات کشاورزی سالم و ارگانیک و مدیریّت پسماندها و </a:t>
                      </a:r>
                      <a:r>
                        <a:rPr kumimoji="0" lang="fa-IR" sz="11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پساب‌ها با </a:t>
                      </a: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بهره‌گیری از ظرفیّت‌ها و توانمندی‌های اقتصادی، اجتماعی، طبیعی و زیست محیطی.</a:t>
                      </a:r>
                    </a:p>
                    <a:p>
                      <a:pPr marL="0" marR="0" algn="justLow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2-8 اصلاح الگوی تولید در بخش‌های مختلف اقتصادی و اجتماعی و بهینه‌سازی الگوی مصرف آب، منابع، غذا، مواد و انرژی بویژه ترویج مواد سوختی سازگار با محیط زیست.</a:t>
                      </a:r>
                    </a:p>
                    <a:p>
                      <a:pPr marL="0" marR="0" algn="justLow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3-8 توسعه حمل و نقل عمومی سبز و غیرفسیلی از جمله برقی و افزایش حمل و نقل همگانی بویژه در کلان شهر‌ها.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Titr" pitchFamily="2" charset="-78"/>
                        </a:rPr>
                        <a:t>8</a:t>
                      </a:r>
                      <a:endParaRPr lang="en-US" sz="1200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38421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u="sng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تعادل بخشی و حفاظت کیفی آب‌های زیرزمینی از طریق اجرای عملیات آبخیزداری، آبخوان‌داری، مدیریّت عوامل کاهش بهره‌برداری از آب‌های زیرزمینی و تبخیر وکنترل ورود آلاینده‌ها.</a:t>
                      </a:r>
                      <a:endParaRPr kumimoji="0" lang="en-US" sz="1100" b="1" u="sng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9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587616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Zar" pitchFamily="2" charset="-78"/>
                      </a:endParaRP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استقرار نظام حسابرسی زیست محیطی در کشور با لحاظ ارزش‌ها و هزینه‌های زیست محیطی (تخریب، آلودگی و احیاء) در حساب‌های ملّی.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10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38421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حمایت و تشویق سرمایه‌گذاری‌ها و فناوری‌های سازگار با محیط زیست با استفاده از ابزارهای مناسب از جمله عوارض و مالیات سبز.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11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33851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تدوین منشور اخلاق محیط زیست و ترویج و نهادینه سازی فرهنگ و اخلاق زیست محیطی مبتنی بر ارزش‌ها و الگوهای سازنده ایرانی اسلامی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12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38421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ارتقاء مطالعات و تحقیقات علمی و بهره‌مندی از فناوری‌های نوآورانه زیست محیطی و تجارب سازنده بومی در زمینه حفظ تعادل زیست بوم‌ها و پیشگیری از آلودگی و تخریب محیط زیست.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428847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گسترش سطح آگاهی، دانش و بینش زیست محیطی جامعه و تقویت فرهنگ و معارف دینیِ مشارکت و مسؤولیت‌پذیری اجتماعی بویژه امر به معروف و نهی از منکر برای حفظ محیط زیست در تمام سطوح و اقشار جامعه.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14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85769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تقویت دیپلماسی محیط زیست با:</a:t>
                      </a: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1-15 تلاش برای ایجاد و تقویت نهادهای منطقه‌ای برای مقابله با گرد و غبار و </a:t>
                      </a:r>
                      <a:r>
                        <a:rPr kumimoji="0" lang="fa-IR" sz="11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آلودگی‌های آبی.</a:t>
                      </a: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2-15 توسعه مناسبات و جلب مشارکت و همکاری‌های هدفمند و تأثیرگذار دوجانبه، چندجانبه، منطقه‌ای و بین‌المللی در زمینه محیط زیست.</a:t>
                      </a: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Titr"/>
                        </a:rPr>
                        <a:t>3-15 بهره‌گیری مؤثر از فرصت‌ها و مشوق‌های بین‌المللی در حرکت به سوی اقتصاد کم کربن و تسهیل انتقال و توسعه فناوری‌ها و نوآوری‌های مرتبط.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Tit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15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096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تحلیل سیاست های کلی محیط زیست-مولفه های وضعیت </a:t>
            </a:r>
            <a:endParaRPr lang="en-US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14480" y="1295399"/>
          <a:ext cx="7048520" cy="5181601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3495018"/>
                <a:gridCol w="890730"/>
                <a:gridCol w="900106"/>
                <a:gridCol w="900106"/>
                <a:gridCol w="862560"/>
              </a:tblGrid>
              <a:tr h="288666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cs typeface="B Zar" pitchFamily="2" charset="-78"/>
                        </a:rPr>
                        <a:t>شاخص</a:t>
                      </a:r>
                      <a:endParaRPr lang="en-US" sz="18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cs typeface="B Zar" pitchFamily="2" charset="-78"/>
                        </a:rPr>
                        <a:t>منبع شاخص</a:t>
                      </a:r>
                      <a:endParaRPr lang="en-US" sz="12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cs typeface="B Zar" pitchFamily="2" charset="-78"/>
                        </a:rPr>
                        <a:t>واحد شاخص</a:t>
                      </a:r>
                      <a:endParaRPr lang="en-US" sz="12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</a:tr>
              <a:tr h="307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cs typeface="B Zar" pitchFamily="2" charset="-78"/>
                        </a:rPr>
                        <a:t>EPI</a:t>
                      </a:r>
                      <a:endParaRPr lang="en-US" sz="12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cs typeface="B Zar" pitchFamily="2" charset="-78"/>
                        </a:rPr>
                        <a:t>CSD</a:t>
                      </a:r>
                      <a:endParaRPr lang="en-US" sz="12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cs typeface="B Zar" pitchFamily="2" charset="-78"/>
                        </a:rPr>
                        <a:t>MDG</a:t>
                      </a:r>
                      <a:endParaRPr lang="en-US" sz="12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806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cs typeface="B Zar" pitchFamily="2" charset="-78"/>
                        </a:rPr>
                        <a:t>پوشش جمعیت با دسترسی به تسهیلات پیشرفته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cs typeface="B Zar" pitchFamily="2" charset="-78"/>
                        </a:rPr>
                        <a:t> فاضلاب</a:t>
                      </a:r>
                      <a:endParaRPr lang="en-US" sz="1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Zar" pitchFamily="2" charset="-78"/>
                        </a:rPr>
                        <a:t>*</a:t>
                      </a:r>
                      <a:endParaRPr lang="en-US" sz="20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Zar" pitchFamily="2" charset="-78"/>
                        </a:rPr>
                        <a:t>*</a:t>
                      </a:r>
                      <a:endParaRPr lang="en-US" sz="20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cs typeface="B Zar" pitchFamily="2" charset="-78"/>
                        </a:rPr>
                        <a:t>*</a:t>
                      </a:r>
                      <a:endParaRPr lang="en-US" sz="1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cs typeface="B Zar" pitchFamily="2" charset="-78"/>
                        </a:rPr>
                        <a:t>درصد </a:t>
                      </a:r>
                      <a:endParaRPr lang="en-US" sz="1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</a:tr>
              <a:tr h="107102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cs typeface="B Zar" pitchFamily="2" charset="-78"/>
                        </a:rPr>
                        <a:t>پوشش جمعیت با دسترسی به منابع آب سالم</a:t>
                      </a:r>
                      <a:endParaRPr lang="en-US" sz="1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Zar" pitchFamily="2" charset="-78"/>
                        </a:rPr>
                        <a:t>*</a:t>
                      </a:r>
                      <a:endParaRPr lang="en-US" sz="20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cs typeface="B Zar" pitchFamily="2" charset="-78"/>
                        </a:rPr>
                        <a:t>*</a:t>
                      </a:r>
                      <a:endParaRPr lang="fa-IR" sz="2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cs typeface="B Zar" pitchFamily="2" charset="-78"/>
                        </a:rPr>
                        <a:t>*</a:t>
                      </a:r>
                      <a:endParaRPr lang="en-US" sz="1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cs typeface="B Zar" pitchFamily="2" charset="-78"/>
                        </a:rPr>
                        <a:t>درصد </a:t>
                      </a:r>
                      <a:endParaRPr lang="en-US" sz="1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</a:tr>
              <a:tr h="6728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cs typeface="B Zar" pitchFamily="2" charset="-78"/>
                        </a:rPr>
                        <a:t>شدت مصرف آب در کشاورزی</a:t>
                      </a:r>
                      <a:endParaRPr lang="en-US" sz="14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Zar" pitchFamily="2" charset="-78"/>
                        </a:rPr>
                        <a:t>*</a:t>
                      </a:r>
                      <a:endParaRPr lang="en-US" sz="20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cs typeface="B Zar" pitchFamily="2" charset="-78"/>
                        </a:rPr>
                        <a:t>*</a:t>
                      </a:r>
                      <a:endParaRPr lang="en-US" sz="20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6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cs typeface="B Zar" pitchFamily="2" charset="-78"/>
                        </a:rPr>
                        <a:t>درصد </a:t>
                      </a:r>
                      <a:endParaRPr lang="fa-IR" sz="16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</a:tr>
              <a:tr h="107102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cs typeface="B Zar" pitchFamily="2" charset="-78"/>
                        </a:rPr>
                        <a:t>کیفیت منابع آب</a:t>
                      </a:r>
                      <a:endParaRPr lang="en-US" sz="1800" kern="1200" dirty="0" smtClean="0"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cs typeface="B Zar" pitchFamily="2" charset="-78"/>
                        </a:rPr>
                        <a:t>درصد</a:t>
                      </a:r>
                      <a:endParaRPr lang="fa-IR" sz="16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</a:tr>
              <a:tr h="90280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cs typeface="B Zar" pitchFamily="2" charset="-78"/>
                        </a:rPr>
                        <a:t>تنش آبی</a:t>
                      </a:r>
                      <a:endParaRPr lang="en-US" sz="1800" kern="1200" dirty="0" smtClean="0"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*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Calibri"/>
                          <a:ea typeface="Calibri"/>
                          <a:cs typeface="B Zar" pitchFamily="2" charset="-78"/>
                        </a:rPr>
                        <a:t>درصد</a:t>
                      </a:r>
                      <a:endParaRPr lang="fa-IR" sz="1600" dirty="0"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40623" marR="40623" marT="0" marB="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شاخص های ارزیابی وضعیت آب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fa-IR" sz="3600" dirty="0" smtClean="0">
                <a:cs typeface="B Titr" pitchFamily="2" charset="-78"/>
              </a:rPr>
              <a:t>شاخص های ارزیابی وضعیت محیط زیست- آب	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1066800"/>
            <a:ext cx="10668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itchFamily="2" charset="-78"/>
              </a:rPr>
              <a:t>دستگاه مرجع داخلی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47244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itchFamily="2" charset="-78"/>
              </a:rPr>
              <a:t>وزارت نیرو</a:t>
            </a:r>
          </a:p>
          <a:p>
            <a:pPr algn="ctr"/>
            <a:r>
              <a:rPr lang="fa-IR" dirty="0" smtClean="0">
                <a:cs typeface="B Titr" pitchFamily="2" charset="-78"/>
              </a:rPr>
              <a:t>وزارت جهاد کشاورزی </a:t>
            </a:r>
          </a:p>
          <a:p>
            <a:pPr algn="ctr"/>
            <a:r>
              <a:rPr lang="fa-IR" dirty="0" smtClean="0">
                <a:cs typeface="B Titr" pitchFamily="2" charset="-78"/>
              </a:rPr>
              <a:t>وزارت بهداشت ، درمان و آموزش پزشکی </a:t>
            </a:r>
          </a:p>
        </p:txBody>
      </p:sp>
      <p:sp>
        <p:nvSpPr>
          <p:cNvPr id="6" name="Left Arrow 5"/>
          <p:cNvSpPr/>
          <p:nvPr/>
        </p:nvSpPr>
        <p:spPr>
          <a:xfrm>
            <a:off x="5410200" y="1371600"/>
            <a:ext cx="1600200" cy="5334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9" descr="79025[1].t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r="37059" b="42000"/>
          <a:stretch>
            <a:fillRect/>
          </a:stretch>
        </p:blipFill>
        <p:spPr>
          <a:xfrm>
            <a:off x="5233554" y="2743208"/>
            <a:ext cx="2843646" cy="3505201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713038"/>
            <a:ext cx="4038600" cy="3687763"/>
          </a:xfrm>
        </p:spPr>
        <p:txBody>
          <a:bodyPr>
            <a:normAutofit/>
          </a:bodyPr>
          <a:lstStyle/>
          <a:p>
            <a:pPr algn="justLow" rtl="1"/>
            <a:r>
              <a:rPr lang="fa-IR" dirty="0" smtClean="0">
                <a:cs typeface="B Titr" pitchFamily="2" charset="-78"/>
              </a:rPr>
              <a:t>پاسخ از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وزارت نیرو </a:t>
            </a:r>
            <a:r>
              <a:rPr lang="fa-IR" dirty="0" smtClean="0">
                <a:cs typeface="B Titr" pitchFamily="2" charset="-78"/>
              </a:rPr>
              <a:t>دریافت شده و سایر دستگاهها پاسخ آماری نداده اند</a:t>
            </a:r>
          </a:p>
          <a:p>
            <a:pPr algn="justLow" rtl="1"/>
            <a:r>
              <a:rPr lang="fa-IR" dirty="0" smtClean="0">
                <a:cs typeface="B Titr" pitchFamily="2" charset="-78"/>
              </a:rPr>
              <a:t>مقادیر شاخص های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کیفیت منابع آب و شدت مصرف آب در کشاورزی </a:t>
            </a:r>
            <a:r>
              <a:rPr lang="fa-IR" dirty="0" smtClean="0">
                <a:cs typeface="B Titr" pitchFamily="2" charset="-78"/>
              </a:rPr>
              <a:t>تکمیل نشده است 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دسترسی به آب سالم شهری (درصد)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62484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 به استناد نامه شماره 94/14993/20/100 مورخ  94/2/23 وزیر محترم نیرو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دسترسی به آب سالم شهری (درصد)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62484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 به استناد نامه شماره 94/14993/20/100 مورخ  94/2/23 وزیر محترم نیرو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دسترسی به آب سالم روستایی (درصد)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62484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 به استناد نامه شماره 94/14993/20/100 مورخ  94/2/23 وزیر محترم نیرو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دسترسی به تسهیلات فاضلاب (درصد)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62484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 به استناد نامه شماره 94/14993/20/100 مورخ  94/2/23 وزیر محترم نیرو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تنش </a:t>
            </a:r>
            <a:r>
              <a:rPr lang="fa-IR" sz="2400" dirty="0" smtClean="0">
                <a:cs typeface="B Titr" pitchFamily="2" charset="-78"/>
              </a:rPr>
              <a:t>آبی(نسبت آب مصرف شده به منابع آب تجدید پذیربه درصد)</a:t>
            </a:r>
            <a:r>
              <a:rPr lang="fa-IR" sz="2800" dirty="0" smtClean="0">
                <a:cs typeface="B Titr" pitchFamily="2" charset="-78"/>
              </a:rPr>
              <a:t> 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05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6248400"/>
            <a:ext cx="701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 به استناد نامه شماره 94/14993/20/100 مورخ  94/2/23 وزیر محترم نیرو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راهکارها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 rtl="1">
              <a:lnSpc>
                <a:spcPct val="200000"/>
              </a:lnSpc>
            </a:pPr>
            <a:r>
              <a:rPr lang="fa-IR" dirty="0" smtClean="0">
                <a:cs typeface="B Zar" pitchFamily="2" charset="-78"/>
              </a:rPr>
              <a:t>تنظیم الگوی توسعه کشور(آمایش سرزمین) بر اساس</a:t>
            </a:r>
          </a:p>
          <a:p>
            <a:pPr lvl="0" algn="just" rtl="1">
              <a:lnSpc>
                <a:spcPct val="200000"/>
              </a:lnSpc>
              <a:buNone/>
            </a:pPr>
            <a:r>
              <a:rPr lang="fa-IR" dirty="0" smtClean="0">
                <a:cs typeface="B Zar" pitchFamily="2" charset="-78"/>
              </a:rPr>
              <a:t> آب قابل برنامه ریزی</a:t>
            </a:r>
            <a:endParaRPr lang="en-US" dirty="0" smtClean="0">
              <a:cs typeface="B Zar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dirty="0" smtClean="0">
                <a:cs typeface="B Zar" pitchFamily="2" charset="-78"/>
              </a:rPr>
              <a:t>اصلاح الگوی مصرف آب در کشاورزی و صنعت </a:t>
            </a:r>
            <a:endParaRPr lang="en-US" dirty="0" smtClean="0">
              <a:cs typeface="B Za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Zar" pitchFamily="2" charset="-78"/>
              </a:rPr>
              <a:t>ترویج محصولات کم آب بر 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Zar" pitchFamily="2" charset="-78"/>
              </a:rPr>
              <a:t>توجه به موضوع آب مجازی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ntroducing-the-Iranian-Cheetah-+-photos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738438" cy="2362200"/>
          </a:xfrm>
        </p:spPr>
      </p:pic>
      <p:pic>
        <p:nvPicPr>
          <p:cNvPr id="15362" name="Picture 2" descr="C:\Users\h.kaveh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667000" cy="2143140"/>
          </a:xfrm>
          <a:prstGeom prst="rect">
            <a:avLst/>
          </a:prstGeom>
          <a:noFill/>
        </p:spPr>
      </p:pic>
      <p:pic>
        <p:nvPicPr>
          <p:cNvPr id="15363" name="Picture 3" descr="C:\Users\h.kaveh\Desktop\922544620277154216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2786058"/>
            <a:ext cx="2762250" cy="2057400"/>
          </a:xfrm>
          <a:prstGeom prst="rect">
            <a:avLst/>
          </a:prstGeom>
          <a:noFill/>
        </p:spPr>
      </p:pic>
      <p:pic>
        <p:nvPicPr>
          <p:cNvPr id="15364" name="Picture 4" descr="C:\Users\h.kaveh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39" y="5038727"/>
            <a:ext cx="2695575" cy="1743076"/>
          </a:xfrm>
          <a:prstGeom prst="rect">
            <a:avLst/>
          </a:prstGeom>
          <a:noFill/>
        </p:spPr>
      </p:pic>
      <p:pic>
        <p:nvPicPr>
          <p:cNvPr id="15366" name="Picture 6" descr="C:\Users\h.kaveh\Desktop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857496"/>
            <a:ext cx="2667000" cy="1828800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xQTEhUUExQWFRQXGRwaGRgXGCAbHhsbGhodHB8fHR4cHyggHB0lGxsYITEhJSsrLi4uGx8zODMsNygtLisBCgoKDg0OGhAQGiwcHBwsLCwsLCwsLCwsLCwsLCwsLCwsLCwsLCwsLCwsLCwsLCwsLCw3NzcsNyw3LCsrKys3K//AABEIAKMBNAMBIgACEQEDEQH/xAAbAAACAgMBAAAAAAAAAAAAAAADBAIFAAEGB//EAD0QAAIBAwMCBAQEBQQABQUAAAECEQADIQQSMUFRBSJhcRMygZEGQqGxFCPB0fBSYuHxFTNygpIWU2Oisv/EABgBAAMBAQAAAAAAAAAAAAAAAAABAgME/8QAIREBAQACAgMAAwEBAAAAAAAAAAECERIhAzFBEzJhUSL/2gAMAwEAAhEDEQA/APQLbt8OBGByfNMmpmYiZcRJURiOI7cGlr6puUSgKgfKx59p+tZqtSqxcgsCMkDIM9R/nSq0NGLe5laZn0MZGaG119pG3BiCDP8A8h3rdjVEiACAeSwPJ696jZvGPMhiScCeufUdKn2foK1cuEgBGg4nEf8AFEezcn5eBzP+E0ZPNtKXBg5I+siDGPvxUbe8gBioIMmO3pB/epnikVc6mdMFPmjvjH1nmajeRWI6AfXETwDBpS5qVDFmchdxAEH+vWi2dhO9YZVPOcA4JBGKeg1dO5fI5TEqQsjpmB696WHhzFTNxiSQRjr7TgT0o2pu+Xag2vwvY5jI6ipvqXQwQQyiGAEncQDKn/TmOKYQZSoCFySBIIG0kkR9O2anprOJO5mOCx9Ipe/q3KqyrszndjkZH360W0Se+ADnJA9aytsVI3s+YAie/H+DAoiq4ESFbHqI5rSEEklhAHTA59R2rNNYVmLGQk46f59KUmR3Qnw2EmVEHIny+kR3pXxI3B5iTA4iMH0nmnGtZJKexk47E8g+9Ta4r9NrdCYOR7EjpWjOKzT2JgNmYaPfr6+1MfB6rE5IMAHrHr61v4RbcA0OCMwcT9Yn2pizZz5s/XE+31pcpKrTXwd/zDjJEx7jGDNa2WxkLuEzxPoIHpTNm2ORAJOR6fb9aCLgLZEGPrFO5watZfQcHML7c+nShJZxt2iJjoR9uk0ZtQsx8xMxmf0rAoKgEA9dqmMH0557Up2PTStPyrMDkRFEkiCe4xHXPBqFkSCAcg47HPEDmo6hdgXcfmPQf2/rRMU7aVJyASTOIj9K0EePkXP+6I/pRrqZ3gTtxHJiJkcR/wB1K2RKlzB4Enjr3iqsJo7jIIHEYP8AmaPc4lsBcyY++KDCyzbwesTiPr1qN64Ac4kfl7c/aiTQ2I9uSzH5TEHvjp2oNx13GQTOV+nrUDeDNtg7T2zx0Patb5E5iOIg0ZXRyNmBMpux9D9aYtMRgCBAgCMemcUmlwAELMevtWWL5HHHrWU8uulzx7Ha8FxsxM8cHOeM5xUQ84jkngdvpz61Nrk8gGPv96xxnyrA5J6T61pMpU2aYiqAZMiZE4zU1uhhvjjEmlCyltn8tWPQiSR3A7VO7cgFQVMnPYdueKpBhgxIwPv+vaoB0ExJ6exrDeVT5pwOp+3oaFYYHzKVhzgicj7RNPRymMngQPWsodldyg7/ANBWUux0Ayq7MQxAB4747ccde1TZroAKcgmQy4iMEcH96MShySogxI7n/jrQri+Ygs3lO4FeI6qI++arYQKXSkbivAx6Gevfist6a4EIVsz8x/NjOOkehHFav2jJKNcO6JlxiDOJ45ovxgEbzlysk5EiD6elIVLT6Q8ttJJBBVcsOxnmM5rNmTJYLBwI6dZGBQxrkfmRnyuQQuOD0kTWDXLERtPBfMZyDGJk/tT2TG0yQFyynqcme8mhI20MQRsjjgjOSR1JGfWnLLKzMSsOAJEd8iG4M8+lB0y22AMEkMQ2/wCYd5OD6Clo9hq6lOJUc5BMnmR09uaKNWgXJA/tUmdVhQMMQCWgkyCPvQXt7SYUGB5g0AAdgOg9elRcbTlQfxK2TAOf2n+9Tc74gnBklTH39Pep33sqoIQGfygCfqOfrRpgj4aqJUMBHvOSQD2/rUzx5b9quc0nbsZwZPsIj6c/WlLdhpO3zA9OAIMGBMTRbyPiBMgxu6dYbb0GaDptI52ljBHIJOcmRP2zWvaGm0yhNrF+ZWGjcZmDPIit6dSw8g8nTdBz9D0plrG+Q4JEeWWGR9eDzQ7VsYBlJBOzEiJAMjuJwJpa2Nh3Lu3PXgyP170FdVHrUNZ4dcjcrHptVjI9fWkr2mK+YllPUHjPb0mufzeO3uN/HlFj/Hdcexo1lTEiBPX/AD71WaeyN0xM9+4607aRd2HMTwM9f0mo8eOW+1Z2fDekQDpn/UciP6GtvbO/8pUiMQD7xUb6nIyoHUYkdiO/2rLQkSTLDIIieOR711xhULpBUbdrQZAUxt75ANba+gDdc+RSDLE9QRRlcEsq8mBhZBnuZpe/pEJU3EAK4TAx3KmT0oTofI2+Ueu4k8dB3+tAvOQpWbZ6eYZnnJE4zGIqej04VhD3IJ8pYzE9BzjrPrUNVoEuMDcckqWiI59poCGptAoZthSIwOGMYjaRj3qOnss2yWBIBJzxPSD1ptfMFAlgcgERj1/vW2sKqFGJ3Hgboj2I4NADhFTDYADBlaAc/mNDQhgGXyiODyT7gzFE/gkmQsEr5lB5/p64qP8AD7TtVmKnd5ZGPrAjnFAEa2DEERB6xxnrzUFsBlE8R5o4Ptn2rNRaYYIDoT8pUcEZzzNKayAAAhDYiJIGeOe1RlIubO6S2wBACk47ipr5SdxiDnmNvSSetJq4bzExH0M/Tk1J7iMIY+WepmRPYZqccpDuNOMV5EDGOCTQWFqIOCcMoPX60sLZBEKBbOdo79J3ZHQnNFuwYZ0TeI4kbhPQgdJOK1llRYmtxPKIO+YKgzGJE9IiipaVN0ghSZ2qIA+1V11BuLQwfrHl8gx15OaZfUKVBUMMjAzM4yBzTtSbTTqPzQDkDdMVlAG3/wC2P/nH6HjNZRstt2LUqYgL3B6g+v8ASpMYUAMRBIOAZzMSf3oouwGKZEeYk/LIxAP9qF8QsDuGBmCAARHHUz644paONXLeQ0epUZ5xxRLLeWOPWAs8detRtakbRuZQR0BGZ+5IoGkvczu25gOkbdozzyPr1pxTLunBO0iciYOZnyxmDGandtypAYM2QPLGDPRcjjkVqxqxcEruBWZBEcf6pjFFTTEMM7sExMAZkZGYycGnotFtAw2ovmlZkYbP7n7UL40PuVZ3QCQnAPMT81F/gVQyXAYEyVnIIkbuCe04oxUOAGlSQDIzkf8AqmDThENLbIY7zbDZPylTB9Jg475omn3u6lWUAA9CsicyQTFHewm6GbcZEAwvtIx7TWtVptqnarETlbbFvN6gGCPSkeg9QJE/y/iSQwXqOQGHOfSiW7qAr/Mg55UYkRGc4ImjaW2JJVACBBYgZIz1MjrmKgbSM+QAZPHQx74JB5olGiJ14BRDcBkmRIUAT/WrG3q22wAIkhCrcx6/lj17UP8AhvOLjlWVAQR1P+7c3XPeihVIkDbkZInPf/kUbIO9qb7SwHymBtzu7zMR70LR33uZgLMkmOsn7RTVm64Xysu4Y8xMkewPee9A0+jHn2oA85ljHGQOSPscmlsIWEduTEAyduD6ZzHFbu6UnoSvJ3c/SMT71vRKYhjuJJBBbdP7GBHapX7gE7SWnG047CQfUijaoVsOd7bPI053ccflYYx160fTKfmViGU53DJkDM8mgXHtOCjhjBCsCpMwNwgmJEZnNFF1GWVlZERtwSveMg1NgrV7UbTGVJ55OJ/7oh1chYOwA4PWOxnpVX4veyCBBIkzOTM9sCTOa3O3buYHcN3IKwDkEdfpXNeW+m3/ADpaJcIJyST3wM/pU7gZvLcCmTw3Seg7YoK7CCymVjpjn1mDxzRCwIBJIEczPr3j681XPXstbG0WjREJtgqJ8ySe0Tmt3He2oKtu7LyQOwGCcUK1BEljG7AmOOK1qgdytJkdCB95IJrTHPcRlOxL+rEbUY7zyI8y45hRIHqRWaey22NwKKPl2znpk5PPvzWaRVLHEFTBgZ4kB5+9T/hyXM3DBmVBxOMk9COkVogsbbkQ+wgcBQZE9/3it6pwieUbgvMiWPqRPei3w0gZZfzgieuCNuTQ7+mG5YPSFB+Y5z68d6mynNIPdBMHIjHv0pRrpBmAFn8vII9KMunkEqRjBBHEcntPvW10ykSmIySwmcdeZrO4VpyhFfEkJAOIJ579/tUjrF3YIE8dvpTI0II2fBtkLBmCMnsYwR6UPV6dBt3cDAXgAyBMqOSTxPal+Gf6f5P4ZW93YGcCT+npW7AKhgp2443T9po2m8PtxtubVPIDHJjqBAx65pS98K27SzKpOGJxxiBV4+Oz6m5Rmptb12MV2ctvMEf+kwR9OlB08BdyhdpJXcog+XvHJ6TxTHwbe4C7cci55VkEZ55AEVl4FQxtGU29YHm6zP7mtJEWwPw8uUkXFYSYLnMewMCsrLGocKsrBjO1ZE+mKynpIt9gYZgszEuAsqx7z2IEGhXFRTcQFZAMKQDAiZB6+xrV/UF8fDItpBMoSJmYyBIB80xQiqahg1tt2ZYbh5gDEY8xPYe1FpxC2LJRmKgAD5VXaQODB5InIpm7p7N22BLlexdpjvCnB9DTOo2KojewbGxkM+Y5ncMn2relVtwaWXy/IYgATk8Z9Jp6MlptP5FSSdqyFBMhl4kkyRxindJqLlxSCk988ZkR/wBUe5qi7A+XaAeSI9DETggcUNb+ZVigYcAlpjI6cx0plpBLak3CAd8wZj9MBf2qVnUk+YlSpwCJyR0ALQT6g1rUanaXU7skEMcCf9PMzisRNyeYziSygxLHBX2n+9ANC8u4biQWmPaOZHX/ACa0FBO1WD4E9C0e2ZHegggKHLfIsA5/bvEdaEy3N2HgE4G2CBznr9BFQDl+4oYoRsLfKe+OJHJ5mhJbPBbyicxM8nPY8UAoGWWVGZcgMM7ZE5JxInH3rSFPMiE45VWHl7j/AG/tQYtnaxiRIxHA7+nTNEvAiASNvGBAyffnitQQRBVoaNvsMQAPXvHrUrtzasgA9wO4z25xStGmW9NEMBnIxEkZnp/zURbCECWMZySQPf8ANHSKkoYhXyQMhlhZWOsjOZEetb04U+bZsPrG49JEGmSDKGneojrBnP0z19qBZ4DEAEkDsSG4BGc+9Te2ihn2bDyeVM5B6RBntRbKbhwAIhgCSVJjMjk5jNBo6dNoIdSZYyT95HI/aq/UaFmRwG/MSM7dsZMgEY4NWxWAQC2cHyxE+mMe3fmh3CUVZjEnqeBH7RzNItOdXw24Bk7ZjIzhhx9+tNaOyyqENwMZwSBInEdsxFWw3MjNhYGJgDuMYz7iuf1eoIljCnr1nnIAx1rHy7jXCb9jLqwCUmCTIz6/2ij6bUqZWABmcx/Xj2FULa0DtuK/sZ47c0vZ8SOWBEGJJ/XHXg1y3t0cZp14ujaJIicd/wDrAo925nd1iJ79uua46z4kY3dGIwRHuYqy02tLbSWEx34J7elHKwri6K2RgySVEwCRPuDz9a3o7dw5aQTJ+YEmY49qQt63eJJx/tjMTgnt6UQ6IFi0GCZgZxEYJ4+ldeGe8WGWOqMUO/zC4cCSQOZ49u9aaEPmXqdsg5jjucVq6RAEsCRMEiR3iRyRS6Ws/OQh/IwnqMz3p8i0YBKhywMPx6cYjpOagtwcBTBGfL6ckH9hQ7rwYCQJ6SMjv29qhbuksCxyT+3rz2qMslTE+dQrBQZnqIJHHce0UHU7ZnaCOg6cc56Ypb+LkESF5lhnMdPvRLVxWTPHeRPpPWp5ji02nY7SiRuXLbuR6SfqaFqPD/iEo7W7mPLFvzJ9JE807ZvIJXkD/dxPqePahazVwrFVLXIPAAwI6wT6TW8yZ3Gq7Q617LHTedjHkIyR0GG4MetOWrdu2Gdid+6JuSCWPoD5qItgQLjFi0BihZyOOQV9DEcUtq9Y7bhE9AsSGzxOdp9DnuKradHH17z/AOYi+kkR+lZWaCAgm5dU8ldowTyOKynsaBt2LRG7dtBzBWZBMmSyzB7zWxYVY+Dt5UwMCDztjIPHX6UT+PACQRlQRIBxIEQMD0gVAN5iCoDZ2nAngiCBEx196nPLVVjiYe0djKrAFgYg+cdyNw9anpCQFQtMf6lyffEHpxQATPPTMGJn9jwKIzMkkZHH+4YA6VM8sO4ULWKhAAbY22SG6gn8wAx169q0LttVn4g2x5cgkk8FSeAP70xpmRmWTkgiePKekz37ihOG3OqAmBHkIJAnPlb9q0l2n0atXAECrAMEjrJ7kgnrSqatLuwbpZSNwWdoPqQQOJyaT0pu5UG4CME7UG0cyoORPWKBqtFqTG2+qENEYSZiCQDkgdD+tMtLTUH4CzvRUncd3yiScAkkTNb8J8WW8rncHC+VigncTgnpHHPWqfwDS3lt3Dqbhub2gIysVwxJxwJ6GAKubqNZlkAUz+eIIbnpyO1A0j8CWQxbuMucgCBx5cxPr+lE/jB8QjYWIMOVP2nia2hV2cAhZXzbAoMjjgEbuOZqAdGA+Uuo2+UmRz0xn0o0Y9xSQSomM9yR9Dxx/ak0syAXPlg+dXjOJExMzPE4p243lUNbJbbEN2x1E7Z9aX+MoYsHMR8m4sQT3AJx/mKNQtm/4LegZGlgMTkfUGeKQ1OpA2htrGSGMMIjHlEYUycn045oisuAC4Yy3lZv8j0Pah6N924bXLIYV2UifbykkZ+9GoBrmIbyg8BfnH6ZnFFsXNyCZAJgEYmehB9qhdtbSqotvZukzyI7QvJ5maDK/F3Kzk7SSDclVg/6cZzU2xUlT0rICVUkqTJlifMTwPNj2mK0pkkmcGAB5u/OeOD96q/GNdag/wAwKcbYJBJEZO2DgdzQLvjtgKs3dxbrzEdzggfWotXMV1avYIKZkjnBzOVGSczVVq9L8Q7QYbhozmTBnt6dKp3/ABLZtlwnxCoBJ3Gcx+Ucj3Bqss/jINu2W+kAklsTnE+vNT7iuK41ehdVUgAncdxUDIIwQcz1kQMUne8MZYQOhGyT5CY/NMwIntOaVb8ROVICgcCVgGKpfFfxTqS8K5Awp6VOMxqrbI62x4UHVbg+LMCAYjnn259cU9e0i2fNEKJ+a4BEzP1PQVxt3xvUPCl/KBnaIPtg96Sua4gNJM5kSZnMf0+1TeO1T06fVePqkBXtjEEAgxngwM4xTlrxlmAIu8gLIIMEz3I/XNed2d1z52jniRHr2iaDo9YUZrbs20kTOcqcc/TNPL+FPfb0K94w07hcJQocbQo9pOd2JHftVfpfxyTtVmMg4JAJ59hJ9KqdoKE7sqdwJwMyRnsO9c94/pmBVwgMjzbB17ketTjd9Lyxkeiv+K2J+bB6QMfWR1kUY+Nqx3FlBiOQcx3HP3rzTwjWKPJdJH+kn3GD1Ap7xJSoDW3UGRwZmf8ABU3HvRdPR7WsLqdpU9RmPf16HFP2tYsAAcyffsc15lp9RdTzHnnyme/E9wT9as/BPHpK7gWiccmD3HIo0LI9ASGPnIBjnueMUVb6D5xuUZgTJk9hM9PvSOhvi8BsIOT5RiP7VYGVSSYgkAYM+gJjNXhO2efpDxDThkCLCAg5AC45A2jk+4rNPbuCyN7Asud5SCcZ8kSD68UTUaS4XFy2VKkyy3pJxHBGF/WmGUsIaNs5loJHMDiRIjgYmuiRi5/+K3ZN5pP/AOJ/082RW6vfgsuBZuMOh+IIznE5A9K3RoEldyGU7Sg7qciY83IJB6+nApfU6ncP5ZB2Ehl4EgERByDMe1T1KAowQqqsOQrNJY5kAiefp6UJvw/eYEv8pH/mAkMD6KTAgdc0rJZ2cuq1Y1wJaDwOCYzwffvVha1IiRkkDIkRnpVHrdPpLQl9Sxdcgr8xjoQMfWKmb9t2UW1ZQWjcXGRE8Yg+2K5+Ma8lobzKrEhjBmGgCeskiMCTWr2qvJeIVDtdQVe1kwMkEE4YT7ERTTWlUwB5ShHuD+Y/l9INB1SqijbczhN8gGWMD5VM8+ldGEkZ5XbWvu3SrLbLBo3K7LJGMjnM8YNBtC8LYDAPcAncokMBON20tuX9K2wdAZubYwwQDJOAVBUROeDyZPFOabVsxI8zBQBuDKTuAiTt68T0xV7RpDwm09wbr+9TOCXkEfl4iRzOKY1AVgVf5MQQxPm9Ow9PtQNY4u2wrgyCJ80znB2zMETIildtm2EJZNuACygESeBiD7GjY0sb+j8oyVcncSo27yOOJLUH+IZlCnbadiRJG09RggAk/bBNUWr8bsJHzkjiGI8p4g8AekVUaj8bXGBVQABgEMTA4zPJpXNUwtdiALSxuAzE7pAE+sbZ7cUm/wCJNOG6M8kwo3Anjp5RxzNeZeMeNXr0KXmScYAx14oehZioE+9Rc18Ne3fa/wDG5BIRc8kFo7c9zVJq/wAV6ht/nAxiOknORmuO11l2aB+QZBPPXFPIMc8kdOnOfpUXJeOENeI+L33jddbtH6f0op1dwgA3D19hMfrVKyfzBwYAnp9807baZ/1bZ4/aeaLehJ2hr2gLLE/9e9G0oUBR7Y78nt6iq/xfCg5AB4+gpmxawvMxOfbn68Clb0eM7b8QvbbbEAebE844+lK+FsAOgMwT14/vRbtrcD6jHWDJj0xQfDeI9fSOP6RNLfR2dnL2qgA9s+v+elUGouubkTnmewP9avr1lTuAkYiOYB659qqr1plbd8oOOnPSlhSynR7T6naRJJxE9B9qJ4jqAqHuTie3fH7Un1Ik8zK9eJwTjrTVvR79m/AU/Q9vpS3N7VrpYaOzCKGXEc4zOR/ea34h4cGU+UF4OYg7pPMdIz9RRWCrB+Xke/oY/alB4ivxAqkwfm5wR2/yKne6roDwa4W3W3t+ZcT12z+080bXfEBDIpcSwf8AK0TzHoBg0xcCzuIg9D0gnPt9alotRxz+b25BGfejK6u0yWovatXkDHa4ZZJ69sdj3qtufhqQStzn5Rtz15j06iru2qhYtrhuWnkTz6Vu3pehQ4k4OADMAHr0+tTMr8PTnHF60Y27lxGJ9ZFYLXxZdAwuL2MZ6E9x610rWjxPIzzMjoO8cnvxVfe0QBysMSMrIOMniOwquW/aNGfw54++nuKb6tcUgZWIHUnucRXo/g/i1jXJ/LKyuSrLDKe3/IryG+JwePlzE9IiM9YqGn3LFy0WS4pMMpycx0rXHNNw29suaUbmVnAU5g9+kN3/AFpC3dRA/wD5R2jzjeGAz1EjbPOK438P/iz4k29cu5GMbyBuA4BOIYTiYkV0N38I2HG5VVk/K1vGM4IUgRxnFbY5SsspYudLaW4odbu5WyNpeB6DawEAyKykNH4datr8NDcAUkEfEZYPPG31rKold49+IxaUPZc27vABtlT/APtwJ9M1zniX481LpcVypVWAwNufWOhB4q2/Evhj37hFyHdoA2hVYL0mWO48RGIritd4Letko1pwpO1iw5MxIPBIHrSyx32eFn1YabxZFYAWssMktMdyAR/erLSeP2mJ3pcXbjcGGPpHp2rl/wCH865EqNufKSI55iPagm5sW6hMOCTE9DkfpWOu+28s+PQ/DvH7cH+aNg+UEMpIA4LdfpVjpfGNKZJujJP+raexg5x968vv3itmccD9f+qLaJ+H6EY+396co4R6P/8AUtkgbbigjoEJWczlpBB5MVX3vxfat3DtQqp8xIO1S05IABOffqa4Xw64xE5Hm6VK8ksFJ6E98fWi56KeOWbdTqPxlduEsvkEyCAJjrmuf8S8UuOVZmLSx5YnsOp/ahJbNtomEIO1ux9elM3dCGEGAeh7ZqMvIrhNNM8nkc9fWkNFa87Ajgzx6/4Ku/DNDcb8jMRienOCT0+pqwb8J39+5yiyIy31mBM4qZlarqOZUKLg4BKk5x1zVxYvW7S24ddzlt5WcLwvfmCY9ah+IfBRpzsZw10iSNvlC9hOc88VWaVCH6Hr3gEYx1HB+oq5deyv/QupSJZcgkx6YP696lcuD4Rx5gMASTMfoKb1IWAvUQM+nWrnwv8ADfx7TODHAAgQ3HzDkc81z87cla1i5ltHCbQATiT29QeaFbfcs5nbJ/r+grotV4NftJLpjklTuiTGYPOIn1qk06EQpnEqZ7f9VVy0JrZTxAbiqTEme+B3pwYjPr/8e/Qc8ChagH4i9iCs8+s4644oj6TeGljHQfmB9PrGTRy3qAvcYhSFDGM9OJkn0EU5otOCpgHI6H9etWHhXhzOhhCSAC2ePvwOsU7Y/DV5WYFlVPmkuIAPUd80ay9C5SVQWbRypcADaeYweh70rqtOsggEngHkn716Cn4WtpsYstxW6knaT0EqCAJoug1vw7jLctW0UYm0MtI4WPm7zV4+LJnfJHn48LuugZbbgAxMDBpu14FqhK3LVwEyQdpHAJx0OO1ej6i4q21Lm6inMoPMd0xuj26ifWoaG8hZTeb4nmChvh4UFehaYJ49e1aXwyxP5a8+ueDXlG5rdyPYx3pO1Z2kgSJOZ5r1PWE2LFy4La3EEkZUeUg5huGGBIivMLV49fKSevao/HMKrlyETTl4QDzNgR14+td3b/BdtLFsAk3Dkm4uMjIkHyjnqZqi/B+nLXtwMbZaYmBxwf8AM13Wp1uy35xiQdyKeB3WAxEkg8jNX45Le2eds9OXv/hckEIwNxXCQMJtjmSeeDXO6+y1ldrKR1MgxmCCDXeXmLgKLLDaNwKghGMzHMzgGefSj2tN5NrF5uCQtyAF5MDcIPQZNVl4ZfQx8tnt522uYk+UMNvJ7nmZ9O1Be5Byq7jjykdx646iu41H4QsMsnyNHzJASO4BB3cZiuc1n4UubT5lCic7WAgZ+aCJ61jfHY0x8kqjbTbzKeVgSOue/wCwo1m8VEOuVEbx6mfrRh4PeZVXZuxwDu4mMCDnODTtrwy+xxYPMAgYz1xNLjVbhDUaeYMg9QRmieHa+9pyDZbB5WTBHtT9n8LPbci64TaBgKW6xiI601rPAmSNq7zIUmQTuPJA4gjGTNXjhkneMWmh8Ws3kFy5qTZc/MhRTB9zJP1rdMaa9orQKPaUMDmTuOc81lbzHJhbDOo/Dou7XvqysoiEaWGceYcrxxFV961bbfpzthfMSbh2lhjBmQR1U85q11zr8Qq19WRliWMPnptESvqJ5qN22pUFAhKnvKgAHkjMiBzWibNuQ8V/DMEMqnmSVIIZYEbQ2Yyf+KR1f4fQl304ullhowdwOMEAg9s967BbCuqPcbay+ZCrFg3bEAEDmSOtQsNbYuG3uiwZuKGXzGQNw8wz0OKY08zf8Ns7FNxtETKMv15J/wCKHqvBr9gAB7dwAThgYjoY/fivWtQ1pmUPDAQANoCgGO89MTPU1C54TZdYS1aVRIJBj7beRPE1PCHMspXkem8PdNxY4wR5SZntBj70/oPC2ubGcmyeoKE+X3WQZ9a7PXeA20kGdvChW3wfYDPWckzSOv8ABbiqGClgYVpf9Z4UYnMcxFTfFjVfkya0f4dsvxeR1BO6SF3CcQO8fvVwfDNNLNatM1uBjcYiSCVPPOZODFc7d8OaP5aOwgMZGOMndEQJ70S1p71tUUbQ08b4OfQjIPQcYo/HPhzO326CxordtDdDbDPzCXLbTmYMLIHBGO9A8T8RFhEuKF2ggNuBwrZ2p1I6yMSa5X8S+IX7p2ux+XK/KJPUxGc1zutS6iB7pLY2qDJjPTPEVNlhyzZrxXxw6i6XfngCeAMAD2qHh1zBcmNvJPECQP6falbGiD22eRCgERzJ7R6U94Zax8M2wDyC+fY9utY6uVacpCWsuXXukkgAYXseuCJq/wBLrdfpE3fBcQekPAMGYUyJHQ/pTWh8CQSmoK7wA0rOwz0J6E9qvtJ4hbCygZblrHw1uEBgDMAnJxJgU74cb8TM7FfpPF9RfdRattbwCyxhp7SOscHE0z4Lo1tXLn8Q6lQWKhl//vs/+3P1q2u6tmDeZHVk4Uj2PA3BgOADFb0F+Wlb5grL22UGYGeRJxAgn60Y+HGfDvkt6bTw6xI/kgq6z8QudncjIBGMqYziiWh5haNhAVJAIAMiI3EEDp2HX60vq2AV3RwGViCGkgBtvQmAMAjtVf4hbZ71u5bvot0QGa6GggwfK4xkTH71px/iNr/TWXtBg1pYYnbypiOxOfSRBzWaXWKS6XNsqdpL4kkAnyESo4of/hDXXFxb6wVCNsKsSw4G6OQevpSPiuitsC5sXLV0rlt/kDE8nndJo710Woasai6LhmztJAXd5WmcCOFPtC1rXa6yNj6lWuPbUAhUhlY7huZQMBgeCSOIpPTo+wO922SqkNbtjax5Bny8ge09Ka8MdiCrM4Pm2jfl1iJAPJjEdCcCnj/RYXteP6RliwjWyCNz3d20g8S0mDOQMCttde8FuWryqyGXFkZKgHJBB3ZgQe5zituFZrItOqW1B+IpO2BMFTid0wDPuKncusG+ItsqbZUwCY2hSIDSBcPbin2kn+I7119O7C4z+UyvwyoXvknj9OIrgdM54Jkc9PfNdt4rrS3xEKgm6NqFk2FF7c7Xz+bkcVwlq0BcKfmBiOcjv+tZeRr47qLrQ+OjTFWBUH5gM5zB9TwK6PXfivShQyK/n/0gRu9DB7jFC8P/AA0X0yXkW22DuV1JnzEADBjmT3irXT+FtaFy2FElRFpI2bgCJ2jLccZqcfFvvYuf8K6XxFb+5Fa41sgktJlCnmIgbdog8yOab8BvqVZfjK7FTCsflVRxvGAc9WPWmNBdv2Su/TNsfysxFu0ZH+kCGAjqTRzof4k2itlraoWDKGxjj5RH7e5rbHG4+6jKyp29PfuecAHbMggNiIAQsB5Y70hqtIFaQdSt05awrjaRuA2gZERPGMmn7+o0+8IFK9XTKgwJPMSOpBwa34rc32925wq+YfD2hZHAAHmYTGDin0nROzeuB2tAtZG4EEp1JkKNvmJ48xNYLt6yzNdFsJJ2MAR1JPM7BkdqF8Zre1rLKzbMl7ZBkiYDAgjMnbBFS03iVhvLcW/ZUz5nJ2Nu7A55kxMetPVC10HjwYQqgIZ3MzeuSDncD98cVr4ltTt+KwZG3BUuSkdJB6En/qgXdCtwwTb2HFsCAOmcCVaTOJ6cRVhr79oFbV5QFKgKdu6T1ksJn78U4mybKvqr7GVsswPW21srP96yqmz4fbAhXChSR5nIJjrBmsp9noULbW4HFi2haBO2D80GDuI4mBE4qxt2Qu5pFsBieQCPLAwcGeenXig6p7V1TZRFN1cliCACMwIAgQTgEULQ+L2bx8724grDo2QOiNPfpk04DFjU3LoYMLYC/I8HJBgsuWgAcDMxRFu2xbL/AMz4kQ20DMYkqFABjiQKFba5btsLbtbW35iq5AWeASZ/9oFDtM5b+fccrcXyBhteecAGJ7zHtQDF68FtqVYMSJhrQDQOmzgnGBzSnihXaqWrbLcbzKHWNkHgrOJzAnvVjqhadElhIK5+RpHAYgyDzHSoWtArqSvxFOSCLrYE/wCkgrH/AHRB3CHghfK3ASyspMBcggjIIx6wZx605Y0ADsX8ozE3OQpmAO2R9qt/DrIIAN2biggqNonsSP1qr1G5LhZ7RuJO0MCu5ZAGcwO9MbQ8V8NLMCGYo20MAQR78ZPAiaD4j4K62wFySMgwWYSZyZzEQR+lPXfKB8PcygE+Rcoe5PBIk4imVughGFzcWGAHA79AADmftStocjd/DpZQxfbBibjbyW4AxgSe5qn8Q/DxQ73RiBE7H+IpmI3CO8fLXo2rvLcUobbhjwRkcyrEjHIBqiuae8WEOqYkqjQHTM+XcCuJO4QZFG4Ujif/AA4eabAXbhSZHJkcY56EdqN/ChTNtADMszFjjgiDgZ6V3GltWmXa6HcJgyp3YiVVi3SJ64mgW/BBed9yFvKYiAeerKACZJ5ijcF24q3p23HcsqZJDRHuDA44nNJa+yQdyEBo3DO7H+3ac9f2rtbP4bu3Nw+ULiG2yIJgSpJA4OTPrwAjc8Bu2lIYKgIgHcAPy+aSx6n9KLo+1BoLbgjzSxHz2xmPdpz7UzqtA4lslXHJYBpPsfQfen9V4SbQUhNwGQyjORmCRHPX1qWp8FvIu64rOkExuJifTHAMYmjo1fY1N9I2XyxGMwRt4IPPTvxUL99yttJuXUUs2xSdp3cEx2zApnTaQhdlsBzEAFYIAxAx260VtIyKUQFGwrIpAjgnHUweJ9RTLaq0PibJtRfiqWaYC7DzjIiR71e/EAJL3N0glrW1SPQxBlhzJmqe+dhNyGttwp2sZxMdZOR2qetIs7CxGVkgbtxnBmJz9PtS6GzV/wDEMXESAVVW3OhILRwJAxHaOJpjT+P2MeRl2nEncJXKnOQe8RxSLeEr5S9verAYkhp6HOJ9vrRPgLbSWtt8OZ5nHHSf2o4jkN4n4wrnI87/ACyVRgORG1QfuczUf49QqBFVrjFd/mDp5SYMkTuE+2BiganQJezbZVgQCwiY78HilLeiZrZYfCG05kFQY/zrT0C3jD3L10lXO5SNsMQAvpkYJMYxVNe1DC58TaxYkggKZ9/+qvr+gtwoKrBBk29wJHJmcdBiB6U+vhCQCjhdogbhJyDjoZg81P45T52KjQfiVkkW2ieVaSsdQRIIj0qy1H4rby3eSBCwJ2R7+Ye8zS770Yhvh3AIHA3R05jBkGsTwyUcodxIxJwe89jWV8X+VU8h/RfiV3t7rw+JGBmSJMZDGF+vGKudN4jtUOhVSFGQ7FyQYwoXawgSYiZrndQLm1VcsVAJZUULOIHmEyJ/alPDrN/54bZtjGMdznmtccJEXO12HjGqt3lLTdhjBW3tTbMZMguJYEjNGv8AjKLpyt65uECLSHb5ZUTumZGTjmuIXxJTeUZVlEszbgDAkAkepFT1DqIcry0/MGClcwIExPQmq1C7rs7epW3tFq7cBZBCs6lZmZgLOeCYFE0ettFoe5bKsPOrEYb/AGmMfUxXJJdF+4CtwC5AAAAVCB1bGY7R1pvSaR0Lb1tr5t24gEEHGIBG33paN2Gg1Ni4x2vADCNpDQRiRJJkDOO1V2h8XNwXEuvduItxvMASw2xG2BxGCRBn71zuh07JqGuLKQZA2+Qz1WcREzVp4fZN9vipfZYLLKk7uRJYHE8jgjNGoS/1DhSALmlYACC+6Yiexx9aygaj8SrbY2xbtjZ5fOSGx3gEVlMchX8QRrgW/wDKwARWCscj5hnceeopnXWlkJ/EAQQUAUD5RkCcSe47daoNZdtW772NT8Rru3YrkLBVjIMgCINN+A2bKncFa61tY+JcfhRzE8czS1udDaz1Xivw0DXA1xWEArkCY2lsAgz/AMxSWiLX9qanTsCPlvHzQB6ie35u9QuOy7ms3ni6ZC/D3oScCD09vTFMf+IalbRS69s9HHwzMEdBI9MYo0Np3/Ddzi2HZSRzbQFCJiCCNvrnipfCu2UV/wCJbbwVa2nM9NuDA6DMUtpL6JbJKOEkAO0lGzkQT0I/Ws1+isN5t9uWbdBYgAY/LMH3Bpw1hpL9pmN1WW47YZwMH23THbH6Uc+G2yX2Esx5t7/h5jnyjPuaTs6xPgqLZJ3AruAjIHT5RM9Kl4KNij4pXJwbhiRM9JnB4HU0tFoTXWlBBR3UrbCjk5J4MCWIiqk2m+PtJVrqCVlQpLD5sj5QZmSDParbWpcJKlBdTbK7R5Z7iDzBjuaGVu20Qm5bVngJb2E+UmSrGZ9BRs9qoo9sx8TAeThm+Gf9JI2jbng0VtC1wA3GDbpZQhKtJJB+c5HEjHHGaa8TKWwwugogECDKMG6wPlIPFQ8O0ouFkjexhhcZGJhRgbmwZYCQDIp6MDxS3ftqFtqNy5QBIP8AuKgkDjkCi+B+NakqDctsEOAcCAO+eKsdV4obSr8VVIb58bdmOZmT2AFa+Al4hHcPthljy+VujKJBGOoqdHMvhC/cuOW1FtxcCwhCyDtM/NwcEzAPrTesc3LKq+1iGEqTtkngbgSDAPApW34PetL8K1qUS2flV1k8zHSQc94oejQsTuuWficQfKPiDGRzBAkR1NHotHYDqPguEfG4ATGeCZIHvQLd5vMtxyPUvBTBG4KYJzGYipeIJcDANctraI2wULDGTMRERye1Q1N8sNqMd5Um0XIDEk/IsJJTAJM8GlsAm+lsNGpe9sBiAJBjgGJzwBPWn3uAKSti618BWMnaGkcnOwwOkzil38Jusi/GCWYOWUwCZMwAREiO9V2i0KwULsLm7ym4FEnJw3rERjmmVW+iuXLg3IPLu5KREg42nEAmZnpWa0oib2NmSNp3GApJMcmR0wQOeaV0ervDejoBglogEEZ4EiOkTxWXWs/CW5bXdbMg3FWT6gjbuiekzTAbeDhyqLuG7AG4kqwHmM9MQcEzJqt+DbdWQG4doKsVwMT5trAn5oGO9WC3bCqSPiFeCdziIzhTkEHBHQRRbfiVlNj2b4m4YMISpI/KYna470w5+z4b8UKyi8rQCWILbguOIHXpgepplvw65DB3LLAKs9qCSB2DCODziujtatWPw3YBgvlklSVI6bhOYifWqlL2nt2gz/GQTDb2LAEcA7usTBFL0ekH8FZjaFwDc0mCNohYmCDnoY5PTvWHwq4GNsLbdZ2gMSpAI5BIPY8n9xUvB9aNQGAtnyk/ni2FP5gYkHAwOKtrt+1ai27bAUw4BIP/ALiOZHXmjZacjqfw1ee4CqFGmGIgn0JkwYHaeKa13hypi3LKTLAnzCMHCjEmMkEZq+1bKFBR13lOYkP9DgTmDOK3p/iPbRlS7bZefiHe2cdCSAc9KXYntV6nSKiED4ltig2M2EgnJAEmQfehHw2xatBr7nc45VBBPvOJx29quv8AxNIby3HVsbVGVYLlduCIg5FR0tseRywAIlhdsgkgSQAfLMGgWdKTUfhG+qG4N8znYdzR3g+UCc1i/h26tu3N5TmfOmzMYU5IM9zAx603e0aG6v8AD6i7ZDEkKxIG4cjOQp460xb8PIvB7YyxKMGbaHJ5WCpnGQcU9lIT1WkS6N24Tabl1IVWOCDgQZyMkUB9Cu34DKd6Bh8SSRsKk94bzZz8sin/ABO3cVZ+JbVDAKAAgENneYHoIj6UzqdS6/ILVxWXbtVo3DgwIIMR6Gp5SVfFX29D/wCUrWx8vkdbxaWBkSYiCCecZiaqfFNVGoKDS3PjsfNcVcbeCwjcPtFdhotLfKi5pwlsDd5SJmOIkYkACKBa8NdxN9GFzMNa3BTjhgDHXnjFVtIdi/dZVL2bVxoALXFKMYEZVkJFZVD4j/BK5W81xbo+ZSSSCcwSpA4P2itUaLTtNXbFxJdQS6gMYEn3IzXLaTQWxqha2zbAnYSSsgdQTn61lZSox9uis3CbRUxExwMe3b6UTxXTKgshQRIM5JmR1JMn61lZSx/Y6phZCB9sgfEAjcSIwflJii+K3Ct3TBcB0JYAAbvfvW6yrCw1WVZTlQDAPoJH19aU0yhtMHYAtHJHq3HasrKABo7p+Mlqf5fO31j71fXRFlCAJbJMDn+nArKyqvpCvRJQElszPmI/QGKavja7qpIBY4BP+CsrKn4uErmnUm6SoJhORPp19DRNFZX+FNwKA4UwwAB4B6etZWUgFcUC+uAd1neZE+bmc9aF+EUW7Zl1RibrKTsUEiSIwO1ZWUqSw1+WVTldzYPowA/QmmNBplDtE4LR5iSPKOCTIrKymSu1bGXyTsJKyZg7fWoPfYDTuD5iRPrx046msrKZxZIf5d1pO4BgDOYBxVJqh8S3bDFvMJaGKyQJHykdhWVlTDN+H6hv4eyZncDukAz5us0+qAOQAAAswoAE7fSsrKqnFV4e267LeYyyycmBJAk5iaovFUH8S6jCnbIGAZQTIHM1lZVDP0J4XpF/iWTzBQgIAZgAc5EHH0q7S63wnyep56ggft061lZWar6G8X0dtdDdYIsrtgkAx5170Q2w6tvAMWCwx+YDB+lZWVUR9Vf4dvtcZ97E7bQK5iDJE46x16094dqWZmDEEBVIBAgEzJAjE1lZU077Q0dwm58MwUKMSIHIbB7z61vSWgdwMxKdTyVUEjsYJEisrKj6r4locsiHKENIYzPBzPOc5rfhujQ8qPzH6q5Ue2MVqsoy/Y5+pMDaj7SVjjaxHp0NK/xDlsu2SRyeO1arKeP1MM2tOgHyIfVlDH7sCaysrK0Kv//Z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data:image/jpeg;base64,/9j/4AAQSkZJRgABAQAAAQABAAD/2wCEAAkGBxQTEhUUExQWFRQXGRwaGRgXGCAbHhsbGhodHB8fHR4cHyggHB0lGxsYITEhJSsrLi4uGx8zODMsNygtLisBCgoKDg0OGhAQGiwcHBwsLCwsLCwsLCwsLCwsLCwsLCwsLCwsLCwsLCwsLCwsLCwsLCw3NzcsNyw3LCsrKys3K//AABEIAKMBNAMBIgACEQEDEQH/xAAbAAACAgMBAAAAAAAAAAAAAAADBAIFAAEGB//EAD0QAAIBAwMCBAQEBQQABQUAAAECEQADIQQSMUFRBSJhcRMygZEGQqGxFCPB0fBSYuHxFTNygpIWU2Oisv/EABgBAAMBAQAAAAAAAAAAAAAAAAABAgME/8QAIREBAQACAgMAAwEBAAAAAAAAAAECERIhAzFBEzJhUSL/2gAMAwEAAhEDEQA/APQLbt8OBGByfNMmpmYiZcRJURiOI7cGlr6puUSgKgfKx59p+tZqtSqxcgsCMkDIM9R/nSq0NGLe5laZn0MZGaG119pG3BiCDP8A8h3rdjVEiACAeSwPJ696jZvGPMhiScCeufUdKn2foK1cuEgBGg4nEf8AFEezcn5eBzP+E0ZPNtKXBg5I+siDGPvxUbe8gBioIMmO3pB/epnikVc6mdMFPmjvjH1nmajeRWI6AfXETwDBpS5qVDFmchdxAEH+vWi2dhO9YZVPOcA4JBGKeg1dO5fI5TEqQsjpmB696WHhzFTNxiSQRjr7TgT0o2pu+Xag2vwvY5jI6ipvqXQwQQyiGAEncQDKn/TmOKYQZSoCFySBIIG0kkR9O2anprOJO5mOCx9Ipe/q3KqyrszndjkZH360W0Se+ADnJA9aytsVI3s+YAie/H+DAoiq4ESFbHqI5rSEEklhAHTA59R2rNNYVmLGQk46f59KUmR3Qnw2EmVEHIny+kR3pXxI3B5iTA4iMH0nmnGtZJKexk47E8g+9Ta4r9NrdCYOR7EjpWjOKzT2JgNmYaPfr6+1MfB6rE5IMAHrHr61v4RbcA0OCMwcT9Yn2pizZz5s/XE+31pcpKrTXwd/zDjJEx7jGDNa2WxkLuEzxPoIHpTNm2ORAJOR6fb9aCLgLZEGPrFO5watZfQcHML7c+nShJZxt2iJjoR9uk0ZtQsx8xMxmf0rAoKgEA9dqmMH0557Up2PTStPyrMDkRFEkiCe4xHXPBqFkSCAcg47HPEDmo6hdgXcfmPQf2/rRMU7aVJyASTOIj9K0EePkXP+6I/pRrqZ3gTtxHJiJkcR/wB1K2RKlzB4Enjr3iqsJo7jIIHEYP8AmaPc4lsBcyY++KDCyzbwesTiPr1qN64Ac4kfl7c/aiTQ2I9uSzH5TEHvjp2oNx13GQTOV+nrUDeDNtg7T2zx0Patb5E5iOIg0ZXRyNmBMpux9D9aYtMRgCBAgCMemcUmlwAELMevtWWL5HHHrWU8uulzx7Ha8FxsxM8cHOeM5xUQ84jkngdvpz61Nrk8gGPv96xxnyrA5J6T61pMpU2aYiqAZMiZE4zU1uhhvjjEmlCyltn8tWPQiSR3A7VO7cgFQVMnPYdueKpBhgxIwPv+vaoB0ExJ6exrDeVT5pwOp+3oaFYYHzKVhzgicj7RNPRymMngQPWsodldyg7/ANBWUux0Ayq7MQxAB4747ccde1TZroAKcgmQy4iMEcH96MShySogxI7n/jrQri+Ygs3lO4FeI6qI++arYQKXSkbivAx6Gevfist6a4EIVsz8x/NjOOkehHFav2jJKNcO6JlxiDOJ45ovxgEbzlysk5EiD6elIVLT6Q8ttJJBBVcsOxnmM5rNmTJYLBwI6dZGBQxrkfmRnyuQQuOD0kTWDXLERtPBfMZyDGJk/tT2TG0yQFyynqcme8mhI20MQRsjjgjOSR1JGfWnLLKzMSsOAJEd8iG4M8+lB0y22AMEkMQ2/wCYd5OD6Clo9hq6lOJUc5BMnmR09uaKNWgXJA/tUmdVhQMMQCWgkyCPvQXt7SYUGB5g0AAdgOg9elRcbTlQfxK2TAOf2n+9Tc74gnBklTH39Pep33sqoIQGfygCfqOfrRpgj4aqJUMBHvOSQD2/rUzx5b9quc0nbsZwZPsIj6c/WlLdhpO3zA9OAIMGBMTRbyPiBMgxu6dYbb0GaDptI52ljBHIJOcmRP2zWvaGm0yhNrF+ZWGjcZmDPIit6dSw8g8nTdBz9D0plrG+Q4JEeWWGR9eDzQ7VsYBlJBOzEiJAMjuJwJpa2Nh3Lu3PXgyP170FdVHrUNZ4dcjcrHptVjI9fWkr2mK+YllPUHjPb0mufzeO3uN/HlFj/Hdcexo1lTEiBPX/AD71WaeyN0xM9+4607aRd2HMTwM9f0mo8eOW+1Z2fDekQDpn/UciP6GtvbO/8pUiMQD7xUb6nIyoHUYkdiO/2rLQkSTLDIIieOR711xhULpBUbdrQZAUxt75ANba+gDdc+RSDLE9QRRlcEsq8mBhZBnuZpe/pEJU3EAK4TAx3KmT0oTofI2+Ueu4k8dB3+tAvOQpWbZ6eYZnnJE4zGIqej04VhD3IJ8pYzE9BzjrPrUNVoEuMDcckqWiI59poCGptAoZthSIwOGMYjaRj3qOnss2yWBIBJzxPSD1ptfMFAlgcgERj1/vW2sKqFGJ3Hgboj2I4NADhFTDYADBlaAc/mNDQhgGXyiODyT7gzFE/gkmQsEr5lB5/p64qP8AD7TtVmKnd5ZGPrAjnFAEa2DEERB6xxnrzUFsBlE8R5o4Ptn2rNRaYYIDoT8pUcEZzzNKayAAAhDYiJIGeOe1RlIubO6S2wBACk47ipr5SdxiDnmNvSSetJq4bzExH0M/Tk1J7iMIY+WepmRPYZqccpDuNOMV5EDGOCTQWFqIOCcMoPX60sLZBEKBbOdo79J3ZHQnNFuwYZ0TeI4kbhPQgdJOK1llRYmtxPKIO+YKgzGJE9IiipaVN0ghSZ2qIA+1V11BuLQwfrHl8gx15OaZfUKVBUMMjAzM4yBzTtSbTTqPzQDkDdMVlAG3/wC2P/nH6HjNZRstt2LUqYgL3B6g+v8ASpMYUAMRBIOAZzMSf3oouwGKZEeYk/LIxAP9qF8QsDuGBmCAARHHUz644paONXLeQ0epUZ5xxRLLeWOPWAs8detRtakbRuZQR0BGZ+5IoGkvczu25gOkbdozzyPr1pxTLunBO0iciYOZnyxmDGandtypAYM2QPLGDPRcjjkVqxqxcEruBWZBEcf6pjFFTTEMM7sExMAZkZGYycGnotFtAw2ovmlZkYbP7n7UL40PuVZ3QCQnAPMT81F/gVQyXAYEyVnIIkbuCe04oxUOAGlSQDIzkf8AqmDThENLbIY7zbDZPylTB9Jg475omn3u6lWUAA9CsicyQTFHewm6GbcZEAwvtIx7TWtVptqnarETlbbFvN6gGCPSkeg9QJE/y/iSQwXqOQGHOfSiW7qAr/Mg55UYkRGc4ImjaW2JJVACBBYgZIz1MjrmKgbSM+QAZPHQx74JB5olGiJ14BRDcBkmRIUAT/WrG3q22wAIkhCrcx6/lj17UP8AhvOLjlWVAQR1P+7c3XPeihVIkDbkZInPf/kUbIO9qb7SwHymBtzu7zMR70LR33uZgLMkmOsn7RTVm64Xysu4Y8xMkewPee9A0+jHn2oA85ljHGQOSPscmlsIWEduTEAyduD6ZzHFbu6UnoSvJ3c/SMT71vRKYhjuJJBBbdP7GBHapX7gE7SWnG047CQfUijaoVsOd7bPI053ccflYYx160fTKfmViGU53DJkDM8mgXHtOCjhjBCsCpMwNwgmJEZnNFF1GWVlZERtwSveMg1NgrV7UbTGVJ55OJ/7oh1chYOwA4PWOxnpVX4veyCBBIkzOTM9sCTOa3O3buYHcN3IKwDkEdfpXNeW+m3/ADpaJcIJyST3wM/pU7gZvLcCmTw3Seg7YoK7CCymVjpjn1mDxzRCwIBJIEczPr3j681XPXstbG0WjREJtgqJ8ySe0Tmt3He2oKtu7LyQOwGCcUK1BEljG7AmOOK1qgdytJkdCB95IJrTHPcRlOxL+rEbUY7zyI8y45hRIHqRWaey22NwKKPl2znpk5PPvzWaRVLHEFTBgZ4kB5+9T/hyXM3DBmVBxOMk9COkVogsbbkQ+wgcBQZE9/3it6pwieUbgvMiWPqRPei3w0gZZfzgieuCNuTQ7+mG5YPSFB+Y5z68d6mynNIPdBMHIjHv0pRrpBmAFn8vII9KMunkEqRjBBHEcntPvW10ykSmIySwmcdeZrO4VpyhFfEkJAOIJ579/tUjrF3YIE8dvpTI0II2fBtkLBmCMnsYwR6UPV6dBt3cDAXgAyBMqOSTxPal+Gf6f5P4ZW93YGcCT+npW7AKhgp2443T9po2m8PtxtubVPIDHJjqBAx65pS98K27SzKpOGJxxiBV4+Oz6m5Rmptb12MV2ctvMEf+kwR9OlB08BdyhdpJXcog+XvHJ6TxTHwbe4C7cci55VkEZ55AEVl4FQxtGU29YHm6zP7mtJEWwPw8uUkXFYSYLnMewMCsrLGocKsrBjO1ZE+mKynpIt9gYZgszEuAsqx7z2IEGhXFRTcQFZAMKQDAiZB6+xrV/UF8fDItpBMoSJmYyBIB80xQiqahg1tt2ZYbh5gDEY8xPYe1FpxC2LJRmKgAD5VXaQODB5InIpm7p7N22BLlexdpjvCnB9DTOo2KojewbGxkM+Y5ncMn2relVtwaWXy/IYgATk8Z9Jp6MlptP5FSSdqyFBMhl4kkyRxindJqLlxSCk988ZkR/wBUe5qi7A+XaAeSI9DETggcUNb+ZVigYcAlpjI6cx0plpBLak3CAd8wZj9MBf2qVnUk+YlSpwCJyR0ALQT6g1rUanaXU7skEMcCf9PMzisRNyeYziSygxLHBX2n+9ANC8u4biQWmPaOZHX/ACa0FBO1WD4E9C0e2ZHegggKHLfIsA5/bvEdaEy3N2HgE4G2CBznr9BFQDl+4oYoRsLfKe+OJHJ5mhJbPBbyicxM8nPY8UAoGWWVGZcgMM7ZE5JxInH3rSFPMiE45VWHl7j/AG/tQYtnaxiRIxHA7+nTNEvAiASNvGBAyffnitQQRBVoaNvsMQAPXvHrUrtzasgA9wO4z25xStGmW9NEMBnIxEkZnp/zURbCECWMZySQPf8ANHSKkoYhXyQMhlhZWOsjOZEetb04U+bZsPrG49JEGmSDKGneojrBnP0z19qBZ4DEAEkDsSG4BGc+9Te2ihn2bDyeVM5B6RBntRbKbhwAIhgCSVJjMjk5jNBo6dNoIdSZYyT95HI/aq/UaFmRwG/MSM7dsZMgEY4NWxWAQC2cHyxE+mMe3fmh3CUVZjEnqeBH7RzNItOdXw24Bk7ZjIzhhx9+tNaOyyqENwMZwSBInEdsxFWw3MjNhYGJgDuMYz7iuf1eoIljCnr1nnIAx1rHy7jXCb9jLqwCUmCTIz6/2ij6bUqZWABmcx/Xj2FULa0DtuK/sZ47c0vZ8SOWBEGJJ/XHXg1y3t0cZp14ujaJIicd/wDrAo925nd1iJ79uua46z4kY3dGIwRHuYqy02tLbSWEx34J7elHKwri6K2RgySVEwCRPuDz9a3o7dw5aQTJ+YEmY49qQt63eJJx/tjMTgnt6UQ6IFi0GCZgZxEYJ4+ldeGe8WGWOqMUO/zC4cCSQOZ49u9aaEPmXqdsg5jjucVq6RAEsCRMEiR3iRyRS6Ws/OQh/IwnqMz3p8i0YBKhywMPx6cYjpOagtwcBTBGfL6ckH9hQ7rwYCQJ6SMjv29qhbuksCxyT+3rz2qMslTE+dQrBQZnqIJHHce0UHU7ZnaCOg6cc56Ypb+LkESF5lhnMdPvRLVxWTPHeRPpPWp5ji02nY7SiRuXLbuR6SfqaFqPD/iEo7W7mPLFvzJ9JE807ZvIJXkD/dxPqePahazVwrFVLXIPAAwI6wT6TW8yZ3Gq7Q617LHTedjHkIyR0GG4MetOWrdu2Gdid+6JuSCWPoD5qItgQLjFi0BihZyOOQV9DEcUtq9Y7bhE9AsSGzxOdp9DnuKradHH17z/AOYi+kkR+lZWaCAgm5dU8ldowTyOKynsaBt2LRG7dtBzBWZBMmSyzB7zWxYVY+Dt5UwMCDztjIPHX6UT+PACQRlQRIBxIEQMD0gVAN5iCoDZ2nAngiCBEx196nPLVVjiYe0djKrAFgYg+cdyNw9anpCQFQtMf6lyffEHpxQATPPTMGJn9jwKIzMkkZHH+4YA6VM8sO4ULWKhAAbY22SG6gn8wAx169q0LttVn4g2x5cgkk8FSeAP70xpmRmWTkgiePKekz37ihOG3OqAmBHkIJAnPlb9q0l2n0atXAECrAMEjrJ7kgnrSqatLuwbpZSNwWdoPqQQOJyaT0pu5UG4CME7UG0cyoORPWKBqtFqTG2+qENEYSZiCQDkgdD+tMtLTUH4CzvRUncd3yiScAkkTNb8J8WW8rncHC+VigncTgnpHHPWqfwDS3lt3Dqbhub2gIysVwxJxwJ6GAKubqNZlkAUz+eIIbnpyO1A0j8CWQxbuMucgCBx5cxPr+lE/jB8QjYWIMOVP2nia2hV2cAhZXzbAoMjjgEbuOZqAdGA+Uuo2+UmRz0xn0o0Y9xSQSomM9yR9Dxx/ak0syAXPlg+dXjOJExMzPE4p243lUNbJbbEN2x1E7Z9aX+MoYsHMR8m4sQT3AJx/mKNQtm/4LegZGlgMTkfUGeKQ1OpA2htrGSGMMIjHlEYUycn045oisuAC4Yy3lZv8j0Pah6N924bXLIYV2UifbykkZ+9GoBrmIbyg8BfnH6ZnFFsXNyCZAJgEYmehB9qhdtbSqotvZukzyI7QvJ5maDK/F3Kzk7SSDclVg/6cZzU2xUlT0rICVUkqTJlifMTwPNj2mK0pkkmcGAB5u/OeOD96q/GNdag/wAwKcbYJBJEZO2DgdzQLvjtgKs3dxbrzEdzggfWotXMV1avYIKZkjnBzOVGSczVVq9L8Q7QYbhozmTBnt6dKp3/ABLZtlwnxCoBJ3Gcx+Ucj3Bqss/jINu2W+kAklsTnE+vNT7iuK41ehdVUgAncdxUDIIwQcz1kQMUne8MZYQOhGyT5CY/NMwIntOaVb8ROVICgcCVgGKpfFfxTqS8K5Awp6VOMxqrbI62x4UHVbg+LMCAYjnn259cU9e0i2fNEKJ+a4BEzP1PQVxt3xvUPCl/KBnaIPtg96Sua4gNJM5kSZnMf0+1TeO1T06fVePqkBXtjEEAgxngwM4xTlrxlmAIu8gLIIMEz3I/XNed2d1z52jniRHr2iaDo9YUZrbs20kTOcqcc/TNPL+FPfb0K94w07hcJQocbQo9pOd2JHftVfpfxyTtVmMg4JAJ59hJ9KqdoKE7sqdwJwMyRnsO9c94/pmBVwgMjzbB17ketTjd9Lyxkeiv+K2J+bB6QMfWR1kUY+Nqx3FlBiOQcx3HP3rzTwjWKPJdJH+kn3GD1Ap7xJSoDW3UGRwZmf8ABU3HvRdPR7WsLqdpU9RmPf16HFP2tYsAAcyffsc15lp9RdTzHnnyme/E9wT9as/BPHpK7gWiccmD3HIo0LI9ASGPnIBjnueMUVb6D5xuUZgTJk9hM9PvSOhvi8BsIOT5RiP7VYGVSSYgkAYM+gJjNXhO2efpDxDThkCLCAg5AC45A2jk+4rNPbuCyN7Asud5SCcZ8kSD68UTUaS4XFy2VKkyy3pJxHBGF/WmGUsIaNs5loJHMDiRIjgYmuiRi5/+K3ZN5pP/AOJ/082RW6vfgsuBZuMOh+IIznE5A9K3RoEldyGU7Sg7qciY83IJB6+nApfU6ncP5ZB2Ehl4EgERByDMe1T1KAowQqqsOQrNJY5kAiefp6UJvw/eYEv8pH/mAkMD6KTAgdc0rJZ2cuq1Y1wJaDwOCYzwffvVha1IiRkkDIkRnpVHrdPpLQl9Sxdcgr8xjoQMfWKmb9t2UW1ZQWjcXGRE8Yg+2K5+Ma8lobzKrEhjBmGgCeskiMCTWr2qvJeIVDtdQVe1kwMkEE4YT7ERTTWlUwB5ShHuD+Y/l9INB1SqijbczhN8gGWMD5VM8+ldGEkZ5XbWvu3SrLbLBo3K7LJGMjnM8YNBtC8LYDAPcAncokMBON20tuX9K2wdAZubYwwQDJOAVBUROeDyZPFOabVsxI8zBQBuDKTuAiTt68T0xV7RpDwm09wbr+9TOCXkEfl4iRzOKY1AVgVf5MQQxPm9Ow9PtQNY4u2wrgyCJ80znB2zMETIildtm2EJZNuACygESeBiD7GjY0sb+j8oyVcncSo27yOOJLUH+IZlCnbadiRJG09RggAk/bBNUWr8bsJHzkjiGI8p4g8AekVUaj8bXGBVQABgEMTA4zPJpXNUwtdiALSxuAzE7pAE+sbZ7cUm/wCJNOG6M8kwo3Anjp5RxzNeZeMeNXr0KXmScYAx14oehZioE+9Rc18Ne3fa/wDG5BIRc8kFo7c9zVJq/wAV6ht/nAxiOknORmuO11l2aB+QZBPPXFPIMc8kdOnOfpUXJeOENeI+L33jddbtH6f0op1dwgA3D19hMfrVKyfzBwYAnp9807baZ/1bZ4/aeaLehJ2hr2gLLE/9e9G0oUBR7Y78nt6iq/xfCg5AB4+gpmxawvMxOfbn68Clb0eM7b8QvbbbEAebE844+lK+FsAOgMwT14/vRbtrcD6jHWDJj0xQfDeI9fSOP6RNLfR2dnL2qgA9s+v+elUGouubkTnmewP9avr1lTuAkYiOYB659qqr1plbd8oOOnPSlhSynR7T6naRJJxE9B9qJ4jqAqHuTie3fH7Un1Ik8zK9eJwTjrTVvR79m/AU/Q9vpS3N7VrpYaOzCKGXEc4zOR/ea34h4cGU+UF4OYg7pPMdIz9RRWCrB+Xke/oY/alB4ivxAqkwfm5wR2/yKne6roDwa4W3W3t+ZcT12z+080bXfEBDIpcSwf8AK0TzHoBg0xcCzuIg9D0gnPt9alotRxz+b25BGfejK6u0yWovatXkDHa4ZZJ69sdj3qtufhqQStzn5Rtz15j06iru2qhYtrhuWnkTz6Vu3pehQ4k4OADMAHr0+tTMr8PTnHF60Y27lxGJ9ZFYLXxZdAwuL2MZ6E9x610rWjxPIzzMjoO8cnvxVfe0QBysMSMrIOMniOwquW/aNGfw54++nuKb6tcUgZWIHUnucRXo/g/i1jXJ/LKyuSrLDKe3/IryG+JwePlzE9IiM9YqGn3LFy0WS4pMMpycx0rXHNNw29suaUbmVnAU5g9+kN3/AFpC3dRA/wD5R2jzjeGAz1EjbPOK438P/iz4k29cu5GMbyBuA4BOIYTiYkV0N38I2HG5VVk/K1vGM4IUgRxnFbY5SsspYudLaW4odbu5WyNpeB6DawEAyKykNH4datr8NDcAUkEfEZYPPG31rKold49+IxaUPZc27vABtlT/APtwJ9M1zniX481LpcVypVWAwNufWOhB4q2/Evhj37hFyHdoA2hVYL0mWO48RGIritd4Letko1pwpO1iw5MxIPBIHrSyx32eFn1YabxZFYAWssMktMdyAR/erLSeP2mJ3pcXbjcGGPpHp2rl/wCH865EqNufKSI55iPagm5sW6hMOCTE9DkfpWOu+28s+PQ/DvH7cH+aNg+UEMpIA4LdfpVjpfGNKZJujJP+raexg5x968vv3itmccD9f+qLaJ+H6EY+396co4R6P/8AUtkgbbigjoEJWczlpBB5MVX3vxfat3DtQqp8xIO1S05IABOffqa4Xw64xE5Hm6VK8ksFJ6E98fWi56KeOWbdTqPxlduEsvkEyCAJjrmuf8S8UuOVZmLSx5YnsOp/ahJbNtomEIO1ux9elM3dCGEGAeh7ZqMvIrhNNM8nkc9fWkNFa87Ajgzx6/4Ku/DNDcb8jMRienOCT0+pqwb8J39+5yiyIy31mBM4qZlarqOZUKLg4BKk5x1zVxYvW7S24ddzlt5WcLwvfmCY9ah+IfBRpzsZw10iSNvlC9hOc88VWaVCH6Hr3gEYx1HB+oq5deyv/QupSJZcgkx6YP696lcuD4Rx5gMASTMfoKb1IWAvUQM+nWrnwv8ADfx7TODHAAgQ3HzDkc81z87cla1i5ltHCbQATiT29QeaFbfcs5nbJ/r+grotV4NftJLpjklTuiTGYPOIn1qk06EQpnEqZ7f9VVy0JrZTxAbiqTEme+B3pwYjPr/8e/Qc8ChagH4i9iCs8+s4644oj6TeGljHQfmB9PrGTRy3qAvcYhSFDGM9OJkn0EU5otOCpgHI6H9etWHhXhzOhhCSAC2ePvwOsU7Y/DV5WYFlVPmkuIAPUd80ay9C5SVQWbRypcADaeYweh70rqtOsggEngHkn716Cn4WtpsYstxW6knaT0EqCAJoug1vw7jLctW0UYm0MtI4WPm7zV4+LJnfJHn48LuugZbbgAxMDBpu14FqhK3LVwEyQdpHAJx0OO1ej6i4q21Lm6inMoPMd0xuj26ifWoaG8hZTeb4nmChvh4UFehaYJ49e1aXwyxP5a8+ueDXlG5rdyPYx3pO1Z2kgSJOZ5r1PWE2LFy4La3EEkZUeUg5huGGBIivMLV49fKSevao/HMKrlyETTl4QDzNgR14+td3b/BdtLFsAk3Dkm4uMjIkHyjnqZqi/B+nLXtwMbZaYmBxwf8AM13Wp1uy35xiQdyKeB3WAxEkg8jNX45Le2eds9OXv/hckEIwNxXCQMJtjmSeeDXO6+y1ldrKR1MgxmCCDXeXmLgKLLDaNwKghGMzHMzgGefSj2tN5NrF5uCQtyAF5MDcIPQZNVl4ZfQx8tnt522uYk+UMNvJ7nmZ9O1Be5Byq7jjykdx646iu41H4QsMsnyNHzJASO4BB3cZiuc1n4UubT5lCic7WAgZ+aCJ61jfHY0x8kqjbTbzKeVgSOue/wCwo1m8VEOuVEbx6mfrRh4PeZVXZuxwDu4mMCDnODTtrwy+xxYPMAgYz1xNLjVbhDUaeYMg9QRmieHa+9pyDZbB5WTBHtT9n8LPbci64TaBgKW6xiI601rPAmSNq7zIUmQTuPJA4gjGTNXjhkneMWmh8Ws3kFy5qTZc/MhRTB9zJP1rdMaa9orQKPaUMDmTuOc81lbzHJhbDOo/Dou7XvqysoiEaWGceYcrxxFV961bbfpzthfMSbh2lhjBmQR1U85q11zr8Qq19WRliWMPnptESvqJ5qN22pUFAhKnvKgAHkjMiBzWibNuQ8V/DMEMqnmSVIIZYEbQ2Yyf+KR1f4fQl304ullhowdwOMEAg9s967BbCuqPcbay+ZCrFg3bEAEDmSOtQsNbYuG3uiwZuKGXzGQNw8wz0OKY08zf8Ns7FNxtETKMv15J/wCKHqvBr9gAB7dwAThgYjoY/fivWtQ1pmUPDAQANoCgGO89MTPU1C54TZdYS1aVRIJBj7beRPE1PCHMspXkem8PdNxY4wR5SZntBj70/oPC2ubGcmyeoKE+X3WQZ9a7PXeA20kGdvChW3wfYDPWckzSOv8ABbiqGClgYVpf9Z4UYnMcxFTfFjVfkya0f4dsvxeR1BO6SF3CcQO8fvVwfDNNLNatM1uBjcYiSCVPPOZODFc7d8OaP5aOwgMZGOMndEQJ70S1p71tUUbQ08b4OfQjIPQcYo/HPhzO326CxordtDdDbDPzCXLbTmYMLIHBGO9A8T8RFhEuKF2ggNuBwrZ2p1I6yMSa5X8S+IX7p2ux+XK/KJPUxGc1zutS6iB7pLY2qDJjPTPEVNlhyzZrxXxw6i6XfngCeAMAD2qHh1zBcmNvJPECQP6falbGiD22eRCgERzJ7R6U94Zax8M2wDyC+fY9utY6uVacpCWsuXXukkgAYXseuCJq/wBLrdfpE3fBcQekPAMGYUyJHQ/pTWh8CQSmoK7wA0rOwz0J6E9qvtJ4hbCygZblrHw1uEBgDMAnJxJgU74cb8TM7FfpPF9RfdRattbwCyxhp7SOscHE0z4Lo1tXLn8Q6lQWKhl//vs/+3P1q2u6tmDeZHVk4Uj2PA3BgOADFb0F+Wlb5grL22UGYGeRJxAgn60Y+HGfDvkt6bTw6xI/kgq6z8QudncjIBGMqYziiWh5haNhAVJAIAMiI3EEDp2HX60vq2AV3RwGViCGkgBtvQmAMAjtVf4hbZ71u5bvot0QGa6GggwfK4xkTH71px/iNr/TWXtBg1pYYnbypiOxOfSRBzWaXWKS6XNsqdpL4kkAnyESo4of/hDXXFxb6wVCNsKsSw4G6OQevpSPiuitsC5sXLV0rlt/kDE8nndJo710Woasai6LhmztJAXd5WmcCOFPtC1rXa6yNj6lWuPbUAhUhlY7huZQMBgeCSOIpPTo+wO922SqkNbtjax5Bny8ge09Ka8MdiCrM4Pm2jfl1iJAPJjEdCcCnj/RYXteP6RliwjWyCNz3d20g8S0mDOQMCttde8FuWryqyGXFkZKgHJBB3ZgQe5zituFZrItOqW1B+IpO2BMFTid0wDPuKncusG+ItsqbZUwCY2hSIDSBcPbin2kn+I7119O7C4z+UyvwyoXvknj9OIrgdM54Jkc9PfNdt4rrS3xEKgm6NqFk2FF7c7Xz+bkcVwlq0BcKfmBiOcjv+tZeRr47qLrQ+OjTFWBUH5gM5zB9TwK6PXfivShQyK/n/0gRu9DB7jFC8P/AA0X0yXkW22DuV1JnzEADBjmT3irXT+FtaFy2FElRFpI2bgCJ2jLccZqcfFvvYuf8K6XxFb+5Fa41sgktJlCnmIgbdog8yOab8BvqVZfjK7FTCsflVRxvGAc9WPWmNBdv2Su/TNsfysxFu0ZH+kCGAjqTRzof4k2itlraoWDKGxjj5RH7e5rbHG4+6jKyp29PfuecAHbMggNiIAQsB5Y70hqtIFaQdSt05awrjaRuA2gZERPGMmn7+o0+8IFK9XTKgwJPMSOpBwa34rc32925wq+YfD2hZHAAHmYTGDin0nROzeuB2tAtZG4EEp1JkKNvmJ48xNYLt6yzNdFsJJ2MAR1JPM7BkdqF8Zre1rLKzbMl7ZBkiYDAgjMnbBFS03iVhvLcW/ZUz5nJ2Nu7A55kxMetPVC10HjwYQqgIZ3MzeuSDncD98cVr4ltTt+KwZG3BUuSkdJB6En/qgXdCtwwTb2HFsCAOmcCVaTOJ6cRVhr79oFbV5QFKgKdu6T1ksJn78U4mybKvqr7GVsswPW21srP96yqmz4fbAhXChSR5nIJjrBmsp9noULbW4HFi2haBO2D80GDuI4mBE4qxt2Qu5pFsBieQCPLAwcGeenXig6p7V1TZRFN1cliCACMwIAgQTgEULQ+L2bx8724grDo2QOiNPfpk04DFjU3LoYMLYC/I8HJBgsuWgAcDMxRFu2xbL/AMz4kQ20DMYkqFABjiQKFba5btsLbtbW35iq5AWeASZ/9oFDtM5b+fccrcXyBhteecAGJ7zHtQDF68FtqVYMSJhrQDQOmzgnGBzSnihXaqWrbLcbzKHWNkHgrOJzAnvVjqhadElhIK5+RpHAYgyDzHSoWtArqSvxFOSCLrYE/wCkgrH/AHRB3CHghfK3ASyspMBcggjIIx6wZx605Y0ADsX8ozE3OQpmAO2R9qt/DrIIAN2biggqNonsSP1qr1G5LhZ7RuJO0MCu5ZAGcwO9MbQ8V8NLMCGYo20MAQR78ZPAiaD4j4K62wFySMgwWYSZyZzEQR+lPXfKB8PcygE+Rcoe5PBIk4imVughGFzcWGAHA79AADmftStocjd/DpZQxfbBibjbyW4AxgSe5qn8Q/DxQ73RiBE7H+IpmI3CO8fLXo2rvLcUobbhjwRkcyrEjHIBqiuae8WEOqYkqjQHTM+XcCuJO4QZFG4Ujif/AA4eabAXbhSZHJkcY56EdqN/ChTNtADMszFjjgiDgZ6V3GltWmXa6HcJgyp3YiVVi3SJ64mgW/BBed9yFvKYiAeerKACZJ5ijcF24q3p23HcsqZJDRHuDA44nNJa+yQdyEBo3DO7H+3ac9f2rtbP4bu3Nw+ULiG2yIJgSpJA4OTPrwAjc8Bu2lIYKgIgHcAPy+aSx6n9KLo+1BoLbgjzSxHz2xmPdpz7UzqtA4lslXHJYBpPsfQfen9V4SbQUhNwGQyjORmCRHPX1qWp8FvIu64rOkExuJifTHAMYmjo1fY1N9I2XyxGMwRt4IPPTvxUL99yttJuXUUs2xSdp3cEx2zApnTaQhdlsBzEAFYIAxAx260VtIyKUQFGwrIpAjgnHUweJ9RTLaq0PibJtRfiqWaYC7DzjIiR71e/EAJL3N0glrW1SPQxBlhzJmqe+dhNyGttwp2sZxMdZOR2qetIs7CxGVkgbtxnBmJz9PtS6GzV/wDEMXESAVVW3OhILRwJAxHaOJpjT+P2MeRl2nEncJXKnOQe8RxSLeEr5S9verAYkhp6HOJ9vrRPgLbSWtt8OZ5nHHSf2o4jkN4n4wrnI87/ACyVRgORG1QfuczUf49QqBFVrjFd/mDp5SYMkTuE+2BiganQJezbZVgQCwiY78HilLeiZrZYfCG05kFQY/zrT0C3jD3L10lXO5SNsMQAvpkYJMYxVNe1DC58TaxYkggKZ9/+qvr+gtwoKrBBk29wJHJmcdBiB6U+vhCQCjhdogbhJyDjoZg81P45T52KjQfiVkkW2ieVaSsdQRIIj0qy1H4rby3eSBCwJ2R7+Ye8zS770Yhvh3AIHA3R05jBkGsTwyUcodxIxJwe89jWV8X+VU8h/RfiV3t7rw+JGBmSJMZDGF+vGKudN4jtUOhVSFGQ7FyQYwoXawgSYiZrndQLm1VcsVAJZUULOIHmEyJ/alPDrN/54bZtjGMdznmtccJEXO12HjGqt3lLTdhjBW3tTbMZMguJYEjNGv8AjKLpyt65uECLSHb5ZUTumZGTjmuIXxJTeUZVlEszbgDAkAkepFT1DqIcry0/MGClcwIExPQmq1C7rs7epW3tFq7cBZBCs6lZmZgLOeCYFE0ettFoe5bKsPOrEYb/AGmMfUxXJJdF+4CtwC5AAAAVCB1bGY7R1pvSaR0Lb1tr5t24gEEHGIBG33paN2Gg1Ni4x2vADCNpDQRiRJJkDOO1V2h8XNwXEuvduItxvMASw2xG2BxGCRBn71zuh07JqGuLKQZA2+Qz1WcREzVp4fZN9vipfZYLLKk7uRJYHE8jgjNGoS/1DhSALmlYACC+6Yiexx9aygaj8SrbY2xbtjZ5fOSGx3gEVlMchX8QRrgW/wDKwARWCscj5hnceeopnXWlkJ/EAQQUAUD5RkCcSe47daoNZdtW772NT8Rru3YrkLBVjIMgCINN+A2bKncFa61tY+JcfhRzE8czS1udDaz1Xivw0DXA1xWEArkCY2lsAgz/AMxSWiLX9qanTsCPlvHzQB6ie35u9QuOy7ms3ni6ZC/D3oScCD09vTFMf+IalbRS69s9HHwzMEdBI9MYo0Np3/Ddzi2HZSRzbQFCJiCCNvrnipfCu2UV/wCJbbwVa2nM9NuDA6DMUtpL6JbJKOEkAO0lGzkQT0I/Ws1+isN5t9uWbdBYgAY/LMH3Bpw1hpL9pmN1WW47YZwMH23THbH6Uc+G2yX2Esx5t7/h5jnyjPuaTs6xPgqLZJ3AruAjIHT5RM9Kl4KNij4pXJwbhiRM9JnB4HU0tFoTXWlBBR3UrbCjk5J4MCWIiqk2m+PtJVrqCVlQpLD5sj5QZmSDParbWpcJKlBdTbK7R5Z7iDzBjuaGVu20Qm5bVngJb2E+UmSrGZ9BRs9qoo9sx8TAeThm+Gf9JI2jbng0VtC1wA3GDbpZQhKtJJB+c5HEjHHGaa8TKWwwugogECDKMG6wPlIPFQ8O0ouFkjexhhcZGJhRgbmwZYCQDIp6MDxS3ftqFtqNy5QBIP8AuKgkDjkCi+B+NakqDctsEOAcCAO+eKsdV4obSr8VVIb58bdmOZmT2AFa+Al4hHcPthljy+VujKJBGOoqdHMvhC/cuOW1FtxcCwhCyDtM/NwcEzAPrTesc3LKq+1iGEqTtkngbgSDAPApW34PetL8K1qUS2flV1k8zHSQc94oejQsTuuWficQfKPiDGRzBAkR1NHotHYDqPguEfG4ATGeCZIHvQLd5vMtxyPUvBTBG4KYJzGYipeIJcDANctraI2wULDGTMRERye1Q1N8sNqMd5Um0XIDEk/IsJJTAJM8GlsAm+lsNGpe9sBiAJBjgGJzwBPWn3uAKSti618BWMnaGkcnOwwOkzil38Jusi/GCWYOWUwCZMwAREiO9V2i0KwULsLm7ym4FEnJw3rERjmmVW+iuXLg3IPLu5KREg42nEAmZnpWa0oib2NmSNp3GApJMcmR0wQOeaV0ervDejoBglogEEZ4EiOkTxWXWs/CW5bXdbMg3FWT6gjbuiekzTAbeDhyqLuG7AG4kqwHmM9MQcEzJqt+DbdWQG4doKsVwMT5trAn5oGO9WC3bCqSPiFeCdziIzhTkEHBHQRRbfiVlNj2b4m4YMISpI/KYna470w5+z4b8UKyi8rQCWILbguOIHXpgepplvw65DB3LLAKs9qCSB2DCODziujtatWPw3YBgvlklSVI6bhOYifWqlL2nt2gz/GQTDb2LAEcA7usTBFL0ekH8FZjaFwDc0mCNohYmCDnoY5PTvWHwq4GNsLbdZ2gMSpAI5BIPY8n9xUvB9aNQGAtnyk/ni2FP5gYkHAwOKtrt+1ai27bAUw4BIP/ALiOZHXmjZacjqfw1ee4CqFGmGIgn0JkwYHaeKa13hypi3LKTLAnzCMHCjEmMkEZq+1bKFBR13lOYkP9DgTmDOK3p/iPbRlS7bZefiHe2cdCSAc9KXYntV6nSKiED4ltig2M2EgnJAEmQfehHw2xatBr7nc45VBBPvOJx29quv8AxNIby3HVsbVGVYLlduCIg5FR0tseRywAIlhdsgkgSQAfLMGgWdKTUfhG+qG4N8znYdzR3g+UCc1i/h26tu3N5TmfOmzMYU5IM9zAx603e0aG6v8AD6i7ZDEkKxIG4cjOQp460xb8PIvB7YyxKMGbaHJ5WCpnGQcU9lIT1WkS6N24Tabl1IVWOCDgQZyMkUB9Cu34DKd6Bh8SSRsKk94bzZz8sin/ABO3cVZ+JbVDAKAAgENneYHoIj6UzqdS6/ILVxWXbtVo3DgwIIMR6Gp5SVfFX29D/wCUrWx8vkdbxaWBkSYiCCecZiaqfFNVGoKDS3PjsfNcVcbeCwjcPtFdhotLfKi5pwlsDd5SJmOIkYkACKBa8NdxN9GFzMNa3BTjhgDHXnjFVtIdi/dZVL2bVxoALXFKMYEZVkJFZVD4j/BK5W81xbo+ZSSSCcwSpA4P2itUaLTtNXbFxJdQS6gMYEn3IzXLaTQWxqha2zbAnYSSsgdQTn61lZSox9uis3CbRUxExwMe3b6UTxXTKgshQRIM5JmR1JMn61lZSx/Y6phZCB9sgfEAjcSIwflJii+K3Ct3TBcB0JYAAbvfvW6yrCw1WVZTlQDAPoJH19aU0yhtMHYAtHJHq3HasrKABo7p+Mlqf5fO31j71fXRFlCAJbJMDn+nArKyqvpCvRJQElszPmI/QGKavja7qpIBY4BP+CsrKn4uErmnUm6SoJhORPp19DRNFZX+FNwKA4UwwAB4B6etZWUgFcUC+uAd1neZE+bmc9aF+EUW7Zl1RibrKTsUEiSIwO1ZWUqSw1+WVTldzYPowA/QmmNBplDtE4LR5iSPKOCTIrKymSu1bGXyTsJKyZg7fWoPfYDTuD5iRPrx046msrKZxZIf5d1pO4BgDOYBxVJqh8S3bDFvMJaGKyQJHykdhWVlTDN+H6hv4eyZncDukAz5us0+qAOQAAAswoAE7fSsrKqnFV4e267LeYyyycmBJAk5iaovFUH8S6jCnbIGAZQTIHM1lZVDP0J4XpF/iWTzBQgIAZgAc5EHH0q7S63wnyep56ggft061lZWar6G8X0dtdDdYIsrtgkAx5170Q2w6tvAMWCwx+YDB+lZWVUR9Vf4dvtcZ97E7bQK5iDJE46x16094dqWZmDEEBVIBAgEzJAjE1lZU077Q0dwm58MwUKMSIHIbB7z61vSWgdwMxKdTyVUEjsYJEisrKj6r4locsiHKENIYzPBzPOc5rfhujQ8qPzH6q5Ue2MVqsoy/Y5+pMDaj7SVjjaxHp0NK/xDlsu2SRyeO1arKeP1MM2tOgHyIfVlDH7sCaysrK0Kv//Z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1" name="Picture 11" descr="C:\Users\h.kaveh\Desktop\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953000"/>
            <a:ext cx="2743200" cy="1905000"/>
          </a:xfrm>
          <a:prstGeom prst="rect">
            <a:avLst/>
          </a:prstGeom>
          <a:noFill/>
        </p:spPr>
      </p:pic>
      <p:pic>
        <p:nvPicPr>
          <p:cNvPr id="15372" name="Picture 12" descr="C:\Users\h.kaveh\Desktop\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85728"/>
            <a:ext cx="3048000" cy="2214578"/>
          </a:xfrm>
          <a:prstGeom prst="rect">
            <a:avLst/>
          </a:prstGeom>
          <a:noFill/>
        </p:spPr>
      </p:pic>
      <p:pic>
        <p:nvPicPr>
          <p:cNvPr id="15373" name="Picture 13" descr="C:\Users\h.kaveh\Desktop\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7550" y="4972054"/>
            <a:ext cx="3067050" cy="18859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86116" y="2857496"/>
            <a:ext cx="2971800" cy="193899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cs typeface="B Titr" pitchFamily="2" charset="-78"/>
              </a:rPr>
              <a:t>با تشکر از توجه شما </a:t>
            </a:r>
            <a:endParaRPr lang="en-US" sz="6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latin typeface="Tahoma" pitchFamily="34" charset="0"/>
                <a:ea typeface="Tahoma" pitchFamily="34" charset="0"/>
                <a:cs typeface="B Zar" pitchFamily="2" charset="-78"/>
              </a:rPr>
              <a:t>وضعیت استفاده از منابع آب </a:t>
            </a:r>
            <a:br>
              <a:rPr lang="fa-IR" sz="3600" dirty="0" smtClean="0">
                <a:latin typeface="Tahoma" pitchFamily="34" charset="0"/>
                <a:ea typeface="Tahoma" pitchFamily="34" charset="0"/>
                <a:cs typeface="B Zar" pitchFamily="2" charset="-78"/>
              </a:rPr>
            </a:br>
            <a:r>
              <a:rPr lang="fa-IR" sz="3600" dirty="0" smtClean="0">
                <a:latin typeface="Tahoma" pitchFamily="34" charset="0"/>
                <a:ea typeface="Tahoma" pitchFamily="34" charset="0"/>
                <a:cs typeface="B Zar" pitchFamily="2" charset="-78"/>
              </a:rPr>
              <a:t>زیر زمینی و سطحی در مصارف مختلف</a:t>
            </a:r>
            <a:endParaRPr lang="en-US" sz="3600" dirty="0">
              <a:latin typeface="Tahoma" pitchFamily="34" charset="0"/>
              <a:ea typeface="Tahoma" pitchFamily="34" charset="0"/>
              <a:cs typeface="B Zar" pitchFamily="2" charset="-7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72431"/>
            <a:ext cx="642942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cs typeface="B Zar" pitchFamily="2" charset="-78"/>
              </a:rPr>
              <a:t>کاهش تجمعی حجم ذخیره استاتیک </a:t>
            </a:r>
            <a:br>
              <a:rPr lang="fa-IR" sz="3600" dirty="0" smtClean="0">
                <a:cs typeface="B Zar" pitchFamily="2" charset="-78"/>
              </a:rPr>
            </a:br>
            <a:r>
              <a:rPr lang="fa-IR" sz="3600" dirty="0" smtClean="0">
                <a:cs typeface="B Zar" pitchFamily="2" charset="-78"/>
              </a:rPr>
              <a:t>آبهای زیر زمینی کشور 91-76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00201"/>
            <a:ext cx="6429420" cy="44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cs typeface="B Zar" pitchFamily="2" charset="-78"/>
              </a:rPr>
              <a:t>نمودار کاهش مخزن آبخوان های زیر زمینی </a:t>
            </a:r>
            <a:br>
              <a:rPr lang="fa-IR" sz="3600" dirty="0" smtClean="0">
                <a:cs typeface="B Zar" pitchFamily="2" charset="-78"/>
              </a:rPr>
            </a:br>
            <a:r>
              <a:rPr lang="fa-IR" sz="3600" dirty="0" smtClean="0">
                <a:cs typeface="B Zar" pitchFamily="2" charset="-78"/>
              </a:rPr>
              <a:t>سال آبی 43-42 الی 94-93 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00200"/>
            <a:ext cx="67866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7364"/>
            <a:ext cx="6572296" cy="46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 smtClean="0">
                <a:cs typeface="B Zar" pitchFamily="2" charset="-78"/>
              </a:rPr>
              <a:t>میزان بیشینه</a:t>
            </a:r>
            <a:br>
              <a:rPr lang="fa-IR" sz="3600" dirty="0" smtClean="0">
                <a:cs typeface="B Zar" pitchFamily="2" charset="-78"/>
              </a:rPr>
            </a:br>
            <a:r>
              <a:rPr lang="fa-IR" sz="3600" dirty="0" smtClean="0">
                <a:cs typeface="B Zar" pitchFamily="2" charset="-78"/>
              </a:rPr>
              <a:t> نرخ فرونشست زمین در دشتهای کشور</a:t>
            </a:r>
            <a:endParaRPr lang="en-US" sz="3600" dirty="0">
              <a:cs typeface="B Za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cs typeface="B Zar" pitchFamily="2" charset="-78"/>
              </a:rPr>
              <a:t>وضعیت دشتهای ممنوعه و آزاد کشور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70009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99"/>
            <a:ext cx="9144000" cy="646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99"/>
            <a:ext cx="9144000" cy="64672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1" y="4869160"/>
            <a:ext cx="28232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2" y="5373216"/>
            <a:ext cx="2823232" cy="105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3400" y="44624"/>
            <a:ext cx="540060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002060"/>
                </a:solidFill>
                <a:cs typeface="B Titr" pitchFamily="2" charset="-78"/>
              </a:rPr>
              <a:t>انطباق شهرهاي پرجمعيت با محدوده‌هاي مطالعاتي  ممنوعه</a:t>
            </a:r>
            <a:endParaRPr lang="fa-IR" sz="2000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484784"/>
            <a:ext cx="1979712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cs typeface="B Mitra" pitchFamily="2" charset="-78"/>
              </a:rPr>
              <a:t>توزيع نامناسب جمعيت و بارگذاري جمعيتي بر مناطقي كه با كمبود آب مواجهند.</a:t>
            </a:r>
            <a:endParaRPr lang="fa-IR" sz="24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871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f6f7aed28e5e34490f96c466728c9569a5154"/>
</p:tagLst>
</file>

<file path=ppt/theme/theme1.xml><?xml version="1.0" encoding="utf-8"?>
<a:theme xmlns:a="http://schemas.openxmlformats.org/drawingml/2006/main" name="Mojab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Mojabi</Template>
  <TotalTime>1</TotalTime>
  <Words>1186</Words>
  <Application>Microsoft Office PowerPoint</Application>
  <PresentationFormat>On-screen Show (4:3)</PresentationFormat>
  <Paragraphs>218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Mojabi</vt:lpstr>
      <vt:lpstr>PowerPoint Presentation</vt:lpstr>
      <vt:lpstr>شاخص کمیسیون توسعه پایدار سازمان ملل  برای بررسی وضعیت آب کشورها</vt:lpstr>
      <vt:lpstr>PowerPoint Presentation</vt:lpstr>
      <vt:lpstr>وضعیت استفاده از منابع آب  زیر زمینی و سطحی در مصارف مختلف</vt:lpstr>
      <vt:lpstr>کاهش تجمعی حجم ذخیره استاتیک  آبهای زیر زمینی کشور 91-76</vt:lpstr>
      <vt:lpstr>نمودار کاهش مخزن آبخوان های زیر زمینی  سال آبی 43-42 الی 94-93 </vt:lpstr>
      <vt:lpstr>میزان بیشینه  نرخ فرونشست زمین در دشتهای کشور</vt:lpstr>
      <vt:lpstr>وضعیت دشتهای ممنوعه و آزاد کشور</vt:lpstr>
      <vt:lpstr>PowerPoint Presentation</vt:lpstr>
      <vt:lpstr>PowerPoint Presentation</vt:lpstr>
      <vt:lpstr>PowerPoint Presentation</vt:lpstr>
      <vt:lpstr>PowerPoint Presentation</vt:lpstr>
      <vt:lpstr>بیلان منابع و مصارف آب استان (طرح جامع آب 86-1385)</vt:lpstr>
      <vt:lpstr>سرانه منابع و مصارف آب سالانه</vt:lpstr>
      <vt:lpstr>بهره برداری از منابع آب زیر زمینی</vt:lpstr>
      <vt:lpstr>مصارف آب برگشتی استان</vt:lpstr>
      <vt:lpstr>خسارات ناشی از افت سطح آبهای زیر زمینی</vt:lpstr>
      <vt:lpstr>خسارات ناشی از افت سطح آبهای زیر زمینی</vt:lpstr>
      <vt:lpstr>الزامات قانونی حفاظت از منابع آب </vt:lpstr>
      <vt:lpstr>تحلیل سیاست های کلی محیط زیست – مولفه های وضعیت</vt:lpstr>
      <vt:lpstr>تحلیل سیاست های کلی محیط زیست-مولفه های وضعیت </vt:lpstr>
      <vt:lpstr>شاخص های ارزیابی وضعیت آب</vt:lpstr>
      <vt:lpstr>شاخص های ارزیابی وضعیت محیط زیست- آب  </vt:lpstr>
      <vt:lpstr>دسترسی به آب سالم شهری (درصد)</vt:lpstr>
      <vt:lpstr>دسترسی به آب سالم شهری (درصد)</vt:lpstr>
      <vt:lpstr>دسترسی به آب سالم روستایی (درصد)</vt:lpstr>
      <vt:lpstr>دسترسی به تسهیلات فاضلاب (درصد)</vt:lpstr>
      <vt:lpstr>تنش آبی(نسبت آب مصرف شده به منابع آب تجدید پذیربه درصد) </vt:lpstr>
      <vt:lpstr>PowerPoint Presentation</vt:lpstr>
      <vt:lpstr>PowerPoint Presentation</vt:lpstr>
      <vt:lpstr>راهکارها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hp-pc</dc:creator>
  <dc:description>www.Ghalamo.com</dc:description>
  <cp:lastModifiedBy>hp-pc</cp:lastModifiedBy>
  <cp:revision>1</cp:revision>
  <dcterms:created xsi:type="dcterms:W3CDTF">2016-12-17T20:42:33Z</dcterms:created>
  <dcterms:modified xsi:type="dcterms:W3CDTF">2016-12-17T20:44:25Z</dcterms:modified>
</cp:coreProperties>
</file>