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58" r:id="rId3"/>
    <p:sldId id="259" r:id="rId4"/>
    <p:sldId id="266" r:id="rId5"/>
    <p:sldId id="263" r:id="rId6"/>
    <p:sldId id="264" r:id="rId7"/>
    <p:sldId id="265" r:id="rId8"/>
    <p:sldId id="268" r:id="rId9"/>
    <p:sldId id="270" r:id="rId10"/>
    <p:sldId id="269" r:id="rId11"/>
    <p:sldId id="271" r:id="rId12"/>
    <p:sldId id="272" r:id="rId13"/>
    <p:sldId id="273" r:id="rId14"/>
    <p:sldId id="274" r:id="rId15"/>
    <p:sldId id="261" r:id="rId16"/>
    <p:sldId id="262" r:id="rId17"/>
    <p:sldId id="281" r:id="rId18"/>
    <p:sldId id="275" r:id="rId19"/>
    <p:sldId id="276" r:id="rId20"/>
    <p:sldId id="277" r:id="rId21"/>
    <p:sldId id="282" r:id="rId22"/>
    <p:sldId id="283"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2BD6E-7632-462A-AE8B-A4337358C35F}" type="datetimeFigureOut">
              <a:rPr lang="en-US" smtClean="0"/>
              <a:pPr/>
              <a:t>11/14/2021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5A083-F2EA-490A-8360-D12EBD74CB85}" type="slidenum">
              <a:rPr lang="en-US" smtClean="0"/>
              <a:pPr/>
              <a:t>‹#›</a:t>
            </a:fld>
            <a:endParaRPr lang="en-US"/>
          </a:p>
        </p:txBody>
      </p:sp>
    </p:spTree>
    <p:extLst>
      <p:ext uri="{BB962C8B-B14F-4D97-AF65-F5344CB8AC3E}">
        <p14:creationId xmlns:p14="http://schemas.microsoft.com/office/powerpoint/2010/main" val="6102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25A083-F2EA-490A-8360-D12EBD74CB85}"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25A083-F2EA-490A-8360-D12EBD74CB8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DB189-26B0-4322-9A3E-EA7A238B2450}"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5899B-CBC9-438A-BC51-86C80E41E6E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DB189-26B0-4322-9A3E-EA7A238B2450}" type="datetimeFigureOut">
              <a:rPr lang="en-US" smtClean="0"/>
              <a:pPr/>
              <a:t>11/14/2021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5899B-CBC9-438A-BC51-86C80E41E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8915400" cy="4800600"/>
          </a:xfrm>
        </p:spPr>
        <p:txBody>
          <a:bodyPr>
            <a:normAutofit/>
          </a:bodyPr>
          <a:lstStyle/>
          <a:p>
            <a:pPr rtl="1"/>
            <a:r>
              <a:rPr lang="fa-IR" sz="4000" dirty="0" smtClean="0">
                <a:cs typeface="B Nazanin" pitchFamily="2" charset="-78"/>
              </a:rPr>
              <a:t/>
            </a:r>
            <a:br>
              <a:rPr lang="fa-IR" sz="4000" dirty="0" smtClean="0">
                <a:cs typeface="B Nazanin" pitchFamily="2" charset="-78"/>
              </a:rPr>
            </a:br>
            <a:r>
              <a:rPr lang="en-US" sz="9600" dirty="0" smtClean="0">
                <a:latin typeface="_MRT_Win2Farsi_1"/>
                <a:cs typeface="B Nazanin" pitchFamily="2" charset="-78"/>
              </a:rPr>
              <a:t>)</a:t>
            </a:r>
            <a:r>
              <a:rPr lang="fa-IR" sz="4000" dirty="0" smtClean="0">
                <a:cs typeface="B Nazanin" pitchFamily="2" charset="-78"/>
              </a:rPr>
              <a:t/>
            </a:r>
            <a:br>
              <a:rPr lang="fa-IR" sz="4000" dirty="0" smtClean="0">
                <a:cs typeface="B Nazanin" pitchFamily="2" charset="-78"/>
              </a:rPr>
            </a:br>
            <a:r>
              <a:rPr lang="fa-IR" sz="2700" b="1" dirty="0" smtClean="0">
                <a:cs typeface="B Nazanin" pitchFamily="2" charset="-78"/>
              </a:rPr>
              <a:t>بررسی شکل پذیری قابهای خمشی</a:t>
            </a:r>
            <a:br>
              <a:rPr lang="fa-IR" sz="2700" b="1" dirty="0" smtClean="0">
                <a:cs typeface="B Nazanin" pitchFamily="2" charset="-78"/>
              </a:rPr>
            </a:br>
            <a:r>
              <a:rPr lang="fa-IR" sz="2700" b="1" dirty="0" smtClean="0">
                <a:cs typeface="B Nazanin" pitchFamily="2" charset="-78"/>
              </a:rPr>
              <a:t> و</a:t>
            </a:r>
            <a:br>
              <a:rPr lang="fa-IR" sz="2700" b="1" dirty="0" smtClean="0">
                <a:cs typeface="B Nazanin" pitchFamily="2" charset="-78"/>
              </a:rPr>
            </a:br>
            <a:r>
              <a:rPr lang="fa-IR" sz="2700" b="1" dirty="0" smtClean="0">
                <a:cs typeface="B Nazanin" pitchFamily="2" charset="-78"/>
              </a:rPr>
              <a:t>بررسی </a:t>
            </a:r>
            <a:r>
              <a:rPr lang="fa-IR" sz="2700" b="1" dirty="0">
                <a:cs typeface="B Nazanin" pitchFamily="2" charset="-78"/>
              </a:rPr>
              <a:t>نقش چشمه اتصال در رفتار </a:t>
            </a:r>
            <a:r>
              <a:rPr lang="fa-IR" sz="2700" b="1" dirty="0" smtClean="0">
                <a:cs typeface="B Nazanin" pitchFamily="2" charset="-78"/>
              </a:rPr>
              <a:t>اتصال</a:t>
            </a:r>
            <a:r>
              <a:rPr lang="en-US" sz="2700" b="1" dirty="0" smtClean="0">
                <a:cs typeface="B Nazanin" pitchFamily="2" charset="-78"/>
              </a:rPr>
              <a:t>RBS</a:t>
            </a:r>
            <a:r>
              <a:rPr lang="fa-IR" sz="2700" b="1" dirty="0" smtClean="0">
                <a:cs typeface="B Nazanin" pitchFamily="2" charset="-78"/>
              </a:rPr>
              <a:t> با </a:t>
            </a:r>
            <a:r>
              <a:rPr lang="fa-IR" sz="2700" b="1" dirty="0">
                <a:cs typeface="B Nazanin" pitchFamily="2" charset="-78"/>
              </a:rPr>
              <a:t>کاهش در ارتفاع جان </a:t>
            </a:r>
            <a:r>
              <a:rPr lang="fa-IR" sz="2700" b="1" dirty="0" smtClean="0">
                <a:cs typeface="B Nazanin" pitchFamily="2" charset="-78"/>
              </a:rPr>
              <a:t>تیر</a:t>
            </a:r>
            <a:endParaRPr lang="en-US" sz="2700" b="1" dirty="0">
              <a:cs typeface="B Nazanin" pitchFamily="2" charset="-78"/>
            </a:endParaRPr>
          </a:p>
        </p:txBody>
      </p:sp>
      <p:sp>
        <p:nvSpPr>
          <p:cNvPr id="3" name="Subtitle 2"/>
          <p:cNvSpPr>
            <a:spLocks noGrp="1"/>
          </p:cNvSpPr>
          <p:nvPr>
            <p:ph type="subTitle" idx="1"/>
          </p:nvPr>
        </p:nvSpPr>
        <p:spPr>
          <a:xfrm>
            <a:off x="1295400" y="3276600"/>
            <a:ext cx="6400800" cy="3276600"/>
          </a:xfrm>
        </p:spPr>
        <p:txBody>
          <a:bodyPr>
            <a:normAutofit fontScale="70000" lnSpcReduction="20000"/>
          </a:bodyPr>
          <a:lstStyle/>
          <a:p>
            <a:pPr rtl="1"/>
            <a:endParaRPr lang="fa-IR" sz="2400" b="1" dirty="0" smtClean="0"/>
          </a:p>
          <a:p>
            <a:pPr rtl="1"/>
            <a:endParaRPr lang="fa-IR" sz="2400" b="1" dirty="0" smtClean="0"/>
          </a:p>
          <a:p>
            <a:pPr rtl="1"/>
            <a:endParaRPr lang="fa-IR" sz="2400" dirty="0" smtClean="0">
              <a:solidFill>
                <a:schemeClr val="tx1"/>
              </a:solidFill>
              <a:cs typeface="B Nazanin" pitchFamily="2" charset="-78"/>
            </a:endParaRPr>
          </a:p>
          <a:p>
            <a:pPr rtl="1"/>
            <a:r>
              <a:rPr lang="fa-IR" sz="2400" dirty="0" smtClean="0">
                <a:solidFill>
                  <a:schemeClr val="tx1"/>
                </a:solidFill>
                <a:cs typeface="B Nazanin" pitchFamily="2" charset="-78"/>
              </a:rPr>
              <a:t>استاد راهنما: </a:t>
            </a:r>
          </a:p>
          <a:p>
            <a:pPr rtl="1"/>
            <a:r>
              <a:rPr lang="fa-IR" sz="3100" dirty="0" smtClean="0">
                <a:solidFill>
                  <a:schemeClr val="tx1"/>
                </a:solidFill>
                <a:cs typeface="B Nazanin" pitchFamily="2" charset="-78"/>
              </a:rPr>
              <a:t>دکتر صفاری</a:t>
            </a:r>
            <a:endParaRPr lang="fa-IR" sz="3100" dirty="0">
              <a:solidFill>
                <a:schemeClr val="tx1"/>
              </a:solidFill>
              <a:cs typeface="B Nazanin" pitchFamily="2" charset="-78"/>
            </a:endParaRPr>
          </a:p>
          <a:p>
            <a:pPr rtl="1"/>
            <a:endParaRPr lang="fa-IR" sz="2400" dirty="0">
              <a:solidFill>
                <a:schemeClr val="tx1"/>
              </a:solidFill>
              <a:cs typeface="B Nazanin" pitchFamily="2" charset="-78"/>
            </a:endParaRPr>
          </a:p>
          <a:p>
            <a:pPr rtl="1"/>
            <a:r>
              <a:rPr lang="fa-IR" sz="2400" dirty="0" smtClean="0">
                <a:solidFill>
                  <a:schemeClr val="tx1"/>
                </a:solidFill>
                <a:cs typeface="B Nazanin" pitchFamily="2" charset="-78"/>
              </a:rPr>
              <a:t>تهیه کنندگان:</a:t>
            </a:r>
          </a:p>
          <a:p>
            <a:pPr rtl="1"/>
            <a:r>
              <a:rPr lang="fa-IR" sz="3400" dirty="0" smtClean="0">
                <a:solidFill>
                  <a:schemeClr val="tx1"/>
                </a:solidFill>
                <a:cs typeface="B Nazanin" pitchFamily="2" charset="-78"/>
              </a:rPr>
              <a:t> باقر محمدی</a:t>
            </a:r>
          </a:p>
          <a:p>
            <a:pPr rtl="1"/>
            <a:r>
              <a:rPr lang="fa-IR" sz="3400" dirty="0" smtClean="0">
                <a:solidFill>
                  <a:schemeClr val="tx1"/>
                </a:solidFill>
                <a:cs typeface="B Nazanin" pitchFamily="2" charset="-78"/>
              </a:rPr>
              <a:t>احمد حیدری</a:t>
            </a:r>
          </a:p>
          <a:p>
            <a:pPr rtl="1"/>
            <a:endParaRPr lang="fa-IR" sz="2400" dirty="0">
              <a:solidFill>
                <a:schemeClr val="tx1"/>
              </a:solidFill>
              <a:cs typeface="B Nazanin" pitchFamily="2" charset="-78"/>
            </a:endParaRPr>
          </a:p>
          <a:p>
            <a:pPr rtl="1"/>
            <a:r>
              <a:rPr lang="fa-IR" sz="2400" dirty="0" smtClean="0">
                <a:solidFill>
                  <a:schemeClr val="tx1"/>
                </a:solidFill>
                <a:cs typeface="2  Homa" pitchFamily="2" charset="-78"/>
              </a:rPr>
              <a:t>بهار 88</a:t>
            </a:r>
            <a:endParaRPr lang="en-US" sz="2400" dirty="0">
              <a:solidFill>
                <a:schemeClr val="tx1"/>
              </a:solidFill>
              <a:cs typeface="2  Homa" pitchFamily="2" charset="-7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cs typeface="B Nazanin" pitchFamily="2" charset="-78"/>
              </a:rPr>
              <a:t>مقایسه ی 2 نمونه مدل شده در </a:t>
            </a:r>
            <a:r>
              <a:rPr lang="en-US" sz="2400" dirty="0" err="1" smtClean="0">
                <a:cs typeface="B Nazanin" pitchFamily="2" charset="-78"/>
              </a:rPr>
              <a:t>ansys</a:t>
            </a:r>
            <a:r>
              <a:rPr lang="fa-IR" sz="2400" dirty="0" smtClean="0">
                <a:cs typeface="B Nazanin" pitchFamily="2" charset="-78"/>
              </a:rPr>
              <a:t> با اتصال ساده وکاهش یافته به کمک دیاگرام تنش </a:t>
            </a:r>
            <a:r>
              <a:rPr lang="en-US" sz="2400" dirty="0" smtClean="0">
                <a:cs typeface="B Nazanin" pitchFamily="2" charset="-78"/>
              </a:rPr>
              <a:t>von </a:t>
            </a:r>
            <a:r>
              <a:rPr lang="en-US" sz="2400" dirty="0" err="1" smtClean="0">
                <a:cs typeface="B Nazanin" pitchFamily="2" charset="-78"/>
              </a:rPr>
              <a:t>mises</a:t>
            </a:r>
            <a:r>
              <a:rPr lang="fa-IR" sz="2400" dirty="0" smtClean="0">
                <a:cs typeface="B Nazanin" pitchFamily="2" charset="-78"/>
              </a:rPr>
              <a:t> سه بعدی:</a:t>
            </a:r>
            <a:endParaRPr lang="en-US" sz="2400" dirty="0">
              <a:cs typeface="B Nazanin" pitchFamily="2" charset="-78"/>
            </a:endParaRPr>
          </a:p>
        </p:txBody>
      </p:sp>
      <p:pic>
        <p:nvPicPr>
          <p:cNvPr id="6146" name="Picture 2"/>
          <p:cNvPicPr>
            <a:picLocks noChangeAspect="1" noChangeArrowheads="1"/>
          </p:cNvPicPr>
          <p:nvPr/>
        </p:nvPicPr>
        <p:blipFill>
          <a:blip r:embed="rId2" cstate="print"/>
          <a:srcRect/>
          <a:stretch>
            <a:fillRect/>
          </a:stretch>
        </p:blipFill>
        <p:spPr bwMode="auto">
          <a:xfrm>
            <a:off x="195264" y="1219200"/>
            <a:ext cx="8636762" cy="2895600"/>
          </a:xfrm>
          <a:prstGeom prst="rect">
            <a:avLst/>
          </a:prstGeom>
          <a:noFill/>
          <a:ln w="9525">
            <a:noFill/>
            <a:miter lim="800000"/>
            <a:headEnd/>
            <a:tailEnd/>
          </a:ln>
          <a:effectLst/>
        </p:spPr>
      </p:pic>
      <p:sp>
        <p:nvSpPr>
          <p:cNvPr id="4" name="TextBox 3"/>
          <p:cNvSpPr txBox="1"/>
          <p:nvPr/>
        </p:nvSpPr>
        <p:spPr>
          <a:xfrm>
            <a:off x="609600" y="4419600"/>
            <a:ext cx="7772400" cy="2139047"/>
          </a:xfrm>
          <a:prstGeom prst="rect">
            <a:avLst/>
          </a:prstGeom>
          <a:noFill/>
        </p:spPr>
        <p:txBody>
          <a:bodyPr wrap="square" rtlCol="0">
            <a:spAutoFit/>
          </a:bodyPr>
          <a:lstStyle/>
          <a:p>
            <a:pPr algn="r" rtl="1"/>
            <a:r>
              <a:rPr lang="fa-IR" sz="1900" dirty="0" smtClean="0">
                <a:cs typeface="B Nazanin" pitchFamily="2" charset="-78"/>
              </a:rPr>
              <a:t>در تغییر مکان 15</a:t>
            </a:r>
            <a:r>
              <a:rPr lang="en-US" sz="1900" dirty="0" smtClean="0">
                <a:cs typeface="B Nazanin" pitchFamily="2" charset="-78"/>
              </a:rPr>
              <a:t>cm</a:t>
            </a:r>
            <a:r>
              <a:rPr lang="fa-IR" sz="1900" dirty="0" smtClean="0">
                <a:cs typeface="B Nazanin" pitchFamily="2" charset="-78"/>
              </a:rPr>
              <a:t> انتهای تیر برای اتصال با کاهش گوه شکل در ارتفاع جان تیر و اتصال ساده.</a:t>
            </a:r>
            <a:endParaRPr lang="en-US" sz="1900" dirty="0" smtClean="0">
              <a:cs typeface="B Nazanin" pitchFamily="2" charset="-78"/>
            </a:endParaRPr>
          </a:p>
          <a:p>
            <a:pPr algn="r" rtl="1"/>
            <a:r>
              <a:rPr lang="fa-IR" sz="1900" dirty="0" smtClean="0">
                <a:cs typeface="B Nazanin" pitchFamily="2" charset="-78"/>
              </a:rPr>
              <a:t>در شکل (</a:t>
            </a:r>
            <a:r>
              <a:rPr lang="en-US" sz="1900" dirty="0" smtClean="0">
                <a:cs typeface="B Nazanin" pitchFamily="2" charset="-78"/>
              </a:rPr>
              <a:t>a</a:t>
            </a:r>
            <a:r>
              <a:rPr lang="fa-IR" sz="1900" dirty="0" smtClean="0">
                <a:cs typeface="B Nazanin" pitchFamily="2" charset="-78"/>
              </a:rPr>
              <a:t>) تمرکز تنش از اتصال و چشمه اتصال دور شده و در شروع ناحیه کاهش یافته تمرکز یافته است. ولی در شکل (</a:t>
            </a:r>
            <a:r>
              <a:rPr lang="en-US" sz="1900" dirty="0" smtClean="0">
                <a:cs typeface="B Nazanin" pitchFamily="2" charset="-78"/>
              </a:rPr>
              <a:t>b</a:t>
            </a:r>
            <a:r>
              <a:rPr lang="fa-IR" sz="1900" dirty="0" smtClean="0">
                <a:cs typeface="B Nazanin" pitchFamily="2" charset="-78"/>
              </a:rPr>
              <a:t>) تمرکز تنش مستقیما متوجه چشمه اتصال و ناحیه جوش بال تیر به ستون شده است که موجب شکست جوش بال تیر به ستون می گردد.</a:t>
            </a:r>
            <a:endParaRPr lang="en-US" sz="1900" dirty="0" smtClean="0">
              <a:cs typeface="B Nazanin" pitchFamily="2" charset="-78"/>
            </a:endParaRPr>
          </a:p>
          <a:p>
            <a:pPr algn="r" rtl="1"/>
            <a:r>
              <a:rPr lang="fa-IR" sz="1900" dirty="0" smtClean="0">
                <a:cs typeface="B Nazanin" pitchFamily="2" charset="-78"/>
              </a:rPr>
              <a:t>در شکل (</a:t>
            </a:r>
            <a:r>
              <a:rPr lang="en-US" sz="1900" dirty="0" smtClean="0">
                <a:cs typeface="B Nazanin" pitchFamily="2" charset="-78"/>
              </a:rPr>
              <a:t>a</a:t>
            </a:r>
            <a:r>
              <a:rPr lang="fa-IR" sz="1900" dirty="0" smtClean="0">
                <a:cs typeface="B Nazanin" pitchFamily="2" charset="-78"/>
              </a:rPr>
              <a:t>) کمانش های جانبی بال و جان و کمانش پیچشی جانبی در تیر اتفاق افتاده است که خود سبب کاهش مقاومت در تیر می گردد. بنابراین در طراحی اتصال بهینه کاهش یافته باید اثرات منفی کاهش مقاومت ناشی از کمانش و پیچش تیر نیز مد نظر قرار گیرد. </a:t>
            </a:r>
            <a:endParaRPr lang="en-US" sz="1900" dirty="0">
              <a:cs typeface="B Nazanin" pitchFamily="2" charset="-78"/>
            </a:endParaRPr>
          </a:p>
        </p:txBody>
      </p:sp>
      <p:sp>
        <p:nvSpPr>
          <p:cNvPr id="5" name="TextBox 4"/>
          <p:cNvSpPr txBox="1"/>
          <p:nvPr/>
        </p:nvSpPr>
        <p:spPr>
          <a:xfrm>
            <a:off x="2286000" y="3962400"/>
            <a:ext cx="609600" cy="369332"/>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6400800" y="3962400"/>
            <a:ext cx="457200" cy="369332"/>
          </a:xfrm>
          <a:prstGeom prst="rect">
            <a:avLst/>
          </a:prstGeom>
          <a:noFill/>
        </p:spPr>
        <p:txBody>
          <a:bodyPr wrap="square" rtlCol="0">
            <a:spAutoFit/>
          </a:bodyPr>
          <a:lstStyle/>
          <a:p>
            <a:r>
              <a:rPr lang="en-US" dirty="0" smtClean="0"/>
              <a:t>(b)</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r" rtl="1"/>
            <a:r>
              <a:rPr lang="fa-IR" sz="2000" b="1" dirty="0" smtClean="0">
                <a:cs typeface="B Nazanin" pitchFamily="2" charset="-78"/>
              </a:rPr>
              <a:t>تصدیق مدل و فرآیند بارگذاری</a:t>
            </a:r>
            <a:br>
              <a:rPr lang="fa-IR" sz="2000" b="1" dirty="0" smtClean="0">
                <a:cs typeface="B Nazanin" pitchFamily="2" charset="-78"/>
              </a:rPr>
            </a:br>
            <a:r>
              <a:rPr lang="fa-IR" sz="2000" dirty="0" smtClean="0">
                <a:cs typeface="B Nazanin" pitchFamily="2" charset="-78"/>
              </a:rPr>
              <a:t> نمونه های آزمایشگاهی و یک نمونه مدلسازی اجزا محدود از مراجع مختلف آورده شده و با هم مقایسه شده است.</a:t>
            </a:r>
            <a:br>
              <a:rPr lang="fa-IR" sz="2000" dirty="0" smtClean="0">
                <a:cs typeface="B Nazanin" pitchFamily="2" charset="-78"/>
              </a:rPr>
            </a:br>
            <a:r>
              <a:rPr lang="fa-IR" sz="2000" dirty="0" smtClean="0">
                <a:cs typeface="B Nazanin" pitchFamily="2" charset="-78"/>
              </a:rPr>
              <a:t> در مطالعه حاضر بارگذاری چرخه ای با رژیم کنترل تغییر مکان و بر اساس آیین نامه بار گذاری چرخه ای اعضا فولادی</a:t>
            </a:r>
            <a:r>
              <a:rPr lang="en-US" sz="2000" dirty="0" smtClean="0">
                <a:cs typeface="B Nazanin" pitchFamily="2" charset="-78"/>
              </a:rPr>
              <a:t> ATC_24</a:t>
            </a:r>
            <a:r>
              <a:rPr lang="fa-IR" sz="2000" dirty="0" smtClean="0">
                <a:cs typeface="B Nazanin" pitchFamily="2" charset="-78"/>
              </a:rPr>
              <a:t> اعمال گردیده است.</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endParaRPr lang="en-US" sz="2000" dirty="0">
              <a:cs typeface="B Nazanin" pitchFamily="2" charset="-78"/>
            </a:endParaRPr>
          </a:p>
        </p:txBody>
      </p:sp>
      <p:pic>
        <p:nvPicPr>
          <p:cNvPr id="8194" name="Picture 2"/>
          <p:cNvPicPr>
            <a:picLocks noChangeAspect="1" noChangeArrowheads="1"/>
          </p:cNvPicPr>
          <p:nvPr/>
        </p:nvPicPr>
        <p:blipFill>
          <a:blip r:embed="rId2" cstate="print"/>
          <a:srcRect/>
          <a:stretch>
            <a:fillRect/>
          </a:stretch>
        </p:blipFill>
        <p:spPr bwMode="auto">
          <a:xfrm>
            <a:off x="0" y="2057400"/>
            <a:ext cx="9059029" cy="3119437"/>
          </a:xfrm>
          <a:prstGeom prst="rect">
            <a:avLst/>
          </a:prstGeom>
          <a:noFill/>
          <a:ln w="9525">
            <a:noFill/>
            <a:miter lim="800000"/>
            <a:headEnd/>
            <a:tailEnd/>
          </a:ln>
          <a:effectLst/>
        </p:spPr>
      </p:pic>
      <p:sp>
        <p:nvSpPr>
          <p:cNvPr id="4" name="TextBox 3"/>
          <p:cNvSpPr txBox="1"/>
          <p:nvPr/>
        </p:nvSpPr>
        <p:spPr>
          <a:xfrm>
            <a:off x="609600" y="5867400"/>
            <a:ext cx="7620000" cy="646331"/>
          </a:xfrm>
          <a:prstGeom prst="rect">
            <a:avLst/>
          </a:prstGeom>
          <a:noFill/>
        </p:spPr>
        <p:txBody>
          <a:bodyPr wrap="square" rtlCol="0">
            <a:spAutoFit/>
          </a:bodyPr>
          <a:lstStyle/>
          <a:p>
            <a:pPr algn="ctr" rtl="1"/>
            <a:r>
              <a:rPr lang="fa-IR" b="1" dirty="0" smtClean="0">
                <a:cs typeface="B Nazanin" pitchFamily="2" charset="-78"/>
              </a:rPr>
              <a:t>نمودار بار-تغییر مکان انتهای تیر به دست آمده ازنمونه آزمایشگاهی (</a:t>
            </a:r>
            <a:r>
              <a:rPr lang="en-US" b="1" dirty="0" smtClean="0">
                <a:cs typeface="B Nazanin" pitchFamily="2" charset="-78"/>
              </a:rPr>
              <a:t>a</a:t>
            </a:r>
            <a:r>
              <a:rPr lang="fa-IR" b="1" dirty="0" smtClean="0">
                <a:cs typeface="B Nazanin" pitchFamily="2" charset="-78"/>
              </a:rPr>
              <a:t>)                               نمونه تحلیل شده توسط نرم افزار </a:t>
            </a:r>
            <a:r>
              <a:rPr lang="en-US" b="1" dirty="0" smtClean="0">
                <a:cs typeface="B Nazanin" pitchFamily="2" charset="-78"/>
              </a:rPr>
              <a:t>  ANSYS</a:t>
            </a:r>
            <a:r>
              <a:rPr lang="fa-IR" b="1" dirty="0" smtClean="0">
                <a:cs typeface="B Nazanin" pitchFamily="2" charset="-78"/>
              </a:rPr>
              <a:t>(</a:t>
            </a:r>
            <a:r>
              <a:rPr lang="en-US" b="1" dirty="0" smtClean="0">
                <a:cs typeface="B Nazanin" pitchFamily="2" charset="-78"/>
              </a:rPr>
              <a:t>b</a:t>
            </a:r>
            <a:r>
              <a:rPr lang="fa-IR" b="1" dirty="0" smtClean="0">
                <a:cs typeface="B Nazanin" pitchFamily="2" charset="-78"/>
              </a:rPr>
              <a:t>)</a:t>
            </a:r>
            <a:endParaRPr lang="en-US" dirty="0">
              <a:cs typeface="B Nazanin" pitchFamily="2" charset="-78"/>
            </a:endParaRPr>
          </a:p>
        </p:txBody>
      </p:sp>
      <p:sp>
        <p:nvSpPr>
          <p:cNvPr id="5" name="TextBox 4"/>
          <p:cNvSpPr txBox="1"/>
          <p:nvPr/>
        </p:nvSpPr>
        <p:spPr>
          <a:xfrm>
            <a:off x="2133600" y="5181600"/>
            <a:ext cx="461986" cy="369332"/>
          </a:xfrm>
          <a:prstGeom prst="rect">
            <a:avLst/>
          </a:prstGeom>
          <a:noFill/>
        </p:spPr>
        <p:txBody>
          <a:bodyPr wrap="none" rtlCol="0">
            <a:spAutoFit/>
          </a:bodyPr>
          <a:lstStyle/>
          <a:p>
            <a:pPr algn="r" rtl="1"/>
            <a:r>
              <a:rPr lang="fa-IR" b="1" dirty="0" smtClean="0"/>
              <a:t>(</a:t>
            </a:r>
            <a:r>
              <a:rPr lang="en-US" b="1" dirty="0" smtClean="0"/>
              <a:t>b</a:t>
            </a:r>
            <a:r>
              <a:rPr lang="fa-IR" b="1" dirty="0" smtClean="0"/>
              <a:t>)</a:t>
            </a:r>
            <a:endParaRPr lang="en-US" dirty="0"/>
          </a:p>
        </p:txBody>
      </p:sp>
      <p:sp>
        <p:nvSpPr>
          <p:cNvPr id="6" name="TextBox 5"/>
          <p:cNvSpPr txBox="1"/>
          <p:nvPr/>
        </p:nvSpPr>
        <p:spPr>
          <a:xfrm>
            <a:off x="6477000" y="5105400"/>
            <a:ext cx="580608" cy="369332"/>
          </a:xfrm>
          <a:prstGeom prst="rect">
            <a:avLst/>
          </a:prstGeom>
          <a:noFill/>
        </p:spPr>
        <p:txBody>
          <a:bodyPr wrap="none" rtlCol="0">
            <a:spAutoFit/>
          </a:bodyPr>
          <a:lstStyle/>
          <a:p>
            <a:pPr algn="r" rtl="1"/>
            <a:r>
              <a:rPr lang="fa-IR" b="1" dirty="0" smtClean="0"/>
              <a:t> (</a:t>
            </a:r>
            <a:r>
              <a:rPr lang="en-US" b="1" dirty="0" smtClean="0"/>
              <a:t>a</a:t>
            </a:r>
            <a:r>
              <a:rPr lang="fa-IR" b="1"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200" b="1" dirty="0" smtClean="0">
                <a:cs typeface="B Nazanin" pitchFamily="2" charset="-78"/>
              </a:rPr>
              <a:t>بحث در نتایج مطالعات پارامتریک و انتخاب اتصال بهینه</a:t>
            </a:r>
            <a:br>
              <a:rPr lang="fa-IR" sz="2200" b="1" dirty="0" smtClean="0">
                <a:cs typeface="B Nazanin" pitchFamily="2" charset="-78"/>
              </a:rPr>
            </a:br>
            <a:r>
              <a:rPr lang="fa-IR" sz="1800" b="1" dirty="0" smtClean="0">
                <a:cs typeface="B Nazanin" pitchFamily="2" charset="-78"/>
              </a:rPr>
              <a:t/>
            </a:r>
            <a:br>
              <a:rPr lang="fa-IR" sz="1800" b="1" dirty="0" smtClean="0">
                <a:cs typeface="B Nazanin" pitchFamily="2" charset="-78"/>
              </a:rPr>
            </a:br>
            <a:r>
              <a:rPr lang="fa-IR" sz="1800" b="1" dirty="0" smtClean="0">
                <a:cs typeface="B Nazanin" pitchFamily="2" charset="-78"/>
              </a:rPr>
              <a:t>مقایسه ها بر اساس عملکردهای مورد نظر بررسی شده اند.مثلا با کم و زیاد کردن بیش از حد </a:t>
            </a:r>
            <a:r>
              <a:rPr lang="en-US" sz="1800" b="1" dirty="0" smtClean="0">
                <a:cs typeface="B Nazanin" pitchFamily="2" charset="-78"/>
              </a:rPr>
              <a:t>a</a:t>
            </a:r>
            <a:r>
              <a:rPr lang="fa-IR" sz="1800" b="1" dirty="0" smtClean="0">
                <a:cs typeface="B Nazanin" pitchFamily="2" charset="-78"/>
              </a:rPr>
              <a:t>؛ مفصل پلاستیک در </a:t>
            </a:r>
            <a:r>
              <a:rPr lang="en-US" sz="1800" b="1" dirty="0" err="1" smtClean="0">
                <a:cs typeface="B Nazanin" pitchFamily="2" charset="-78"/>
              </a:rPr>
              <a:t>pz</a:t>
            </a:r>
            <a:r>
              <a:rPr lang="fa-IR" sz="1800" b="1" dirty="0" smtClean="0">
                <a:cs typeface="B Nazanin" pitchFamily="2" charset="-78"/>
              </a:rPr>
              <a:t> تشکیل میشود که مقدار بهینه ی آن با آزمایش بدست آمده است.</a:t>
            </a:r>
            <a:br>
              <a:rPr lang="fa-IR" sz="1800" b="1" dirty="0" smtClean="0">
                <a:cs typeface="B Nazanin" pitchFamily="2" charset="-78"/>
              </a:rPr>
            </a:br>
            <a:r>
              <a:rPr lang="fa-IR" sz="1800" b="1" dirty="0" smtClean="0">
                <a:cs typeface="B Nazanin" pitchFamily="2" charset="-78"/>
              </a:rPr>
              <a:t/>
            </a:r>
            <a:br>
              <a:rPr lang="fa-IR" sz="1800" b="1" dirty="0" smtClean="0">
                <a:cs typeface="B Nazanin" pitchFamily="2" charset="-78"/>
              </a:rPr>
            </a:br>
            <a:endParaRPr lang="en-US" sz="1800" dirty="0">
              <a:cs typeface="B Nazanin" pitchFamily="2" charset="-78"/>
            </a:endParaRPr>
          </a:p>
        </p:txBody>
      </p:sp>
      <p:pic>
        <p:nvPicPr>
          <p:cNvPr id="9218" name="Picture 2"/>
          <p:cNvPicPr>
            <a:picLocks noChangeAspect="1" noChangeArrowheads="1"/>
          </p:cNvPicPr>
          <p:nvPr/>
        </p:nvPicPr>
        <p:blipFill>
          <a:blip r:embed="rId2" cstate="print"/>
          <a:srcRect/>
          <a:stretch>
            <a:fillRect/>
          </a:stretch>
        </p:blipFill>
        <p:spPr bwMode="auto">
          <a:xfrm>
            <a:off x="228600" y="1219200"/>
            <a:ext cx="8553450" cy="507682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6400800"/>
            <a:ext cx="8485651" cy="307777"/>
          </a:xfrm>
          <a:prstGeom prst="rect">
            <a:avLst/>
          </a:prstGeom>
          <a:noFill/>
        </p:spPr>
        <p:txBody>
          <a:bodyPr wrap="square" rtlCol="0">
            <a:spAutoFit/>
          </a:bodyPr>
          <a:lstStyle/>
          <a:p>
            <a:pPr algn="r" rtl="1"/>
            <a:r>
              <a:rPr lang="en-US" sz="1400" b="1" dirty="0" smtClean="0">
                <a:cs typeface="B Nazanin" pitchFamily="2" charset="-78"/>
              </a:rPr>
              <a:t>Not def</a:t>
            </a:r>
            <a:r>
              <a:rPr lang="fa-IR" sz="1400" b="1" dirty="0" smtClean="0">
                <a:cs typeface="B Nazanin" pitchFamily="2" charset="-78"/>
              </a:rPr>
              <a:t>به این معنی است که پارامتر مورد نظر قابل محاسبه نمی باشد و واحد انرژی ژول می باشد.</a:t>
            </a:r>
            <a:endParaRPr lang="en-US" sz="1400" dirty="0">
              <a:cs typeface="B Nazanin" pitchFamily="2" charset="-78"/>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200" dirty="0" smtClean="0">
                <a:cs typeface="B Nazanin" pitchFamily="2" charset="-78"/>
              </a:rPr>
              <a:t>بررسی رفتار بارگذاریه چرخه ای برای نمونه های بالا و مقایسه با نمونه ی استخوانی:</a:t>
            </a:r>
            <a:br>
              <a:rPr lang="fa-IR" sz="2200" dirty="0" smtClean="0">
                <a:cs typeface="B Nazanin" pitchFamily="2" charset="-78"/>
              </a:rPr>
            </a:br>
            <a:endParaRPr lang="en-US" sz="2200" dirty="0">
              <a:cs typeface="B Nazanin"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533400" y="990600"/>
            <a:ext cx="8077200" cy="3000497"/>
          </a:xfrm>
          <a:prstGeom prst="rect">
            <a:avLst/>
          </a:prstGeom>
          <a:noFill/>
          <a:ln w="9525">
            <a:noFill/>
            <a:miter lim="800000"/>
            <a:headEnd/>
            <a:tailEnd/>
          </a:ln>
          <a:effectLst/>
        </p:spPr>
      </p:pic>
      <p:sp>
        <p:nvSpPr>
          <p:cNvPr id="4" name="TextBox 3"/>
          <p:cNvSpPr txBox="1"/>
          <p:nvPr/>
        </p:nvSpPr>
        <p:spPr>
          <a:xfrm>
            <a:off x="2633683" y="4114800"/>
            <a:ext cx="4600939" cy="461665"/>
          </a:xfrm>
          <a:prstGeom prst="rect">
            <a:avLst/>
          </a:prstGeom>
          <a:noFill/>
        </p:spPr>
        <p:txBody>
          <a:bodyPr wrap="none" rtlCol="0">
            <a:spAutoFit/>
          </a:bodyPr>
          <a:lstStyle/>
          <a:p>
            <a:pPr algn="ctr" rtl="1"/>
            <a:r>
              <a:rPr lang="fa-IR" sz="1200" b="1" dirty="0" smtClean="0">
                <a:cs typeface="B Nazanin" pitchFamily="2" charset="-78"/>
              </a:rPr>
              <a:t>گراف تنش </a:t>
            </a:r>
            <a:r>
              <a:rPr lang="en-US" sz="1200" b="1" dirty="0" smtClean="0">
                <a:cs typeface="B Nazanin" pitchFamily="2" charset="-78"/>
              </a:rPr>
              <a:t>von </a:t>
            </a:r>
            <a:r>
              <a:rPr lang="en-US" sz="1200" b="1" dirty="0" err="1" smtClean="0">
                <a:cs typeface="B Nazanin" pitchFamily="2" charset="-78"/>
              </a:rPr>
              <a:t>mises</a:t>
            </a:r>
            <a:r>
              <a:rPr lang="fa-IR" sz="1200" b="1" dirty="0" smtClean="0">
                <a:cs typeface="B Nazanin" pitchFamily="2" charset="-78"/>
              </a:rPr>
              <a:t> سه بعدی در تغییر مکان</a:t>
            </a:r>
            <a:r>
              <a:rPr lang="en-US" sz="1200" b="1" dirty="0" smtClean="0">
                <a:cs typeface="B Nazanin" pitchFamily="2" charset="-78"/>
              </a:rPr>
              <a:t> </a:t>
            </a:r>
            <a:r>
              <a:rPr lang="fa-IR" sz="1200" b="1" dirty="0" smtClean="0">
                <a:cs typeface="B Nazanin" pitchFamily="2" charset="-78"/>
              </a:rPr>
              <a:t>0.15 </a:t>
            </a:r>
            <a:r>
              <a:rPr lang="en-US" sz="1200" b="1" dirty="0" smtClean="0">
                <a:cs typeface="B Nazanin" pitchFamily="2" charset="-78"/>
              </a:rPr>
              <a:t>m</a:t>
            </a:r>
            <a:r>
              <a:rPr lang="fa-IR" sz="1200" b="1" dirty="0" smtClean="0">
                <a:cs typeface="B Nazanin" pitchFamily="2" charset="-78"/>
              </a:rPr>
              <a:t> انتهای تیر </a:t>
            </a:r>
            <a:endParaRPr lang="en-US" sz="1200" b="1" dirty="0" smtClean="0">
              <a:cs typeface="B Nazanin" pitchFamily="2" charset="-78"/>
            </a:endParaRPr>
          </a:p>
          <a:p>
            <a:pPr algn="ctr" rtl="1"/>
            <a:r>
              <a:rPr lang="en-US" sz="1200" b="1" dirty="0" smtClean="0">
                <a:cs typeface="B Nazanin" pitchFamily="2" charset="-78"/>
              </a:rPr>
              <a:t>(a)</a:t>
            </a:r>
            <a:r>
              <a:rPr lang="fa-IR" sz="1200" b="1" dirty="0" smtClean="0">
                <a:cs typeface="B Nazanin" pitchFamily="2" charset="-78"/>
              </a:rPr>
              <a:t> نمونه ی شماره (14اتصال با کاهش در جان)      </a:t>
            </a:r>
            <a:r>
              <a:rPr lang="en-US" sz="1200" b="1" dirty="0" smtClean="0">
                <a:cs typeface="B Nazanin" pitchFamily="2" charset="-78"/>
              </a:rPr>
              <a:t>(b)</a:t>
            </a:r>
            <a:r>
              <a:rPr lang="fa-IR" sz="1200" b="1" dirty="0" smtClean="0">
                <a:cs typeface="B Nazanin" pitchFamily="2" charset="-78"/>
              </a:rPr>
              <a:t> اتصال استخوانی</a:t>
            </a:r>
            <a:r>
              <a:rPr lang="en-US" sz="1200" b="1" dirty="0" smtClean="0">
                <a:cs typeface="B Nazanin" pitchFamily="2" charset="-78"/>
              </a:rPr>
              <a:t>( </a:t>
            </a:r>
            <a:r>
              <a:rPr lang="en-US" sz="1200" b="1" dirty="0" err="1" smtClean="0">
                <a:cs typeface="B Nazanin" pitchFamily="2" charset="-78"/>
              </a:rPr>
              <a:t>Dogbone</a:t>
            </a:r>
            <a:r>
              <a:rPr lang="en-US" sz="1200" b="1" dirty="0" smtClean="0">
                <a:cs typeface="B Nazanin" pitchFamily="2" charset="-78"/>
              </a:rPr>
              <a:t> )</a:t>
            </a:r>
            <a:endParaRPr lang="en-US" sz="1200" dirty="0">
              <a:cs typeface="B Nazanin" pitchFamily="2" charset="-78"/>
            </a:endParaRPr>
          </a:p>
        </p:txBody>
      </p:sp>
      <p:sp>
        <p:nvSpPr>
          <p:cNvPr id="5" name="TextBox 4"/>
          <p:cNvSpPr txBox="1"/>
          <p:nvPr/>
        </p:nvSpPr>
        <p:spPr>
          <a:xfrm>
            <a:off x="2133600" y="3962400"/>
            <a:ext cx="43633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7010400" y="3962400"/>
            <a:ext cx="447558" cy="369332"/>
          </a:xfrm>
          <a:prstGeom prst="rect">
            <a:avLst/>
          </a:prstGeom>
          <a:noFill/>
        </p:spPr>
        <p:txBody>
          <a:bodyPr wrap="none" rtlCol="0">
            <a:spAutoFit/>
          </a:bodyPr>
          <a:lstStyle/>
          <a:p>
            <a:r>
              <a:rPr lang="en-US" dirty="0" smtClean="0"/>
              <a:t>(b)</a:t>
            </a:r>
            <a:endParaRPr lang="en-US" dirty="0"/>
          </a:p>
        </p:txBody>
      </p:sp>
      <p:sp>
        <p:nvSpPr>
          <p:cNvPr id="7" name="TextBox 6"/>
          <p:cNvSpPr txBox="1"/>
          <p:nvPr/>
        </p:nvSpPr>
        <p:spPr>
          <a:xfrm>
            <a:off x="0" y="4724400"/>
            <a:ext cx="8991600" cy="1015663"/>
          </a:xfrm>
          <a:prstGeom prst="rect">
            <a:avLst/>
          </a:prstGeom>
          <a:noFill/>
        </p:spPr>
        <p:txBody>
          <a:bodyPr wrap="square" rtlCol="0">
            <a:spAutoFit/>
          </a:bodyPr>
          <a:lstStyle/>
          <a:p>
            <a:pPr algn="r" rtl="1"/>
            <a:r>
              <a:rPr lang="fa-IR" sz="2000" dirty="0" smtClean="0">
                <a:cs typeface="B Nazanin" pitchFamily="2" charset="-78"/>
              </a:rPr>
              <a:t>همانطور که مشاهده میشود اتصال کاهش یافته در جان عملکرد بهتری در دور کردن تمرکز تنش از محل اتصال داشته و پلاستیسیته ی بهتری را نشان میدهد و میزان تنش در ناحیه ی جوش برای نمونه ی (</a:t>
            </a:r>
            <a:r>
              <a:rPr lang="en-US" sz="2000" dirty="0" smtClean="0">
                <a:cs typeface="B Nazanin" pitchFamily="2" charset="-78"/>
              </a:rPr>
              <a:t>a</a:t>
            </a:r>
            <a:r>
              <a:rPr lang="fa-IR" sz="2000" dirty="0" smtClean="0">
                <a:cs typeface="B Nazanin" pitchFamily="2" charset="-78"/>
              </a:rPr>
              <a:t>) کمتر بوده واز شکست در جوش که شکست تردی می باشد دوری شده است نسبت به نمونه ی (</a:t>
            </a:r>
            <a:r>
              <a:rPr lang="en-US" sz="2000" dirty="0" smtClean="0">
                <a:cs typeface="B Nazanin" pitchFamily="2" charset="-78"/>
              </a:rPr>
              <a:t>b</a:t>
            </a:r>
            <a:r>
              <a:rPr lang="fa-IR" sz="2000" dirty="0" smtClean="0">
                <a:cs typeface="B Nazanin" pitchFamily="2" charset="-78"/>
              </a:rPr>
              <a: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fa-IR" sz="2400" dirty="0" smtClean="0">
                <a:cs typeface="B Nazanin" pitchFamily="2" charset="-78"/>
              </a:rPr>
              <a:t>بررسی نمودارهای بارگذاری سیکلی برای نمونه های قبلی</a:t>
            </a:r>
            <a:endParaRPr lang="en-US" sz="2400" dirty="0">
              <a:cs typeface="B Nazani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838200" y="1066800"/>
            <a:ext cx="7124700" cy="2552700"/>
          </a:xfrm>
          <a:prstGeom prst="rect">
            <a:avLst/>
          </a:prstGeom>
          <a:noFill/>
          <a:ln w="9525">
            <a:noFill/>
            <a:miter lim="800000"/>
            <a:headEnd/>
            <a:tailEnd/>
          </a:ln>
          <a:effectLst/>
        </p:spPr>
      </p:pic>
      <p:sp>
        <p:nvSpPr>
          <p:cNvPr id="4" name="TextBox 3"/>
          <p:cNvSpPr txBox="1"/>
          <p:nvPr/>
        </p:nvSpPr>
        <p:spPr>
          <a:xfrm>
            <a:off x="2057400" y="3276600"/>
            <a:ext cx="449162" cy="369332"/>
          </a:xfrm>
          <a:prstGeom prst="rect">
            <a:avLst/>
          </a:prstGeom>
          <a:noFill/>
        </p:spPr>
        <p:txBody>
          <a:bodyPr wrap="none" rtlCol="0">
            <a:spAutoFit/>
          </a:bodyPr>
          <a:lstStyle/>
          <a:p>
            <a:pPr algn="r" rtl="1"/>
            <a:r>
              <a:rPr lang="fa-IR" dirty="0" smtClean="0"/>
              <a:t>(</a:t>
            </a:r>
            <a:r>
              <a:rPr lang="en-US" dirty="0" smtClean="0"/>
              <a:t>a</a:t>
            </a:r>
            <a:r>
              <a:rPr lang="fa-IR" dirty="0" smtClean="0"/>
              <a:t>)</a:t>
            </a:r>
            <a:endParaRPr lang="en-US" dirty="0"/>
          </a:p>
        </p:txBody>
      </p:sp>
      <p:sp>
        <p:nvSpPr>
          <p:cNvPr id="5" name="TextBox 4"/>
          <p:cNvSpPr txBox="1"/>
          <p:nvPr/>
        </p:nvSpPr>
        <p:spPr>
          <a:xfrm>
            <a:off x="7315200" y="3276600"/>
            <a:ext cx="460382" cy="369332"/>
          </a:xfrm>
          <a:prstGeom prst="rect">
            <a:avLst/>
          </a:prstGeom>
          <a:noFill/>
        </p:spPr>
        <p:txBody>
          <a:bodyPr wrap="none" rtlCol="0">
            <a:spAutoFit/>
          </a:bodyPr>
          <a:lstStyle/>
          <a:p>
            <a:pPr algn="r" rtl="1"/>
            <a:r>
              <a:rPr lang="fa-IR" dirty="0" smtClean="0"/>
              <a:t>(</a:t>
            </a:r>
            <a:r>
              <a:rPr lang="en-US" dirty="0" smtClean="0"/>
              <a:t>b</a:t>
            </a:r>
            <a:r>
              <a:rPr lang="fa-IR" dirty="0" smtClean="0"/>
              <a:t>)</a:t>
            </a:r>
            <a:endParaRPr lang="en-US" dirty="0"/>
          </a:p>
        </p:txBody>
      </p:sp>
      <p:sp>
        <p:nvSpPr>
          <p:cNvPr id="6" name="TextBox 5"/>
          <p:cNvSpPr txBox="1"/>
          <p:nvPr/>
        </p:nvSpPr>
        <p:spPr>
          <a:xfrm>
            <a:off x="457200" y="3581400"/>
            <a:ext cx="7696200" cy="304800"/>
          </a:xfrm>
          <a:prstGeom prst="rect">
            <a:avLst/>
          </a:prstGeom>
          <a:noFill/>
        </p:spPr>
        <p:txBody>
          <a:bodyPr wrap="square" rtlCol="0">
            <a:spAutoFit/>
          </a:bodyPr>
          <a:lstStyle/>
          <a:p>
            <a:pPr algn="r" rtl="1"/>
            <a:r>
              <a:rPr lang="fa-IR" sz="1400" b="1" dirty="0" smtClean="0">
                <a:cs typeface="B Nazanin" pitchFamily="2" charset="-78"/>
              </a:rPr>
              <a:t>نمودار بار _ تغییر مکان نمونه اتصال استخوانی (</a:t>
            </a:r>
            <a:r>
              <a:rPr lang="en-US" sz="1400" b="1" dirty="0" smtClean="0">
                <a:cs typeface="B Nazanin" pitchFamily="2" charset="-78"/>
              </a:rPr>
              <a:t>a</a:t>
            </a:r>
            <a:r>
              <a:rPr lang="fa-IR" sz="1400" b="1" dirty="0" smtClean="0">
                <a:cs typeface="B Nazanin" pitchFamily="2" charset="-78"/>
              </a:rPr>
              <a:t>) نمودار بار _ تغییر مکان نمونه شماره 14 ( اتصال با کاهش در جان ) (</a:t>
            </a:r>
            <a:r>
              <a:rPr lang="en-US" sz="1400" b="1" dirty="0" smtClean="0">
                <a:cs typeface="B Nazanin" pitchFamily="2" charset="-78"/>
              </a:rPr>
              <a:t>b</a:t>
            </a:r>
            <a:r>
              <a:rPr lang="fa-IR" sz="1400" b="1" dirty="0" smtClean="0">
                <a:cs typeface="B Nazanin" pitchFamily="2" charset="-78"/>
              </a:rPr>
              <a:t>)</a:t>
            </a:r>
            <a:endParaRPr lang="en-US" sz="1400" dirty="0">
              <a:cs typeface="B Nazanin" pitchFamily="2" charset="-78"/>
            </a:endParaRPr>
          </a:p>
        </p:txBody>
      </p:sp>
      <p:sp>
        <p:nvSpPr>
          <p:cNvPr id="7" name="TextBox 6"/>
          <p:cNvSpPr txBox="1"/>
          <p:nvPr/>
        </p:nvSpPr>
        <p:spPr>
          <a:xfrm>
            <a:off x="457200" y="3995678"/>
            <a:ext cx="8301640" cy="2862322"/>
          </a:xfrm>
          <a:prstGeom prst="rect">
            <a:avLst/>
          </a:prstGeom>
          <a:noFill/>
        </p:spPr>
        <p:txBody>
          <a:bodyPr wrap="square" rtlCol="0">
            <a:spAutoFit/>
          </a:bodyPr>
          <a:lstStyle/>
          <a:p>
            <a:pPr algn="r" rtl="1"/>
            <a:r>
              <a:rPr lang="fa-IR" dirty="0" smtClean="0">
                <a:cs typeface="B Nazanin" pitchFamily="2" charset="-78"/>
              </a:rPr>
              <a:t>در نمونه ی (</a:t>
            </a:r>
            <a:r>
              <a:rPr lang="en-US" dirty="0" smtClean="0">
                <a:cs typeface="B Nazanin" pitchFamily="2" charset="-78"/>
              </a:rPr>
              <a:t>a</a:t>
            </a:r>
            <a:r>
              <a:rPr lang="fa-IR" dirty="0" smtClean="0">
                <a:cs typeface="B Nazanin" pitchFamily="2" charset="-78"/>
              </a:rPr>
              <a:t>) به دلیل اعمال برش موضعی یکسان در بال بالا و پایین تیر، نمودار در طرف مثبت و منفی محور نیرو ها متقارن است.</a:t>
            </a:r>
            <a:endParaRPr lang="en-US"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نمونه ی (</a:t>
            </a:r>
            <a:r>
              <a:rPr lang="en-US" dirty="0" smtClean="0">
                <a:cs typeface="B Nazanin" pitchFamily="2" charset="-78"/>
              </a:rPr>
              <a:t>b</a:t>
            </a:r>
            <a:r>
              <a:rPr lang="fa-IR" dirty="0" smtClean="0">
                <a:cs typeface="B Nazanin" pitchFamily="2" charset="-78"/>
              </a:rPr>
              <a:t>) دارای بیشینه نیرو بزرگتر در طرف مثبت و منفی محور نیرو ها نسبت به نمودار(</a:t>
            </a:r>
            <a:r>
              <a:rPr lang="en-US" dirty="0" smtClean="0">
                <a:cs typeface="B Nazanin" pitchFamily="2" charset="-78"/>
              </a:rPr>
              <a:t>a</a:t>
            </a:r>
            <a:r>
              <a:rPr lang="fa-IR" dirty="0" smtClean="0">
                <a:cs typeface="B Nazanin" pitchFamily="2" charset="-78"/>
              </a:rPr>
              <a:t>). ضمنا به دلیل اعمال باریک شدگی تنها در پایین مقطع تیر نمودار بار-تغییر مکان آن نامتقارن است.</a:t>
            </a:r>
            <a:endParaRPr lang="en-US" dirty="0" smtClean="0">
              <a:cs typeface="B Nazanin" pitchFamily="2" charset="-78"/>
            </a:endParaRPr>
          </a:p>
          <a:p>
            <a:pPr algn="r" rtl="1"/>
            <a:endParaRPr lang="en-US" dirty="0" smtClean="0">
              <a:cs typeface="B Nazanin" pitchFamily="2" charset="-78"/>
            </a:endParaRPr>
          </a:p>
          <a:p>
            <a:pPr algn="r" rtl="1"/>
            <a:r>
              <a:rPr lang="fa-IR" dirty="0" smtClean="0">
                <a:cs typeface="B Nazanin" pitchFamily="2" charset="-78"/>
              </a:rPr>
              <a:t>اتلاف انرژی برای این دو نمونه ی خاص تقریبا برابربوده و بیشینه ممان تحمل شده توسط اتصال با کاهش در </a:t>
            </a:r>
          </a:p>
          <a:p>
            <a:pPr algn="r" rtl="1"/>
            <a:r>
              <a:rPr lang="fa-IR" dirty="0" smtClean="0">
                <a:cs typeface="B Nazanin" pitchFamily="2" charset="-78"/>
              </a:rPr>
              <a:t>جان % 19 بیش از نمونه استخوانی می باشد در حالی که نمونه استخوانی از نظر سختی اولیه نمودار بار-تغییر مکان 0.8 درصد سخت تر است.</a:t>
            </a:r>
          </a:p>
          <a:p>
            <a:pPr algn="r" rtl="1"/>
            <a:endParaRPr lang="en-US" dirty="0">
              <a:cs typeface="B Nazanin" pitchFamily="2" charset="-78"/>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676399"/>
          </a:xfrm>
        </p:spPr>
        <p:txBody>
          <a:bodyPr>
            <a:normAutofit fontScale="90000"/>
          </a:bodyPr>
          <a:lstStyle/>
          <a:p>
            <a:r>
              <a:rPr lang="en-US" sz="2800" dirty="0" smtClean="0"/>
              <a:t>FEMA-350 </a:t>
            </a:r>
            <a:r>
              <a:rPr lang="fa-IR" sz="2800" b="1" dirty="0" smtClean="0"/>
              <a:t/>
            </a:r>
            <a:br>
              <a:rPr lang="fa-IR" sz="2800" b="1" dirty="0" smtClean="0"/>
            </a:br>
            <a:r>
              <a:rPr lang="en-US" sz="2800" dirty="0" smtClean="0"/>
              <a:t>Chapter 2: General Requirements Moment-Frame Buildings Criteria for New Steel</a:t>
            </a:r>
            <a:r>
              <a:rPr lang="fa-IR" sz="2800" dirty="0" smtClean="0"/>
              <a:t/>
            </a:r>
            <a:br>
              <a:rPr lang="fa-IR" sz="2800" dirty="0" smtClean="0"/>
            </a:br>
            <a:r>
              <a:rPr lang="en-US" sz="2800" b="1" dirty="0" smtClean="0"/>
              <a:t> 2.9.3 Panel Zone Strength</a:t>
            </a:r>
            <a:endParaRPr lang="en-US" sz="2800" dirty="0"/>
          </a:p>
        </p:txBody>
      </p:sp>
      <p:sp>
        <p:nvSpPr>
          <p:cNvPr id="3" name="Subtitle 2"/>
          <p:cNvSpPr>
            <a:spLocks noGrp="1"/>
          </p:cNvSpPr>
          <p:nvPr>
            <p:ph type="subTitle" idx="1"/>
          </p:nvPr>
        </p:nvSpPr>
        <p:spPr>
          <a:xfrm>
            <a:off x="457200" y="2133600"/>
            <a:ext cx="8153400" cy="3962400"/>
          </a:xfrm>
          <a:ln>
            <a:noFill/>
          </a:ln>
        </p:spPr>
        <p:txBody>
          <a:bodyPr>
            <a:normAutofit fontScale="92500" lnSpcReduction="20000"/>
          </a:bodyPr>
          <a:lstStyle/>
          <a:p>
            <a:pPr algn="r" rtl="1"/>
            <a:r>
              <a:rPr lang="fa-IR" sz="2800" dirty="0" smtClean="0">
                <a:cs typeface="B Nazanin" pitchFamily="2" charset="-78"/>
              </a:rPr>
              <a:t/>
            </a:r>
            <a:br>
              <a:rPr lang="fa-IR" sz="2800" dirty="0" smtClean="0">
                <a:cs typeface="B Nazanin" pitchFamily="2" charset="-78"/>
              </a:rPr>
            </a:br>
            <a:r>
              <a:rPr lang="fa-IR" sz="2800" dirty="0" smtClean="0">
                <a:solidFill>
                  <a:schemeClr val="tx1"/>
                </a:solidFill>
                <a:cs typeface="B Nazanin" pitchFamily="2" charset="-78"/>
              </a:rPr>
              <a:t>طبق آیین نامه ی </a:t>
            </a:r>
            <a:r>
              <a:rPr lang="en-US" sz="2800" dirty="0" smtClean="0">
                <a:solidFill>
                  <a:schemeClr val="tx1"/>
                </a:solidFill>
                <a:cs typeface="B Nazanin" pitchFamily="2" charset="-78"/>
              </a:rPr>
              <a:t>FEMA-350</a:t>
            </a:r>
            <a:r>
              <a:rPr lang="fa-IR" sz="2800" dirty="0" smtClean="0">
                <a:solidFill>
                  <a:schemeClr val="tx1"/>
                </a:solidFill>
                <a:cs typeface="B Nazanin" pitchFamily="2" charset="-78"/>
              </a:rPr>
              <a:t> تسلیم همزمان تیر و </a:t>
            </a:r>
            <a:r>
              <a:rPr lang="en-US" sz="2800" dirty="0" smtClean="0">
                <a:solidFill>
                  <a:schemeClr val="tx1"/>
                </a:solidFill>
                <a:cs typeface="B Nazanin" pitchFamily="2" charset="-78"/>
              </a:rPr>
              <a:t>PZ</a:t>
            </a:r>
            <a:r>
              <a:rPr lang="fa-IR" sz="2800" dirty="0" smtClean="0">
                <a:solidFill>
                  <a:schemeClr val="tx1"/>
                </a:solidFill>
                <a:cs typeface="B Nazanin" pitchFamily="2" charset="-78"/>
              </a:rPr>
              <a:t> عملکرد بهتری روی شکل پذیری دارد.</a:t>
            </a:r>
            <a:br>
              <a:rPr lang="fa-IR" sz="2800" dirty="0" smtClean="0">
                <a:solidFill>
                  <a:schemeClr val="tx1"/>
                </a:solidFill>
                <a:cs typeface="B Nazanin" pitchFamily="2" charset="-78"/>
              </a:rPr>
            </a:br>
            <a:r>
              <a:rPr lang="fa-IR" sz="2800" dirty="0" smtClean="0">
                <a:solidFill>
                  <a:schemeClr val="tx1"/>
                </a:solidFill>
                <a:cs typeface="B Nazanin" pitchFamily="2" charset="-78"/>
              </a:rPr>
              <a:t>حالت برش غیر الاستیک </a:t>
            </a:r>
            <a:r>
              <a:rPr lang="en-US" sz="2800" dirty="0" smtClean="0">
                <a:solidFill>
                  <a:schemeClr val="tx1"/>
                </a:solidFill>
                <a:cs typeface="B Nazanin" pitchFamily="2" charset="-78"/>
              </a:rPr>
              <a:t>PZ</a:t>
            </a:r>
            <a:r>
              <a:rPr lang="fa-IR" sz="2800" dirty="0" smtClean="0">
                <a:solidFill>
                  <a:schemeClr val="tx1"/>
                </a:solidFill>
                <a:cs typeface="B Nazanin" pitchFamily="2" charset="-78"/>
              </a:rPr>
              <a:t> سختی جوش را کاهش داده و مقاومت چشمه ی اتصال بر اساس مقاومت تیر باید محدود شود.</a:t>
            </a:r>
            <a:br>
              <a:rPr lang="fa-IR" sz="2800" dirty="0" smtClean="0">
                <a:solidFill>
                  <a:schemeClr val="tx1"/>
                </a:solidFill>
                <a:cs typeface="B Nazanin" pitchFamily="2" charset="-78"/>
              </a:rPr>
            </a:br>
            <a:r>
              <a:rPr lang="fa-IR" sz="2800" dirty="0" smtClean="0">
                <a:solidFill>
                  <a:schemeClr val="tx1"/>
                </a:solidFill>
                <a:cs typeface="B Nazanin" pitchFamily="2" charset="-78"/>
              </a:rPr>
              <a:t/>
            </a:r>
            <a:br>
              <a:rPr lang="fa-IR" sz="2800" dirty="0" smtClean="0">
                <a:solidFill>
                  <a:schemeClr val="tx1"/>
                </a:solidFill>
                <a:cs typeface="B Nazanin" pitchFamily="2" charset="-78"/>
              </a:rPr>
            </a:br>
            <a:r>
              <a:rPr lang="fa-IR" sz="2800" dirty="0" smtClean="0">
                <a:solidFill>
                  <a:schemeClr val="tx1"/>
                </a:solidFill>
                <a:cs typeface="B Nazanin" pitchFamily="2" charset="-78"/>
              </a:rPr>
              <a:t>بر این اساس آزمایشات مختلفی انجام گرفت که نهایتا 3 دسته بندی برای چشمه اتصال در نظر گرفته شد:</a:t>
            </a:r>
            <a:r>
              <a:rPr lang="fa-IR" sz="2800" dirty="0" smtClean="0">
                <a:cs typeface="B Nazanin" pitchFamily="2" charset="-78"/>
              </a:rPr>
              <a:t/>
            </a:r>
            <a:br>
              <a:rPr lang="fa-IR" sz="2800" dirty="0" smtClean="0">
                <a:cs typeface="B Nazanin" pitchFamily="2" charset="-78"/>
              </a:rPr>
            </a:br>
            <a:r>
              <a:rPr lang="fa-IR" sz="2800" dirty="0" smtClean="0">
                <a:solidFill>
                  <a:schemeClr val="tx1"/>
                </a:solidFill>
                <a:cs typeface="B Nazanin" pitchFamily="2" charset="-78"/>
              </a:rPr>
              <a:t>1- چشمه اتصال ضعیف</a:t>
            </a:r>
            <a:br>
              <a:rPr lang="fa-IR" sz="2800" dirty="0" smtClean="0">
                <a:solidFill>
                  <a:schemeClr val="tx1"/>
                </a:solidFill>
                <a:cs typeface="B Nazanin" pitchFamily="2" charset="-78"/>
              </a:rPr>
            </a:br>
            <a:r>
              <a:rPr lang="fa-IR" sz="2800" dirty="0" smtClean="0">
                <a:solidFill>
                  <a:schemeClr val="tx1"/>
                </a:solidFill>
                <a:cs typeface="B Nazanin" pitchFamily="2" charset="-78"/>
              </a:rPr>
              <a:t>2- چشمه اتصال متوسط</a:t>
            </a:r>
            <a:br>
              <a:rPr lang="fa-IR" sz="2800" dirty="0" smtClean="0">
                <a:solidFill>
                  <a:schemeClr val="tx1"/>
                </a:solidFill>
                <a:cs typeface="B Nazanin" pitchFamily="2" charset="-78"/>
              </a:rPr>
            </a:br>
            <a:r>
              <a:rPr lang="fa-IR" sz="2800" dirty="0" smtClean="0">
                <a:solidFill>
                  <a:schemeClr val="tx1"/>
                </a:solidFill>
                <a:cs typeface="B Nazanin" pitchFamily="2" charset="-78"/>
              </a:rPr>
              <a:t>3- چشمه اتصال قوی</a:t>
            </a:r>
            <a:endParaRPr lang="en-US" sz="2800" dirty="0">
              <a:solidFill>
                <a:schemeClr val="tx1"/>
              </a:solidFill>
              <a:cs typeface="B Nazanin" pitchFamily="2" charset="-78"/>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068762"/>
          </a:xfrm>
        </p:spPr>
        <p:txBody>
          <a:bodyPr>
            <a:noAutofit/>
          </a:bodyPr>
          <a:lstStyle/>
          <a:p>
            <a:pPr algn="r" rtl="1"/>
            <a:r>
              <a:rPr lang="en-US" sz="2400" dirty="0" smtClean="0">
                <a:cs typeface="B Nazanin" pitchFamily="2" charset="-78"/>
              </a:rPr>
              <a:t>PZ</a:t>
            </a:r>
            <a:r>
              <a:rPr lang="fa-IR" sz="2400" dirty="0" smtClean="0">
                <a:cs typeface="B Nazanin" pitchFamily="2" charset="-78"/>
              </a:rPr>
              <a:t>ضعیف: در مقابل بارهای لرزه ای دوران و اتلاف انرژی خوب-ولی باعث شکست ترد در اتصال جوش می شود.(به خاطر کرنشهای بزرگ و تمرکز تنش در جوش اتصال)</a:t>
            </a:r>
            <a:br>
              <a:rPr lang="fa-IR" sz="2400" dirty="0" smtClean="0">
                <a:cs typeface="B Nazanin" pitchFamily="2" charset="-78"/>
              </a:rPr>
            </a:b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 </a:t>
            </a:r>
            <a:r>
              <a:rPr lang="en-US" sz="2400" dirty="0" smtClean="0">
                <a:cs typeface="B Nazanin" pitchFamily="2" charset="-78"/>
              </a:rPr>
              <a:t>PZ</a:t>
            </a:r>
            <a:r>
              <a:rPr lang="fa-IR" sz="2400" dirty="0" smtClean="0">
                <a:cs typeface="B Nazanin" pitchFamily="2" charset="-78"/>
              </a:rPr>
              <a:t> قوی: اتلاف انرژی و دوران کم.</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(بدلیل عدم شرکت </a:t>
            </a:r>
            <a:r>
              <a:rPr lang="en-US" sz="2400" dirty="0" smtClean="0">
                <a:cs typeface="B Nazanin" pitchFamily="2" charset="-78"/>
              </a:rPr>
              <a:t>PZ</a:t>
            </a:r>
            <a:r>
              <a:rPr lang="fa-IR" sz="2400" dirty="0" smtClean="0">
                <a:cs typeface="B Nazanin" pitchFamily="2" charset="-78"/>
              </a:rPr>
              <a:t> در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اتلاف انرژی-در حالت الاستیک باقی می ماند.)</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en-US" sz="2400" dirty="0" smtClean="0">
                <a:cs typeface="B Nazanin" pitchFamily="2" charset="-78"/>
              </a:rPr>
              <a:t>PZ</a:t>
            </a:r>
            <a:r>
              <a:rPr lang="fa-IR" sz="2400" dirty="0" smtClean="0">
                <a:cs typeface="B Nazanin" pitchFamily="2" charset="-78"/>
              </a:rPr>
              <a:t> متوسط: حالت </a:t>
            </a:r>
            <a:r>
              <a:rPr lang="en-US" sz="2400" dirty="0" smtClean="0">
                <a:cs typeface="B Nazanin" pitchFamily="2" charset="-78"/>
              </a:rPr>
              <a:t>FEMA</a:t>
            </a:r>
            <a:r>
              <a:rPr lang="fa-IR" sz="2400" dirty="0" smtClean="0">
                <a:cs typeface="B Nazanin" pitchFamily="2" charset="-78"/>
              </a:rPr>
              <a:t> را اجرا می کند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یعنی همزمان با تسلیم خمشی تیر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تسلیم برشی چشمه اتصال  اتفاق می افتد.</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رفتار آن مثل </a:t>
            </a:r>
            <a:r>
              <a:rPr lang="en-US" sz="2400" dirty="0" smtClean="0">
                <a:cs typeface="B Nazanin" pitchFamily="2" charset="-78"/>
              </a:rPr>
              <a:t>PZ</a:t>
            </a:r>
            <a:r>
              <a:rPr lang="fa-IR" sz="2400" dirty="0" smtClean="0">
                <a:cs typeface="B Nazanin" pitchFamily="2" charset="-78"/>
              </a:rPr>
              <a:t> قوی بوده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با این تفاوت که در اتلاف انرژی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و دوران پلاستیک مشارکت داشته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و در کنار آن از تمرکز تنش شدید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در بر ستون و جوش متصل کننده</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 بال تیر به ستون جلوگیری گردید.</a:t>
            </a:r>
            <a:br>
              <a:rPr lang="fa-IR" sz="2400" dirty="0" smtClean="0">
                <a:cs typeface="B Nazanin" pitchFamily="2" charset="-78"/>
              </a:rPr>
            </a:br>
            <a:endParaRPr lang="en-US" sz="2400" dirty="0">
              <a:cs typeface="B Nazanin"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0" y="1164585"/>
            <a:ext cx="3962400" cy="56934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fa-IR" sz="3200" dirty="0" smtClean="0"/>
              <a:t>مقایسه ی نمودارهای بارگذاری نمونه های 1 تا 4 :</a:t>
            </a:r>
            <a:endParaRPr lang="en-US" sz="3200" dirty="0"/>
          </a:p>
        </p:txBody>
      </p:sp>
      <p:pic>
        <p:nvPicPr>
          <p:cNvPr id="7170" name="Picture 2"/>
          <p:cNvPicPr>
            <a:picLocks noChangeAspect="1" noChangeArrowheads="1"/>
          </p:cNvPicPr>
          <p:nvPr/>
        </p:nvPicPr>
        <p:blipFill>
          <a:blip r:embed="rId2" cstate="print"/>
          <a:srcRect/>
          <a:stretch>
            <a:fillRect/>
          </a:stretch>
        </p:blipFill>
        <p:spPr bwMode="auto">
          <a:xfrm>
            <a:off x="533401" y="1219200"/>
            <a:ext cx="8229600" cy="54102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7543800" y="6096000"/>
            <a:ext cx="876300" cy="400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10600" cy="5059362"/>
          </a:xfrm>
        </p:spPr>
        <p:txBody>
          <a:bodyPr>
            <a:normAutofit fontScale="90000"/>
          </a:bodyPr>
          <a:lstStyle/>
          <a:p>
            <a:pPr algn="r" rtl="1"/>
            <a:r>
              <a:rPr lang="fa-IR" sz="2800" b="1" dirty="0" smtClean="0">
                <a:cs typeface="B Nazanin" pitchFamily="2" charset="-78"/>
              </a:rPr>
              <a:t>معیارهای محققین مختلف در مورد طراحی چشمه اتصال بهینه</a:t>
            </a:r>
            <a:br>
              <a:rPr lang="fa-IR" sz="2800" b="1" dirty="0" smtClean="0">
                <a:cs typeface="B Nazanin" pitchFamily="2" charset="-78"/>
              </a:rPr>
            </a:br>
            <a:r>
              <a:rPr lang="fa-IR" sz="3200" b="1" dirty="0" smtClean="0">
                <a:cs typeface="B Nazanin" pitchFamily="2" charset="-78"/>
              </a:rPr>
              <a:t/>
            </a:r>
            <a:br>
              <a:rPr lang="fa-IR" sz="3200" b="1" dirty="0" smtClean="0">
                <a:cs typeface="B Nazanin" pitchFamily="2" charset="-78"/>
              </a:rPr>
            </a:br>
            <a:r>
              <a:rPr lang="fa-IR" sz="3200" b="1" dirty="0" smtClean="0">
                <a:cs typeface="B Nazanin" pitchFamily="2" charset="-78"/>
              </a:rPr>
              <a:t> </a:t>
            </a:r>
            <a:r>
              <a:rPr lang="fa-IR" sz="2400" b="1" dirty="0" smtClean="0">
                <a:cs typeface="B Nazanin" pitchFamily="2" charset="-78"/>
              </a:rPr>
              <a:t>معیار ارائه شده توسط </a:t>
            </a:r>
            <a:r>
              <a:rPr lang="en-US" sz="2400" b="1" dirty="0" err="1" smtClean="0">
                <a:cs typeface="B Nazanin" pitchFamily="2" charset="-78"/>
              </a:rPr>
              <a:t>Deylami</a:t>
            </a:r>
            <a:r>
              <a:rPr lang="en-US" sz="2400" b="1" dirty="0" smtClean="0">
                <a:cs typeface="B Nazanin" pitchFamily="2" charset="-78"/>
              </a:rPr>
              <a:t> </a:t>
            </a:r>
            <a:r>
              <a:rPr lang="fa-IR" sz="2400" b="1" dirty="0" smtClean="0">
                <a:cs typeface="B Nazanin" pitchFamily="2" charset="-78"/>
              </a:rPr>
              <a:t>و </a:t>
            </a:r>
            <a:r>
              <a:rPr lang="en-US" sz="2400" b="1" dirty="0" err="1" smtClean="0">
                <a:cs typeface="B Nazanin" pitchFamily="2" charset="-78"/>
              </a:rPr>
              <a:t>Moslehi</a:t>
            </a:r>
            <a:r>
              <a:rPr lang="en-US" sz="2400" b="1" dirty="0" smtClean="0">
                <a:cs typeface="B Nazanin" pitchFamily="2" charset="-78"/>
              </a:rPr>
              <a:t> </a:t>
            </a:r>
            <a:r>
              <a:rPr lang="en-US" sz="2400" b="1" dirty="0" err="1" smtClean="0">
                <a:cs typeface="B Nazanin" pitchFamily="2" charset="-78"/>
              </a:rPr>
              <a:t>Tabar</a:t>
            </a:r>
            <a:r>
              <a:rPr lang="fa-IR" sz="2400" dirty="0" smtClean="0">
                <a:cs typeface="B Nazanin" pitchFamily="2" charset="-78"/>
              </a:rPr>
              <a:t> : </a:t>
            </a:r>
            <a:r>
              <a:rPr lang="fa-IR" sz="2000" dirty="0" smtClean="0">
                <a:cs typeface="B Nazanin" pitchFamily="2" charset="-78"/>
              </a:rPr>
              <a:t>مطابق این معیار چنانچه                 می توان چشمه اتصال را از نوع متوسط فرض کرد.</a:t>
            </a:r>
            <a:br>
              <a:rPr lang="fa-IR" sz="2000" dirty="0" smtClean="0">
                <a:cs typeface="B Nazanin" pitchFamily="2" charset="-78"/>
              </a:rPr>
            </a:br>
            <a:r>
              <a:rPr lang="fa-IR" sz="2000" dirty="0" smtClean="0">
                <a:cs typeface="B Nazanin" pitchFamily="2" charset="-78"/>
              </a:rPr>
              <a:t> </a:t>
            </a:r>
            <a:r>
              <a:rPr lang="en-US" sz="2000" i="1" dirty="0" err="1" smtClean="0">
                <a:cs typeface="B Nazanin" pitchFamily="2" charset="-78"/>
              </a:rPr>
              <a:t>Vp</a:t>
            </a:r>
            <a:r>
              <a:rPr lang="fa-IR" sz="2000" dirty="0" smtClean="0">
                <a:cs typeface="B Nazanin" pitchFamily="2" charset="-78"/>
              </a:rPr>
              <a:t> حداقل مقاومت برشی طراحی برای چشمه اتصال طبق آیین نامه لرزه ای </a:t>
            </a:r>
            <a:r>
              <a:rPr lang="en-US" sz="2000" dirty="0" smtClean="0">
                <a:cs typeface="B Nazanin" pitchFamily="2" charset="-78"/>
              </a:rPr>
              <a:t>AISC</a:t>
            </a:r>
            <a:r>
              <a:rPr lang="fa-IR" sz="2000" dirty="0" smtClean="0">
                <a:cs typeface="B Nazanin" pitchFamily="2" charset="-78"/>
              </a:rPr>
              <a:t> و</a:t>
            </a:r>
            <a:r>
              <a:rPr lang="en-US" sz="2000" i="1" dirty="0" smtClean="0">
                <a:cs typeface="B Nazanin" pitchFamily="2" charset="-78"/>
              </a:rPr>
              <a:t> </a:t>
            </a:r>
            <a:r>
              <a:rPr lang="en-US" sz="2000" i="1" dirty="0" err="1" smtClean="0">
                <a:cs typeface="B Nazanin" pitchFamily="2" charset="-78"/>
              </a:rPr>
              <a:t>Vr</a:t>
            </a:r>
            <a:r>
              <a:rPr lang="fa-IR" sz="2000" i="1" dirty="0" smtClean="0">
                <a:cs typeface="B Nazanin" pitchFamily="2" charset="-78"/>
              </a:rPr>
              <a:t> </a:t>
            </a:r>
            <a:r>
              <a:rPr lang="fa-IR" sz="2000" dirty="0" smtClean="0">
                <a:cs typeface="B Nazanin" pitchFamily="2" charset="-78"/>
              </a:rPr>
              <a:t>مقاومت برشی چشمه اتصال در اتصال کاهش یافته می باشد.که به شکل زیر تعریف می شوند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که در آن </a:t>
            </a:r>
            <a:r>
              <a:rPr lang="en-US" sz="2000" i="1" dirty="0" err="1" smtClean="0">
                <a:cs typeface="B Nazanin" pitchFamily="2" charset="-78"/>
              </a:rPr>
              <a:t>Fy</a:t>
            </a:r>
            <a:r>
              <a:rPr lang="fa-IR" sz="2000" i="1" dirty="0" smtClean="0">
                <a:cs typeface="B Nazanin" pitchFamily="2" charset="-78"/>
              </a:rPr>
              <a:t> </a:t>
            </a:r>
            <a:r>
              <a:rPr lang="fa-IR" sz="2000" dirty="0" smtClean="0">
                <a:cs typeface="B Nazanin" pitchFamily="2" charset="-78"/>
              </a:rPr>
              <a:t>تنش تسلیم مصالح چشمه اتصال , </a:t>
            </a:r>
            <a:r>
              <a:rPr lang="en-US" sz="2000" dirty="0" smtClean="0">
                <a:cs typeface="B Nazanin" pitchFamily="2" charset="-78"/>
              </a:rPr>
              <a:t> </a:t>
            </a:r>
            <a:r>
              <a:rPr lang="en-US" sz="2000" i="1" dirty="0" smtClean="0">
                <a:cs typeface="B Nazanin" pitchFamily="2" charset="-78"/>
              </a:rPr>
              <a:t>M p </a:t>
            </a:r>
            <a:r>
              <a:rPr lang="fa-IR" sz="2000" dirty="0" smtClean="0">
                <a:cs typeface="B Nazanin" pitchFamily="2" charset="-78"/>
              </a:rPr>
              <a:t>ظرفیت ممان پلاستیک مقطع تیر </a:t>
            </a:r>
            <a:r>
              <a:rPr lang="fa-IR" sz="2000" i="1" dirty="0" smtClean="0">
                <a:cs typeface="B Nazanin" pitchFamily="2" charset="-78"/>
              </a:rPr>
              <a:t>,</a:t>
            </a:r>
            <a:r>
              <a:rPr lang="fa-IR" sz="2000" dirty="0" smtClean="0">
                <a:cs typeface="B Nazanin" pitchFamily="2" charset="-78"/>
              </a:rPr>
              <a:t> </a:t>
            </a:r>
            <a:r>
              <a:rPr lang="en-US" sz="2000" i="1" dirty="0" smtClean="0">
                <a:cs typeface="B Nazanin" pitchFamily="2" charset="-78"/>
              </a:rPr>
              <a:t>Lb</a:t>
            </a:r>
            <a:r>
              <a:rPr lang="fa-IR" sz="2000" i="1" dirty="0" smtClean="0">
                <a:cs typeface="B Nazanin" pitchFamily="2" charset="-78"/>
              </a:rPr>
              <a:t> </a:t>
            </a:r>
            <a:r>
              <a:rPr lang="en-US" sz="2000" i="1" dirty="0" smtClean="0">
                <a:cs typeface="B Nazanin" pitchFamily="2" charset="-78"/>
              </a:rPr>
              <a:t> </a:t>
            </a:r>
            <a:r>
              <a:rPr lang="fa-IR" sz="2000" dirty="0" smtClean="0">
                <a:cs typeface="B Nazanin" pitchFamily="2" charset="-78"/>
              </a:rPr>
              <a:t>طول تیر از بر ستون تا انتهای تیر </a:t>
            </a:r>
            <a:r>
              <a:rPr lang="fa-IR" sz="2000" i="1" dirty="0" smtClean="0">
                <a:cs typeface="B Nazanin" pitchFamily="2" charset="-78"/>
              </a:rPr>
              <a:t>,</a:t>
            </a:r>
            <a:r>
              <a:rPr lang="en-US" sz="2000" i="1" dirty="0" smtClean="0">
                <a:cs typeface="B Nazanin" pitchFamily="2" charset="-78"/>
              </a:rPr>
              <a:t>H </a:t>
            </a:r>
            <a:r>
              <a:rPr lang="fa-IR" sz="2000" dirty="0" smtClean="0">
                <a:cs typeface="B Nazanin" pitchFamily="2" charset="-78"/>
              </a:rPr>
              <a:t> ارتفاع ستون و مقدار </a:t>
            </a:r>
            <a:r>
              <a:rPr lang="el-GR" sz="2000" dirty="0" smtClean="0">
                <a:cs typeface="B Nazanin" pitchFamily="2" charset="-78"/>
              </a:rPr>
              <a:t>β </a:t>
            </a:r>
            <a:r>
              <a:rPr lang="en-US" sz="2000" i="1" dirty="0" smtClean="0">
                <a:cs typeface="B Nazanin" pitchFamily="2" charset="-78"/>
              </a:rPr>
              <a:t>E</a:t>
            </a:r>
            <a:r>
              <a:rPr lang="fa-IR" sz="2000" i="1" dirty="0" smtClean="0">
                <a:cs typeface="B Nazanin" pitchFamily="2" charset="-78"/>
              </a:rPr>
              <a:t> </a:t>
            </a:r>
            <a:r>
              <a:rPr lang="fa-IR" sz="2000" dirty="0" smtClean="0">
                <a:cs typeface="B Nazanin" pitchFamily="2" charset="-78"/>
              </a:rPr>
              <a:t>بین 1 و</a:t>
            </a:r>
            <a:r>
              <a:rPr lang="en-US" sz="2000" dirty="0" smtClean="0">
                <a:cs typeface="B Nazanin" pitchFamily="2" charset="-78"/>
              </a:rPr>
              <a:t> 0/85</a:t>
            </a:r>
            <a:r>
              <a:rPr lang="fa-IR" sz="2000" dirty="0" smtClean="0">
                <a:cs typeface="B Nazanin" pitchFamily="2" charset="-78"/>
              </a:rPr>
              <a:t> پیشنهاد می شود.  </a:t>
            </a:r>
            <a:r>
              <a:rPr lang="de-DE" sz="2000" i="1" dirty="0" smtClean="0">
                <a:cs typeface="B Nazanin" pitchFamily="2" charset="-78"/>
              </a:rPr>
              <a:t> dc , db ,bcf ,t pz</a:t>
            </a:r>
            <a:r>
              <a:rPr lang="fa-IR" sz="2000" i="1" dirty="0" smtClean="0">
                <a:cs typeface="B Nazanin" pitchFamily="2" charset="-78"/>
              </a:rPr>
              <a:t> </a:t>
            </a:r>
            <a:r>
              <a:rPr lang="fa-IR" sz="2000" dirty="0" smtClean="0">
                <a:cs typeface="B Nazanin" pitchFamily="2" charset="-78"/>
              </a:rPr>
              <a:t>نیز به ترتیب ضخامت چشمه اتصال، عرض بال ستون، عمق تیر و عمق ستون</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1800" dirty="0" smtClean="0"/>
              <a:t> </a:t>
            </a:r>
            <a:r>
              <a:rPr lang="fa-IR" sz="2000" dirty="0" smtClean="0">
                <a:cs typeface="B Nazanin" pitchFamily="2" charset="-78"/>
              </a:rPr>
              <a:t>با بررسی بیشتر در معادله ( 2) دیده می شود که در این معادله اثر کاهش موضعی در تیر به حساب آورده نشده است. در معیار فوق الذکر تنها از خصوصیات مقاطع منشوری تیر و ستون استفاده شده و باریک شدگی محلی در تیر، تغییری در جواب معادلات ندارد. بنابراین به نظر می رسد که برای بررسی مقاومت چشمه اتصال این معیار مناسب نباشد</a:t>
            </a:r>
            <a:endParaRPr lang="en-US" sz="2000" dirty="0">
              <a:cs typeface="B Nazanin" pitchFamily="2" charset="-78"/>
            </a:endParaRPr>
          </a:p>
        </p:txBody>
      </p:sp>
      <p:pic>
        <p:nvPicPr>
          <p:cNvPr id="3074" name="Picture 2"/>
          <p:cNvPicPr>
            <a:picLocks noChangeAspect="1" noChangeArrowheads="1"/>
          </p:cNvPicPr>
          <p:nvPr/>
        </p:nvPicPr>
        <p:blipFill>
          <a:blip r:embed="rId2" cstate="print"/>
          <a:srcRect/>
          <a:stretch>
            <a:fillRect/>
          </a:stretch>
        </p:blipFill>
        <p:spPr bwMode="auto">
          <a:xfrm>
            <a:off x="1143000" y="914400"/>
            <a:ext cx="876925" cy="45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0" y="1981200"/>
            <a:ext cx="3962400" cy="22027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382000" cy="3535362"/>
          </a:xfrm>
        </p:spPr>
        <p:txBody>
          <a:bodyPr>
            <a:normAutofit fontScale="90000"/>
          </a:bodyPr>
          <a:lstStyle/>
          <a:p>
            <a:pPr algn="r" rtl="1"/>
            <a:r>
              <a:rPr lang="fa-IR" sz="2800" b="1" dirty="0" smtClean="0">
                <a:cs typeface="B Nazanin" pitchFamily="2" charset="-78"/>
              </a:rPr>
              <a:t>معیار ارائه شده توسط </a:t>
            </a:r>
            <a:r>
              <a:rPr lang="en-US" sz="2800" b="1" dirty="0" err="1" smtClean="0">
                <a:cs typeface="B Nazanin" pitchFamily="2" charset="-78"/>
              </a:rPr>
              <a:t>Cheol</a:t>
            </a:r>
            <a:r>
              <a:rPr lang="en-US" sz="2800" b="1" dirty="0" smtClean="0">
                <a:cs typeface="B Nazanin" pitchFamily="2" charset="-78"/>
              </a:rPr>
              <a:t>-Ho Lee, Sang-Woo </a:t>
            </a:r>
            <a:r>
              <a:rPr lang="en-US" sz="2800" b="1" dirty="0" err="1" smtClean="0">
                <a:cs typeface="B Nazanin" pitchFamily="2" charset="-78"/>
              </a:rPr>
              <a:t>Jeon</a:t>
            </a:r>
            <a:r>
              <a:rPr lang="en-US" sz="2800" b="1" dirty="0" smtClean="0">
                <a:cs typeface="B Nazanin" pitchFamily="2" charset="-78"/>
              </a:rPr>
              <a:t> </a:t>
            </a:r>
            <a:r>
              <a:rPr lang="fa-IR" sz="2800" b="1" dirty="0" smtClean="0">
                <a:cs typeface="B Nazanin" pitchFamily="2" charset="-78"/>
              </a:rPr>
              <a:t/>
            </a:r>
            <a:br>
              <a:rPr lang="fa-IR" sz="2800" b="1" dirty="0" smtClean="0">
                <a:cs typeface="B Nazanin" pitchFamily="2" charset="-78"/>
              </a:rPr>
            </a:br>
            <a:r>
              <a:rPr lang="en-US" sz="2800" b="1" dirty="0" smtClean="0">
                <a:cs typeface="B Nazanin" pitchFamily="2" charset="-78"/>
              </a:rPr>
              <a:t/>
            </a:r>
            <a:br>
              <a:rPr lang="en-US" sz="2800" b="1" dirty="0" smtClean="0">
                <a:cs typeface="B Nazanin" pitchFamily="2" charset="-78"/>
              </a:rPr>
            </a:br>
            <a:r>
              <a:rPr lang="fa-IR" sz="2800" b="1" dirty="0" smtClean="0">
                <a:cs typeface="B Nazanin" pitchFamily="2" charset="-78"/>
              </a:rPr>
              <a:t>در این</a:t>
            </a:r>
            <a:r>
              <a:rPr lang="fa-IR" sz="2400" dirty="0" smtClean="0">
                <a:cs typeface="B Nazanin" pitchFamily="2" charset="-78"/>
              </a:rPr>
              <a:t> معیار، کاهش موضعی در تیر در معادلات تعیین نوع چشمه اتصال دخیل گشته است. مطابق این معیار مقاومت برشی چشمه اتصال</a:t>
            </a:r>
            <a:r>
              <a:rPr lang="en-US" sz="2400" dirty="0" smtClean="0">
                <a:cs typeface="B Nazanin" pitchFamily="2" charset="-78"/>
              </a:rPr>
              <a:t> ( </a:t>
            </a:r>
            <a:r>
              <a:rPr lang="en-US" sz="2400" i="1" dirty="0" smtClean="0">
                <a:cs typeface="B Nazanin" pitchFamily="2" charset="-78"/>
              </a:rPr>
              <a:t>VRBS,P )</a:t>
            </a:r>
            <a:r>
              <a:rPr lang="fa-IR" sz="2400" i="1" dirty="0" smtClean="0">
                <a:cs typeface="B Nazanin" pitchFamily="2" charset="-78"/>
              </a:rPr>
              <a:t> </a:t>
            </a:r>
            <a:r>
              <a:rPr lang="fa-IR" sz="2400" dirty="0" smtClean="0">
                <a:cs typeface="B Nazanin" pitchFamily="2" charset="-78"/>
              </a:rPr>
              <a:t>که متناظر با ممان پلاستیک برای منطقه کاهش یافته است مطابق رابطه زیر پیشنهاد گردیده است:</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000" dirty="0" smtClean="0">
                <a:cs typeface="B Nazanin" pitchFamily="2" charset="-78"/>
              </a:rPr>
              <a:t> در رابطه فوق ,</a:t>
            </a:r>
            <a:r>
              <a:rPr lang="en-US" sz="2000" i="1" dirty="0" smtClean="0">
                <a:cs typeface="B Nazanin" pitchFamily="2" charset="-78"/>
              </a:rPr>
              <a:t> MRBS,P </a:t>
            </a:r>
            <a:r>
              <a:rPr lang="fa-IR" sz="2000" i="1" dirty="0" smtClean="0">
                <a:cs typeface="B Nazanin" pitchFamily="2" charset="-78"/>
              </a:rPr>
              <a:t>,</a:t>
            </a:r>
            <a:r>
              <a:rPr lang="fa-IR" sz="2000" dirty="0" smtClean="0">
                <a:cs typeface="B Nazanin" pitchFamily="2" charset="-78"/>
              </a:rPr>
              <a:t> ممان پلاستیک تیر در کوچکترین منطقه کاهش یافته است و </a:t>
            </a:r>
            <a:r>
              <a:rPr lang="en-US" sz="2000" dirty="0" smtClean="0">
                <a:cs typeface="B Nazanin" pitchFamily="2" charset="-78"/>
              </a:rPr>
              <a:t>e</a:t>
            </a:r>
            <a:r>
              <a:rPr lang="fa-IR" sz="2000" dirty="0" smtClean="0">
                <a:cs typeface="B Nazanin" pitchFamily="2" charset="-78"/>
              </a:rPr>
              <a:t> فاصله کوچکترین نیمرخ مقطع کاهش یافته تیر از بر ستون می باشد. سایر پارامتر ها پیشتر توضیح داده شده اند.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این معیار برای یک چشمه اتصال با ظرفیت دوران پلاستیک حدود 0.01 رادیان و اتلاف انرژی برابر 30 تا 40 درصد از انرژی کل, نامساوی زیر را پیشنهاد می کند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که این معیار دارای نواقصی است که در ادامه به آن پرداخته خواهد شد.</a:t>
            </a:r>
            <a:endParaRPr lang="en-US" sz="2800" dirty="0">
              <a:cs typeface="B Nazanin"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0" y="1905000"/>
            <a:ext cx="3886200" cy="128432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209800" y="4419600"/>
            <a:ext cx="2586446" cy="914400"/>
          </a:xfrm>
          <a:prstGeom prst="rect">
            <a:avLst/>
          </a:prstGeom>
          <a:noFill/>
          <a:ln w="9525">
            <a:noFill/>
            <a:miter lim="800000"/>
            <a:headEnd/>
            <a:tailEnd/>
          </a:ln>
          <a:effectLst/>
        </p:spPr>
      </p:pic>
      <p:sp>
        <p:nvSpPr>
          <p:cNvPr id="7" name="TextBox 6"/>
          <p:cNvSpPr txBox="1"/>
          <p:nvPr/>
        </p:nvSpPr>
        <p:spPr>
          <a:xfrm>
            <a:off x="1600200" y="5181600"/>
            <a:ext cx="1600200" cy="584775"/>
          </a:xfrm>
          <a:prstGeom prst="rect">
            <a:avLst/>
          </a:prstGeom>
          <a:noFill/>
        </p:spPr>
        <p:txBody>
          <a:bodyPr wrap="square" rtlCol="0">
            <a:spAutoFit/>
          </a:bodyPr>
          <a:lstStyle/>
          <a:p>
            <a:r>
              <a:rPr lang="en-US" sz="3200" dirty="0" err="1" smtClean="0">
                <a:solidFill>
                  <a:schemeClr val="accent2">
                    <a:lumMod val="75000"/>
                  </a:schemeClr>
                </a:solidFill>
                <a:cs typeface="2  Nazanin" pitchFamily="2" charset="-78"/>
              </a:rPr>
              <a:t>Pz</a:t>
            </a:r>
            <a:r>
              <a:rPr lang="en-US" sz="3200" dirty="0" smtClean="0">
                <a:solidFill>
                  <a:schemeClr val="accent2">
                    <a:lumMod val="75000"/>
                  </a:schemeClr>
                </a:solidFill>
                <a:cs typeface="2  Nazanin" pitchFamily="2" charset="-78"/>
              </a:rPr>
              <a:t> </a:t>
            </a:r>
            <a:r>
              <a:rPr lang="fa-IR" sz="3200" dirty="0" smtClean="0">
                <a:solidFill>
                  <a:schemeClr val="accent2">
                    <a:lumMod val="75000"/>
                  </a:schemeClr>
                </a:solidFill>
                <a:cs typeface="2  Nazanin" pitchFamily="2" charset="-78"/>
              </a:rPr>
              <a:t> قوی</a:t>
            </a:r>
            <a:endParaRPr lang="en-US" sz="3200" dirty="0">
              <a:solidFill>
                <a:schemeClr val="accent2">
                  <a:lumMod val="75000"/>
                </a:schemeClr>
              </a:solidFill>
              <a:cs typeface="2  Nazanin" pitchFamily="2" charset="-78"/>
            </a:endParaRPr>
          </a:p>
        </p:txBody>
      </p:sp>
      <p:sp>
        <p:nvSpPr>
          <p:cNvPr id="10" name="TextBox 9"/>
          <p:cNvSpPr txBox="1"/>
          <p:nvPr/>
        </p:nvSpPr>
        <p:spPr>
          <a:xfrm>
            <a:off x="4572000" y="5181600"/>
            <a:ext cx="1752600" cy="584775"/>
          </a:xfrm>
          <a:prstGeom prst="rect">
            <a:avLst/>
          </a:prstGeom>
          <a:noFill/>
        </p:spPr>
        <p:txBody>
          <a:bodyPr wrap="square" rtlCol="0">
            <a:spAutoFit/>
          </a:bodyPr>
          <a:lstStyle/>
          <a:p>
            <a:r>
              <a:rPr lang="en-US" sz="3200" dirty="0" err="1" smtClean="0">
                <a:solidFill>
                  <a:schemeClr val="accent2">
                    <a:lumMod val="75000"/>
                  </a:schemeClr>
                </a:solidFill>
                <a:cs typeface="B Nazanin" pitchFamily="2" charset="-78"/>
              </a:rPr>
              <a:t>Pz</a:t>
            </a:r>
            <a:r>
              <a:rPr lang="fa-IR" sz="3200" dirty="0" smtClean="0">
                <a:solidFill>
                  <a:schemeClr val="accent2">
                    <a:lumMod val="75000"/>
                  </a:schemeClr>
                </a:solidFill>
                <a:cs typeface="B Nazanin" pitchFamily="2" charset="-78"/>
              </a:rPr>
              <a:t>ضعیف</a:t>
            </a:r>
            <a:r>
              <a:rPr lang="fa-IR" sz="3200" dirty="0" smtClean="0">
                <a:cs typeface="B Nazanin" pitchFamily="2" charset="-78"/>
              </a:rPr>
              <a:t> </a:t>
            </a:r>
            <a:endParaRPr lang="en-US" sz="3200" dirty="0">
              <a:cs typeface="B Nazanin" pitchFamily="2" charset="-78"/>
            </a:endParaRPr>
          </a:p>
        </p:txBody>
      </p:sp>
      <p:sp>
        <p:nvSpPr>
          <p:cNvPr id="13" name="Bent Arrow 12"/>
          <p:cNvSpPr/>
          <p:nvPr/>
        </p:nvSpPr>
        <p:spPr>
          <a:xfrm rot="10800000">
            <a:off x="2743200" y="5029200"/>
            <a:ext cx="5334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Up Arrow 15"/>
          <p:cNvSpPr/>
          <p:nvPr/>
        </p:nvSpPr>
        <p:spPr>
          <a:xfrm rot="5400000">
            <a:off x="4038600" y="5181600"/>
            <a:ext cx="533400" cy="381000"/>
          </a:xfrm>
          <a:prstGeom prst="bentUpArrow">
            <a:avLst>
              <a:gd name="adj1" fmla="val 25000"/>
              <a:gd name="adj2" fmla="val 25000"/>
              <a:gd name="adj3" fmla="val 32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705600"/>
          </a:xfrm>
        </p:spPr>
        <p:txBody>
          <a:bodyPr>
            <a:normAutofit/>
          </a:bodyPr>
          <a:lstStyle/>
          <a:p>
            <a:pPr algn="r" rtl="1"/>
            <a:r>
              <a:rPr lang="fa-IR" sz="2300" dirty="0" smtClean="0">
                <a:cs typeface="B Nazanin" pitchFamily="2" charset="-78"/>
              </a:rPr>
              <a:t>پس از زلزله نرتریج 1994 تعداد زیادی از اتصالات متداول تیر به ستون دچار شکست ترد شدند. اتصال کاهش یافته به منظور بهبود عملکرد این گونه اتصالات  پیشنهاد گردید و نوع خاصی از اتصال کاهش یافته به نام اتصال استخوانی عملکرد بسیار خوبی در آزمایشات از خود نشان داد. عملکرد چشمه اتصال در رفتار اتصال کاهش یافته بسیار موثر است. در مطالعه حاضر عملکرد چشمه اتصال در نوع جدیدی از اتصال کاهش یافته با کاهش در جان تیر به منظور یافتن چشمه اتصالی با عملکرد بهینه ارزیابی گردیده است.</a:t>
            </a:r>
            <a:br>
              <a:rPr lang="fa-IR" sz="2300" dirty="0" smtClean="0">
                <a:cs typeface="B Nazanin" pitchFamily="2" charset="-78"/>
              </a:rPr>
            </a:br>
            <a:r>
              <a:rPr lang="fa-IR" sz="2300" dirty="0">
                <a:cs typeface="B Nazanin" pitchFamily="2" charset="-78"/>
              </a:rPr>
              <a:t> </a:t>
            </a:r>
            <a:r>
              <a:rPr lang="fa-IR" sz="2300" dirty="0" smtClean="0">
                <a:cs typeface="B Nazanin" pitchFamily="2" charset="-78"/>
              </a:rPr>
              <a:t>در قاب </a:t>
            </a:r>
            <a:r>
              <a:rPr lang="fa-IR" sz="2300" dirty="0">
                <a:cs typeface="B Nazanin" pitchFamily="2" charset="-78"/>
              </a:rPr>
              <a:t>ها از اتصالات گیردار جان پیچی و بال </a:t>
            </a:r>
            <a:r>
              <a:rPr lang="fa-IR" sz="2300" dirty="0" smtClean="0">
                <a:cs typeface="B Nazanin" pitchFamily="2" charset="-78"/>
              </a:rPr>
              <a:t>جوشی</a:t>
            </a:r>
            <a:r>
              <a:rPr lang="en-US" sz="2300" dirty="0" smtClean="0">
                <a:cs typeface="B Nazanin" pitchFamily="2" charset="-78"/>
              </a:rPr>
              <a:t/>
            </a:r>
            <a:br>
              <a:rPr lang="en-US" sz="2300" dirty="0" smtClean="0">
                <a:cs typeface="B Nazanin" pitchFamily="2" charset="-78"/>
              </a:rPr>
            </a:br>
            <a:r>
              <a:rPr lang="fa-IR" sz="2300" dirty="0" smtClean="0">
                <a:cs typeface="B Nazanin" pitchFamily="2" charset="-78"/>
              </a:rPr>
              <a:t> (</a:t>
            </a:r>
            <a:r>
              <a:rPr lang="en-US" sz="2300" dirty="0" smtClean="0">
                <a:cs typeface="B Nazanin" pitchFamily="2" charset="-78"/>
              </a:rPr>
              <a:t>BWWF</a:t>
            </a:r>
            <a:r>
              <a:rPr lang="fa-IR" sz="2300" dirty="0" smtClean="0">
                <a:cs typeface="B Nazanin" pitchFamily="2" charset="-78"/>
              </a:rPr>
              <a:t>)استفاده </a:t>
            </a:r>
            <a:r>
              <a:rPr lang="fa-IR" sz="2300" dirty="0">
                <a:cs typeface="B Nazanin" pitchFamily="2" charset="-78"/>
              </a:rPr>
              <a:t>می </a:t>
            </a:r>
            <a:r>
              <a:rPr lang="fa-IR" sz="2300" dirty="0" smtClean="0">
                <a:cs typeface="B Nazanin" pitchFamily="2" charset="-78"/>
              </a:rPr>
              <a:t>شد</a:t>
            </a:r>
            <a:r>
              <a:rPr lang="en-US" sz="2300" dirty="0">
                <a:cs typeface="B Nazanin" pitchFamily="2" charset="-78"/>
              </a:rPr>
              <a:t> </a:t>
            </a:r>
            <a:r>
              <a:rPr lang="fa-IR" sz="2300" dirty="0" smtClean="0">
                <a:cs typeface="B Nazanin" pitchFamily="2" charset="-78"/>
              </a:rPr>
              <a:t>که </a:t>
            </a:r>
            <a:r>
              <a:rPr lang="fa-IR" sz="2300" dirty="0">
                <a:cs typeface="B Nazanin" pitchFamily="2" charset="-78"/>
              </a:rPr>
              <a:t>شکل پذیری و اتلاف </a:t>
            </a:r>
            <a:r>
              <a:rPr lang="en-US" sz="2300" dirty="0" smtClean="0">
                <a:cs typeface="B Nazanin" pitchFamily="2" charset="-78"/>
              </a:rPr>
              <a:t/>
            </a:r>
            <a:br>
              <a:rPr lang="en-US" sz="2300" dirty="0" smtClean="0">
                <a:cs typeface="B Nazanin" pitchFamily="2" charset="-78"/>
              </a:rPr>
            </a:br>
            <a:r>
              <a:rPr lang="fa-IR" sz="2300" dirty="0" smtClean="0">
                <a:cs typeface="B Nazanin" pitchFamily="2" charset="-78"/>
              </a:rPr>
              <a:t>انرژی بسیار </a:t>
            </a:r>
            <a:r>
              <a:rPr lang="fa-IR" sz="2300" dirty="0">
                <a:cs typeface="B Nazanin" pitchFamily="2" charset="-78"/>
              </a:rPr>
              <a:t>کم و شکست </a:t>
            </a:r>
            <a:r>
              <a:rPr lang="fa-IR" sz="2300" dirty="0" smtClean="0">
                <a:cs typeface="B Nazanin" pitchFamily="2" charset="-78"/>
              </a:rPr>
              <a:t>تر در</a:t>
            </a:r>
            <a:r>
              <a:rPr lang="en-US" sz="2300" dirty="0" smtClean="0">
                <a:cs typeface="B Nazanin" pitchFamily="2" charset="-78"/>
              </a:rPr>
              <a:t> </a:t>
            </a:r>
            <a:r>
              <a:rPr lang="fa-IR" sz="2300" dirty="0" smtClean="0">
                <a:cs typeface="B Nazanin" pitchFamily="2" charset="-78"/>
              </a:rPr>
              <a:t>جوش </a:t>
            </a:r>
            <a:r>
              <a:rPr lang="fa-IR" sz="2300" dirty="0">
                <a:cs typeface="B Nazanin" pitchFamily="2" charset="-78"/>
              </a:rPr>
              <a:t>های </a:t>
            </a:r>
            <a:r>
              <a:rPr lang="fa-IR" sz="2300" dirty="0" smtClean="0">
                <a:cs typeface="B Nazanin" pitchFamily="2" charset="-78"/>
              </a:rPr>
              <a:t>بال </a:t>
            </a:r>
            <a:r>
              <a:rPr lang="fa-IR" sz="2300" dirty="0">
                <a:cs typeface="B Nazanin" pitchFamily="2" charset="-78"/>
              </a:rPr>
              <a:t>تیر به </a:t>
            </a:r>
            <a:r>
              <a:rPr lang="en-US" sz="2300" dirty="0" smtClean="0">
                <a:cs typeface="B Nazanin" pitchFamily="2" charset="-78"/>
              </a:rPr>
              <a:t/>
            </a:r>
            <a:br>
              <a:rPr lang="en-US" sz="2300" dirty="0" smtClean="0">
                <a:cs typeface="B Nazanin" pitchFamily="2" charset="-78"/>
              </a:rPr>
            </a:br>
            <a:r>
              <a:rPr lang="fa-IR" sz="2300" dirty="0" smtClean="0">
                <a:cs typeface="B Nazanin" pitchFamily="2" charset="-78"/>
              </a:rPr>
              <a:t>ستون </a:t>
            </a:r>
            <a:r>
              <a:rPr lang="fa-IR" sz="2300" dirty="0">
                <a:cs typeface="B Nazanin" pitchFamily="2" charset="-78"/>
              </a:rPr>
              <a:t>در تغییر مکان </a:t>
            </a:r>
            <a:r>
              <a:rPr lang="fa-IR" sz="2300" dirty="0" smtClean="0">
                <a:cs typeface="B Nazanin" pitchFamily="2" charset="-78"/>
              </a:rPr>
              <a:t>های اندک </a:t>
            </a:r>
            <a:r>
              <a:rPr lang="fa-IR" sz="2300" dirty="0">
                <a:cs typeface="B Nazanin" pitchFamily="2" charset="-78"/>
              </a:rPr>
              <a:t>برای آن مشاهده </a:t>
            </a:r>
            <a:r>
              <a:rPr lang="fa-IR" sz="2300" dirty="0" smtClean="0">
                <a:cs typeface="B Nazanin" pitchFamily="2" charset="-78"/>
              </a:rPr>
              <a:t>گردید.</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r>
              <a:rPr lang="fa-IR" sz="2300" dirty="0" smtClean="0">
                <a:cs typeface="B Nazanin" pitchFamily="2" charset="-78"/>
              </a:rPr>
              <a:t/>
            </a:r>
            <a:br>
              <a:rPr lang="fa-IR" sz="2300" dirty="0" smtClean="0">
                <a:cs typeface="B Nazanin" pitchFamily="2" charset="-78"/>
              </a:rPr>
            </a:br>
            <a:endParaRPr lang="en-US" sz="2300" dirty="0">
              <a:cs typeface="B Nazanin" pitchFamily="2" charset="-78"/>
            </a:endParaRPr>
          </a:p>
        </p:txBody>
      </p:sp>
      <p:pic>
        <p:nvPicPr>
          <p:cNvPr id="1027" name="Picture 3"/>
          <p:cNvPicPr>
            <a:picLocks noChangeAspect="1" noChangeArrowheads="1"/>
          </p:cNvPicPr>
          <p:nvPr/>
        </p:nvPicPr>
        <p:blipFill>
          <a:blip r:embed="rId2" cstate="print"/>
          <a:srcRect/>
          <a:stretch>
            <a:fillRect/>
          </a:stretch>
        </p:blipFill>
        <p:spPr bwMode="auto">
          <a:xfrm>
            <a:off x="0" y="2664584"/>
            <a:ext cx="3352800" cy="4193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014788" y="3754429"/>
            <a:ext cx="5129212" cy="31035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3733800"/>
          </a:xfrm>
        </p:spPr>
        <p:txBody>
          <a:bodyPr>
            <a:noAutofit/>
          </a:bodyPr>
          <a:lstStyle/>
          <a:p>
            <a:pPr algn="r" rtl="1"/>
            <a:r>
              <a:rPr lang="fa-IR" sz="3200" dirty="0" smtClean="0">
                <a:cs typeface="B Nazanin" pitchFamily="2" charset="-78"/>
              </a:rPr>
              <a:t>رابطه ی دوران چشمه اتصال:</a:t>
            </a: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
            </a:r>
            <a:br>
              <a:rPr lang="fa-IR" sz="2800" dirty="0" smtClean="0">
                <a:cs typeface="B Nazanin" pitchFamily="2" charset="-78"/>
              </a:rPr>
            </a:br>
            <a:r>
              <a:rPr lang="fa-IR" sz="2000" dirty="0" smtClean="0">
                <a:cs typeface="B Nazanin" pitchFamily="2" charset="-78"/>
              </a:rPr>
              <a:t/>
            </a:r>
            <a:br>
              <a:rPr lang="fa-IR" sz="2000" dirty="0" smtClean="0">
                <a:cs typeface="B Nazanin" pitchFamily="2" charset="-78"/>
              </a:rPr>
            </a:br>
            <a:r>
              <a:rPr lang="en-US" sz="2000" i="1" dirty="0" smtClean="0">
                <a:cs typeface="B Nazanin" pitchFamily="2" charset="-78"/>
              </a:rPr>
              <a:t>a</a:t>
            </a:r>
            <a:r>
              <a:rPr lang="fa-IR" sz="2000" i="1" dirty="0" smtClean="0">
                <a:cs typeface="B Nazanin" pitchFamily="2" charset="-78"/>
              </a:rPr>
              <a:t> و </a:t>
            </a:r>
            <a:r>
              <a:rPr lang="en-US" sz="2000" i="1" dirty="0" smtClean="0">
                <a:cs typeface="B Nazanin" pitchFamily="2" charset="-78"/>
              </a:rPr>
              <a:t>b</a:t>
            </a:r>
            <a:r>
              <a:rPr lang="fa-IR" sz="2000" i="1" dirty="0" smtClean="0">
                <a:cs typeface="B Nazanin" pitchFamily="2" charset="-78"/>
              </a:rPr>
              <a:t> </a:t>
            </a:r>
            <a:r>
              <a:rPr lang="fa-IR" sz="2000" dirty="0" smtClean="0">
                <a:cs typeface="B Nazanin" pitchFamily="2" charset="-78"/>
              </a:rPr>
              <a:t>اضلاع چشمه اتصال قبل از شروع بارگذاری و</a:t>
            </a:r>
            <a:r>
              <a:rPr lang="el-GR" sz="2000" dirty="0" smtClean="0">
                <a:cs typeface="B Nazanin" pitchFamily="2" charset="-78"/>
              </a:rPr>
              <a:t> δ</a:t>
            </a:r>
            <a:r>
              <a:rPr lang="en-US" sz="2000" dirty="0" smtClean="0">
                <a:cs typeface="B Nazanin" pitchFamily="2" charset="-78"/>
              </a:rPr>
              <a:t>1</a:t>
            </a:r>
            <a:r>
              <a:rPr lang="el-GR" sz="2000" dirty="0" smtClean="0">
                <a:cs typeface="B Nazanin" pitchFamily="2" charset="-78"/>
              </a:rPr>
              <a:t> </a:t>
            </a:r>
            <a:r>
              <a:rPr lang="fa-IR" sz="2000" dirty="0" smtClean="0">
                <a:cs typeface="B Nazanin" pitchFamily="2" charset="-78"/>
              </a:rPr>
              <a:t>و</a:t>
            </a:r>
            <a:r>
              <a:rPr lang="el-GR" sz="2000" dirty="0" smtClean="0">
                <a:cs typeface="B Nazanin" pitchFamily="2" charset="-78"/>
              </a:rPr>
              <a:t> δ</a:t>
            </a:r>
            <a:r>
              <a:rPr lang="en-US" sz="2000" dirty="0" smtClean="0">
                <a:cs typeface="B Nazanin" pitchFamily="2" charset="-78"/>
              </a:rPr>
              <a:t>2</a:t>
            </a:r>
            <a:r>
              <a:rPr lang="fa-IR" sz="2000" dirty="0" smtClean="0">
                <a:cs typeface="B Nazanin" pitchFamily="2" charset="-78"/>
              </a:rPr>
              <a:t> تغییر در طول اقطار چشمه اتصال هستند.</a:t>
            </a:r>
            <a:endParaRPr lang="en-US" sz="2000" dirty="0">
              <a:cs typeface="B Nazanin" pitchFamily="2" charset="-78"/>
            </a:endParaRPr>
          </a:p>
        </p:txBody>
      </p:sp>
      <p:pic>
        <p:nvPicPr>
          <p:cNvPr id="3074" name="Picture 2"/>
          <p:cNvPicPr>
            <a:picLocks noChangeAspect="1" noChangeArrowheads="1"/>
          </p:cNvPicPr>
          <p:nvPr/>
        </p:nvPicPr>
        <p:blipFill>
          <a:blip r:embed="rId2" cstate="print"/>
          <a:srcRect/>
          <a:stretch>
            <a:fillRect/>
          </a:stretch>
        </p:blipFill>
        <p:spPr bwMode="auto">
          <a:xfrm>
            <a:off x="0" y="228600"/>
            <a:ext cx="3902927" cy="1524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0" y="4257675"/>
            <a:ext cx="3200400" cy="2600325"/>
          </a:xfrm>
          <a:prstGeom prst="rect">
            <a:avLst/>
          </a:prstGeom>
          <a:noFill/>
          <a:ln w="9525">
            <a:noFill/>
            <a:miter lim="800000"/>
            <a:headEnd/>
            <a:tailEnd/>
          </a:ln>
          <a:effectLst/>
        </p:spPr>
      </p:pic>
      <p:sp>
        <p:nvSpPr>
          <p:cNvPr id="5" name="TextBox 4"/>
          <p:cNvSpPr txBox="1"/>
          <p:nvPr/>
        </p:nvSpPr>
        <p:spPr>
          <a:xfrm>
            <a:off x="1295400" y="4419600"/>
            <a:ext cx="7543800" cy="707886"/>
          </a:xfrm>
          <a:prstGeom prst="rect">
            <a:avLst/>
          </a:prstGeom>
          <a:noFill/>
        </p:spPr>
        <p:txBody>
          <a:bodyPr wrap="square" rtlCol="0">
            <a:spAutoFit/>
          </a:bodyPr>
          <a:lstStyle/>
          <a:p>
            <a:pPr algn="r" rtl="1"/>
            <a:r>
              <a:rPr lang="fa-IR" sz="2000" dirty="0" smtClean="0">
                <a:cs typeface="B Nazanin" pitchFamily="2" charset="-78"/>
              </a:rPr>
              <a:t>ابعاد بهینه برای اعمال برش   </a:t>
            </a:r>
            <a:r>
              <a:rPr lang="nl-NL" sz="2000" i="1" dirty="0" smtClean="0">
                <a:cs typeface="B Nazanin" pitchFamily="2" charset="-78"/>
              </a:rPr>
              <a:t>a_opt = 0.4d, b_opt = 1.4d, c_opt=0.075d</a:t>
            </a:r>
            <a:r>
              <a:rPr lang="fa-IR" sz="2000" dirty="0" smtClean="0">
                <a:cs typeface="B Nazanin" pitchFamily="2" charset="-78"/>
              </a:rPr>
              <a:t> </a:t>
            </a:r>
          </a:p>
          <a:p>
            <a:pPr algn="r" rtl="1"/>
            <a:r>
              <a:rPr lang="fa-IR" sz="2000" dirty="0" smtClean="0">
                <a:cs typeface="B Nazanin" pitchFamily="2" charset="-78"/>
              </a:rPr>
              <a:t>می باشد (</a:t>
            </a:r>
            <a:r>
              <a:rPr lang="en-US" sz="2000" i="1" dirty="0" smtClean="0">
                <a:cs typeface="B Nazanin" pitchFamily="2" charset="-78"/>
              </a:rPr>
              <a:t>d </a:t>
            </a:r>
            <a:r>
              <a:rPr lang="fa-IR" sz="2000" dirty="0" smtClean="0">
                <a:cs typeface="B Nazanin" pitchFamily="2" charset="-78"/>
              </a:rPr>
              <a:t>ارتفاع تیر است). </a:t>
            </a:r>
          </a:p>
        </p:txBody>
      </p:sp>
      <p:sp>
        <p:nvSpPr>
          <p:cNvPr id="6" name="TextBox 5"/>
          <p:cNvSpPr txBox="1"/>
          <p:nvPr/>
        </p:nvSpPr>
        <p:spPr>
          <a:xfrm>
            <a:off x="3390502" y="3352800"/>
            <a:ext cx="5521063" cy="584775"/>
          </a:xfrm>
          <a:prstGeom prst="rect">
            <a:avLst/>
          </a:prstGeom>
          <a:noFill/>
        </p:spPr>
        <p:txBody>
          <a:bodyPr wrap="none" rtlCol="0">
            <a:spAutoFit/>
          </a:bodyPr>
          <a:lstStyle/>
          <a:p>
            <a:r>
              <a:rPr lang="fa-IR" sz="3200" dirty="0" smtClean="0">
                <a:cs typeface="B Nazanin" pitchFamily="2" charset="-78"/>
              </a:rPr>
              <a:t>ابعاد بهینه ی اتصال کاهش یافته ی کمانی:</a:t>
            </a:r>
            <a:endParaRPr lang="en-US" sz="3200" dirty="0">
              <a:cs typeface="B Nazanin" pitchFamily="2" charset="-78"/>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73562"/>
          </a:xfrm>
        </p:spPr>
        <p:txBody>
          <a:bodyPr>
            <a:normAutofit/>
          </a:bodyPr>
          <a:lstStyle/>
          <a:p>
            <a:pPr algn="r" rtl="1"/>
            <a:r>
              <a:rPr lang="fa-IR" sz="3200" dirty="0" smtClean="0">
                <a:cs typeface="2  Nazanin" pitchFamily="2" charset="-78"/>
              </a:rPr>
              <a:t>شاخص شکست:</a:t>
            </a:r>
            <a:r>
              <a:rPr lang="fa-IR" sz="2800" smtClean="0">
                <a:cs typeface="2  Nazanin" pitchFamily="2" charset="-78"/>
              </a:rPr>
              <a:t/>
            </a:r>
            <a:br>
              <a:rPr lang="fa-IR" sz="2800" smtClean="0">
                <a:cs typeface="2  Nazanin" pitchFamily="2" charset="-78"/>
              </a:rPr>
            </a:br>
            <a:r>
              <a:rPr lang="fa-IR" sz="2800" smtClean="0">
                <a:cs typeface="2  Nazanin" pitchFamily="2" charset="-78"/>
              </a:rPr>
              <a:t>شاخص شکست به </a:t>
            </a:r>
            <a:r>
              <a:rPr lang="fa-IR" sz="2800" dirty="0" smtClean="0">
                <a:cs typeface="2  Nazanin" pitchFamily="2" charset="-78"/>
              </a:rPr>
              <a:t>منظور توصیف </a:t>
            </a:r>
            <a:r>
              <a:rPr lang="fa-IR" sz="2800" smtClean="0">
                <a:cs typeface="2  Nazanin" pitchFamily="2" charset="-78"/>
              </a:rPr>
              <a:t>پتانسیل شکست،در </a:t>
            </a:r>
            <a:r>
              <a:rPr lang="fa-IR" sz="2800" dirty="0" smtClean="0">
                <a:cs typeface="2  Nazanin" pitchFamily="2" charset="-78"/>
              </a:rPr>
              <a:t>منطقه اتصال بال تیر به ستون که جوش در آن </a:t>
            </a:r>
            <a:r>
              <a:rPr lang="fa-IR" sz="2800" smtClean="0">
                <a:cs typeface="2  Nazanin" pitchFamily="2" charset="-78"/>
              </a:rPr>
              <a:t>واقع است می باشد،که </a:t>
            </a:r>
            <a:r>
              <a:rPr lang="fa-IR" sz="2800" dirty="0" smtClean="0">
                <a:cs typeface="2  Nazanin" pitchFamily="2" charset="-78"/>
              </a:rPr>
              <a:t>این شاخص برای ناحیه ی اتصال به صورت زیر تعریف می شود</a:t>
            </a:r>
            <a:br>
              <a:rPr lang="fa-IR" sz="2800" dirty="0" smtClean="0">
                <a:cs typeface="2  Nazanin" pitchFamily="2" charset="-78"/>
              </a:rPr>
            </a:br>
            <a:r>
              <a:rPr lang="fa-IR" sz="2800" dirty="0" smtClean="0">
                <a:cs typeface="2  Nazanin" pitchFamily="2" charset="-78"/>
              </a:rPr>
              <a:t/>
            </a:r>
            <a:br>
              <a:rPr lang="fa-IR" sz="2800" dirty="0" smtClean="0">
                <a:cs typeface="2  Nazanin" pitchFamily="2" charset="-78"/>
              </a:rPr>
            </a:br>
            <a:r>
              <a:rPr lang="fa-IR" sz="2800" dirty="0" smtClean="0">
                <a:cs typeface="2  Nazanin" pitchFamily="2" charset="-78"/>
              </a:rPr>
              <a:t/>
            </a:r>
            <a:br>
              <a:rPr lang="fa-IR" sz="2800" dirty="0" smtClean="0">
                <a:cs typeface="2  Nazanin" pitchFamily="2" charset="-78"/>
              </a:rPr>
            </a:br>
            <a:r>
              <a:rPr lang="fa-IR" sz="2800" dirty="0" smtClean="0">
                <a:cs typeface="2  Nazanin" pitchFamily="2" charset="-78"/>
              </a:rPr>
              <a:t/>
            </a:r>
            <a:br>
              <a:rPr lang="fa-IR" sz="2800" dirty="0" smtClean="0">
                <a:cs typeface="2  Nazanin" pitchFamily="2" charset="-78"/>
              </a:rPr>
            </a:br>
            <a:r>
              <a:rPr lang="fa-IR" sz="2800" dirty="0" smtClean="0">
                <a:cs typeface="2  Nazanin" pitchFamily="2" charset="-78"/>
              </a:rPr>
              <a:t>که در آن      کرنش پلاستیک معادل،      کرنش تسلیم،       تنش هیدرواستاتیک و          تنش معادل می باشد. </a:t>
            </a:r>
            <a:endParaRPr lang="en-US" sz="2800" dirty="0">
              <a:cs typeface="2  Nazanin" pitchFamily="2" charset="-78"/>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828800"/>
            <a:ext cx="2743200" cy="1371600"/>
          </a:xfrm>
          <a:prstGeom prst="rect">
            <a:avLst/>
          </a:prstGeom>
          <a:noFill/>
        </p:spPr>
      </p:pic>
      <p:sp>
        <p:nvSpPr>
          <p:cNvPr id="8199" name="Rectangle 7"/>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2800" y="3200400"/>
            <a:ext cx="333375" cy="523875"/>
          </a:xfrm>
          <a:prstGeom prst="rect">
            <a:avLst/>
          </a:prstGeom>
          <a:noFill/>
        </p:spPr>
      </p:pic>
      <p:sp>
        <p:nvSpPr>
          <p:cNvPr id="82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91000" y="3200400"/>
            <a:ext cx="333375" cy="523875"/>
          </a:xfrm>
          <a:prstGeom prst="rect">
            <a:avLst/>
          </a:prstGeom>
          <a:noFill/>
        </p:spPr>
      </p:pic>
      <p:sp>
        <p:nvSpPr>
          <p:cNvPr id="82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4"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7400" y="3200400"/>
            <a:ext cx="438150" cy="476250"/>
          </a:xfrm>
          <a:prstGeom prst="rect">
            <a:avLst/>
          </a:prstGeom>
          <a:noFill/>
        </p:spPr>
      </p:pic>
      <p:sp>
        <p:nvSpPr>
          <p:cNvPr id="820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0" y="3657600"/>
            <a:ext cx="647700" cy="523875"/>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pPr algn="r" rtl="1"/>
            <a:r>
              <a:rPr lang="fa-IR" sz="3200" dirty="0" smtClean="0">
                <a:cs typeface="B Nazanin" pitchFamily="2" charset="-78"/>
              </a:rPr>
              <a:t>نمودار شاخص شکست نسبت به فاصله از مرکز بال تیر:</a:t>
            </a:r>
            <a:br>
              <a:rPr lang="fa-IR" sz="3200" dirty="0" smtClean="0">
                <a:cs typeface="B Nazanin" pitchFamily="2" charset="-78"/>
              </a:rPr>
            </a:b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با بررسی های انجام شده شاخص شکست بین رنج 10-20 خوب است.</a:t>
            </a:r>
            <a:br>
              <a:rPr lang="fa-IR" sz="2800" dirty="0" smtClean="0">
                <a:cs typeface="B Nazanin" pitchFamily="2" charset="-78"/>
              </a:rPr>
            </a:br>
            <a:r>
              <a:rPr lang="fa-IR" sz="2800" dirty="0" smtClean="0">
                <a:cs typeface="B Nazanin" pitchFamily="2" charset="-78"/>
              </a:rPr>
              <a:t>همان طور که قبلاً اشاره شد 2 عامل مهم در طراحی چشمه ی اتصال داریم یکی میزان اتلاف انرژی که با شاخص شکست بالا حاصل شده و دیگری استحکام چشمه اتصال که با شاخص شکست کم ایجاد می شود.حال باید یک توازن بین این دو ایجاد شود که در رنج بالا حاصل می شود.</a:t>
            </a:r>
            <a:endParaRPr lang="en-US" sz="2800" dirty="0">
              <a:cs typeface="B Nazanin" pitchFamily="2" charset="-78"/>
            </a:endParaRPr>
          </a:p>
        </p:txBody>
      </p:sp>
      <p:pic>
        <p:nvPicPr>
          <p:cNvPr id="1026" name="Picture 2"/>
          <p:cNvPicPr>
            <a:picLocks noChangeAspect="1" noChangeArrowheads="1"/>
          </p:cNvPicPr>
          <p:nvPr/>
        </p:nvPicPr>
        <p:blipFill>
          <a:blip r:embed="rId2" cstate="print"/>
          <a:srcRect/>
          <a:stretch>
            <a:fillRect/>
          </a:stretch>
        </p:blipFill>
        <p:spPr bwMode="auto">
          <a:xfrm>
            <a:off x="1143000" y="3505200"/>
            <a:ext cx="6591300" cy="31432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Autofit/>
          </a:bodyPr>
          <a:lstStyle/>
          <a:p>
            <a:pPr algn="r" rtl="1"/>
            <a:r>
              <a:rPr lang="fa-IR" sz="3200" b="1" dirty="0" smtClean="0">
                <a:cs typeface="2  Nazanin" pitchFamily="2" charset="-78"/>
              </a:rPr>
              <a:t>نتایج به دست آمده از مطالعات تحلیلی:</a:t>
            </a:r>
            <a:br>
              <a:rPr lang="fa-IR" sz="3200" b="1" dirty="0" smtClean="0">
                <a:cs typeface="2  Nazanin" pitchFamily="2" charset="-78"/>
              </a:rPr>
            </a:br>
            <a:r>
              <a:rPr lang="fa-IR" sz="2400" b="1" dirty="0" smtClean="0">
                <a:cs typeface="2  Nazanin" pitchFamily="2" charset="-78"/>
              </a:rPr>
              <a:t/>
            </a:r>
            <a:br>
              <a:rPr lang="fa-IR" sz="2400" b="1" dirty="0" smtClean="0">
                <a:cs typeface="2  Nazanin" pitchFamily="2" charset="-78"/>
              </a:rPr>
            </a:br>
            <a:r>
              <a:rPr lang="fa-IR" sz="2000" b="1" dirty="0" smtClean="0">
                <a:cs typeface="2  Nazanin" pitchFamily="2" charset="-78"/>
              </a:rPr>
              <a:t/>
            </a:r>
            <a:br>
              <a:rPr lang="fa-IR" sz="2000" b="1" dirty="0" smtClean="0">
                <a:cs typeface="2  Nazanin" pitchFamily="2" charset="-78"/>
              </a:rPr>
            </a:br>
            <a:r>
              <a:rPr lang="fa-IR" sz="2000" dirty="0" smtClean="0">
                <a:cs typeface="2  Nazanin" pitchFamily="2" charset="-78"/>
              </a:rPr>
              <a:t> </a:t>
            </a:r>
            <a:r>
              <a:rPr lang="fa-IR" sz="2200" dirty="0" smtClean="0">
                <a:cs typeface="2  Nazanin" pitchFamily="2" charset="-78"/>
              </a:rPr>
              <a:t>نمونه هایی دارای مقاطع با ابعاد متوسط ( نمونه های 1 تا 4 ) به عنوان اساس مطالعه حاضر, مورد بررسی دقیق قرار گرفتند. سپس نمونه هایی با ابعاد نیمرخ تیر و ستون کوچکتر ( 5 تا 8 ) و بزرگتر ( 9 تا 13 ) برای تکمیل مطالعه و اطمینان از نتایج حاصل شده از مقاطع متوسط، ارزیابی گردیدند.</a:t>
            </a:r>
            <a:br>
              <a:rPr lang="fa-IR" sz="2200" dirty="0" smtClean="0">
                <a:cs typeface="2  Nazanin" pitchFamily="2" charset="-78"/>
              </a:rPr>
            </a:br>
            <a:r>
              <a:rPr lang="fa-IR" sz="2200" dirty="0" smtClean="0">
                <a:cs typeface="2  Nazanin" pitchFamily="2" charset="-78"/>
              </a:rPr>
              <a:t/>
            </a:r>
            <a:br>
              <a:rPr lang="fa-IR" sz="2200" dirty="0" smtClean="0">
                <a:cs typeface="2  Nazanin" pitchFamily="2" charset="-78"/>
              </a:rPr>
            </a:br>
            <a:r>
              <a:rPr lang="fa-IR" sz="2200" dirty="0" smtClean="0">
                <a:cs typeface="2  Nazanin" pitchFamily="2" charset="-78"/>
              </a:rPr>
              <a:t/>
            </a:r>
            <a:br>
              <a:rPr lang="fa-IR" sz="2200" dirty="0" smtClean="0">
                <a:cs typeface="2  Nazanin" pitchFamily="2" charset="-78"/>
              </a:rPr>
            </a:br>
            <a:r>
              <a:rPr lang="fa-IR" sz="2200" dirty="0" smtClean="0">
                <a:cs typeface="2  Nazanin" pitchFamily="2" charset="-78"/>
              </a:rPr>
              <a:t> در تحلیل های 1 و 2 و 3 به ترتیب مقادیر 0.79,1.01 و 0.6 برای نسبت          به دست آمدند. مقدار کوچکتر این نسبت، نشانگرچشمه اتصال قویتر و مقدار بزرگتر آن نشانگر چشمه اتصال ضعیف تر می باشد.</a:t>
            </a:r>
            <a:br>
              <a:rPr lang="fa-IR" sz="2200" dirty="0" smtClean="0">
                <a:cs typeface="2  Nazanin" pitchFamily="2" charset="-78"/>
              </a:rPr>
            </a:br>
            <a:r>
              <a:rPr lang="fa-IR" sz="2200" dirty="0" smtClean="0">
                <a:cs typeface="2  Nazanin" pitchFamily="2" charset="-78"/>
              </a:rPr>
              <a:t/>
            </a:r>
            <a:br>
              <a:rPr lang="fa-IR" sz="2200" dirty="0" smtClean="0">
                <a:cs typeface="2  Nazanin" pitchFamily="2" charset="-78"/>
              </a:rPr>
            </a:br>
            <a:r>
              <a:rPr lang="fa-IR" sz="2200" dirty="0" smtClean="0">
                <a:cs typeface="2  Nazanin" pitchFamily="2" charset="-78"/>
              </a:rPr>
              <a:t/>
            </a:r>
            <a:br>
              <a:rPr lang="fa-IR" sz="2200" dirty="0" smtClean="0">
                <a:cs typeface="2  Nazanin" pitchFamily="2" charset="-78"/>
              </a:rPr>
            </a:br>
            <a:r>
              <a:rPr lang="fa-IR" sz="2200" dirty="0" smtClean="0">
                <a:cs typeface="2  Nazanin" pitchFamily="2" charset="-78"/>
              </a:rPr>
              <a:t>برای نسبت         برابر 1.01 مشاهده گردید که در استفاده از چشمه اتصال ضعیف علی رغم اتلاف انرژی و شکل پذیری بالا، به دلیل پلاستیسیته زیاد در چشمه اتصال، خطر شکست در جوش متصل کننده بال تیر به ستون بسیار جدی است.</a:t>
            </a:r>
            <a:endParaRPr lang="en-US" sz="2200" dirty="0">
              <a:cs typeface="2  Nazanin" pitchFamily="2" charset="-78"/>
            </a:endParaRPr>
          </a:p>
        </p:txBody>
      </p:sp>
      <p:pic>
        <p:nvPicPr>
          <p:cNvPr id="4098" name="Picture 2"/>
          <p:cNvPicPr>
            <a:picLocks noChangeAspect="1" noChangeArrowheads="1"/>
          </p:cNvPicPr>
          <p:nvPr/>
        </p:nvPicPr>
        <p:blipFill>
          <a:blip r:embed="rId2" cstate="print"/>
          <a:srcRect/>
          <a:stretch>
            <a:fillRect/>
          </a:stretch>
        </p:blipFill>
        <p:spPr bwMode="auto">
          <a:xfrm>
            <a:off x="1828800" y="3124200"/>
            <a:ext cx="481781" cy="533400"/>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a:stretch>
            <a:fillRect/>
          </a:stretch>
        </p:blipFill>
        <p:spPr bwMode="auto">
          <a:xfrm>
            <a:off x="7086600" y="4876800"/>
            <a:ext cx="412955" cy="45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rtl="1"/>
            <a:r>
              <a:rPr lang="fa-IR" sz="2000" b="1" dirty="0" smtClean="0">
                <a:cs typeface="B Nazanin" pitchFamily="2" charset="-78"/>
              </a:rPr>
              <a:t>مشخصات نمونه ها و نتایج مطالعه پارامتریک بر رفتار چشمه اتصال در اتصال با کاهش موضعی در جان تیر:</a:t>
            </a:r>
            <a:endParaRPr lang="en-US" sz="2000" dirty="0">
              <a:cs typeface="B Nazanin" pitchFamily="2" charset="-78"/>
            </a:endParaRPr>
          </a:p>
        </p:txBody>
      </p:sp>
      <p:pic>
        <p:nvPicPr>
          <p:cNvPr id="5122" name="Picture 2"/>
          <p:cNvPicPr>
            <a:picLocks noChangeAspect="1" noChangeArrowheads="1"/>
          </p:cNvPicPr>
          <p:nvPr/>
        </p:nvPicPr>
        <p:blipFill>
          <a:blip r:embed="rId2" cstate="print"/>
          <a:srcRect/>
          <a:stretch>
            <a:fillRect/>
          </a:stretch>
        </p:blipFill>
        <p:spPr bwMode="auto">
          <a:xfrm>
            <a:off x="0" y="914400"/>
            <a:ext cx="9183757" cy="579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5105400"/>
          </a:xfrm>
        </p:spPr>
        <p:txBody>
          <a:bodyPr>
            <a:noAutofit/>
          </a:bodyPr>
          <a:lstStyle/>
          <a:p>
            <a:pPr algn="r" rtl="1"/>
            <a:r>
              <a:rPr lang="fa-IR" sz="3200" dirty="0" smtClean="0">
                <a:cs typeface="B Nazanin" pitchFamily="2" charset="-78"/>
              </a:rPr>
              <a:t>کرانه حساس بالا:</a:t>
            </a: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برای ابعاد تیر و ستون اتصال این بخش ( نمونه های 1 تا 4)، اگر مقدار         در حد                    باشد. افزایش کوچکی در مقاومت برشی چشمه اتصال دگرگونی زیادی در اتلاف انرژی آن را باعث می شود. برای مقادیر           کوچکتر از این حد، تغییر درمقاومت برشی چشمه اتصال، چنین دگرگونی را ایجاد نمی کند. بنابراین برای ابعاد متوسط تیر و ستون ( نمونه های 1 تا 4 ) حد 0.85 کرانه ی بالای حساس دانسته شد.</a:t>
            </a:r>
            <a:br>
              <a:rPr lang="fa-IR" sz="2000" dirty="0" smtClean="0">
                <a:cs typeface="B Nazanin" pitchFamily="2" charset="-78"/>
              </a:rPr>
            </a:br>
            <a:r>
              <a:rPr lang="fa-IR" sz="2000" dirty="0" smtClean="0">
                <a:cs typeface="B Nazanin" pitchFamily="2" charset="-78"/>
              </a:rPr>
              <a:t>یعنی اگر از یک نسبتی بیشتر شود اتلاف انرژی شدیداً افزایش می یابد.که این کران حد فاصل </a:t>
            </a:r>
            <a:r>
              <a:rPr lang="en-US" sz="2000" dirty="0" err="1" smtClean="0">
                <a:cs typeface="B Nazanin" pitchFamily="2" charset="-78"/>
              </a:rPr>
              <a:t>pz</a:t>
            </a:r>
            <a:r>
              <a:rPr lang="fa-IR" sz="2000" dirty="0" smtClean="0">
                <a:cs typeface="B Nazanin" pitchFamily="2" charset="-78"/>
              </a:rPr>
              <a:t> متوسط و ضعیف است.</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مقاومت چشمه اتصال نمونه 4 با                   باید ضعیف تر از چشمه اتصال نمونه 6 با                    باشد. اما در بارگذاری دیده شد که نمونه 4 چشمه اتصالی قویتر همراه با اتلاف انرژی، شکل پذیری و دوران پلاستیک کمتر نسبت به نمونه 6 را دارا بود. بنابراین            معیار خوبی برای دسته بندی رفتار چشمه اتصال نمی باشد و نیاز به تصحیح دارد.</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در نتیجه می توان گفت, در واقعیت با بزرگ شدن ابعاد مقاطع به کار رفته، برای یک چشمه اتصال متوسط نسبت            باید عدد بزرگ تری باشد و بر اساس معیارهای گفته شده نمی تواند ثابت باشد.</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endParaRPr lang="en-US" sz="2000" dirty="0">
              <a:cs typeface="B Nazanin" pitchFamily="2" charset="-78"/>
            </a:endParaRPr>
          </a:p>
        </p:txBody>
      </p:sp>
      <p:pic>
        <p:nvPicPr>
          <p:cNvPr id="6146" name="Picture 2"/>
          <p:cNvPicPr>
            <a:picLocks noChangeAspect="1" noChangeArrowheads="1"/>
          </p:cNvPicPr>
          <p:nvPr/>
        </p:nvPicPr>
        <p:blipFill>
          <a:blip r:embed="rId2" cstate="print"/>
          <a:srcRect/>
          <a:stretch>
            <a:fillRect/>
          </a:stretch>
        </p:blipFill>
        <p:spPr bwMode="auto">
          <a:xfrm>
            <a:off x="1295400" y="762000"/>
            <a:ext cx="990600" cy="381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7772400" y="5105400"/>
            <a:ext cx="540589" cy="3810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334000" y="3276600"/>
            <a:ext cx="990600" cy="381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1143000" y="3200400"/>
            <a:ext cx="838200" cy="380999"/>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4191000" y="3886200"/>
            <a:ext cx="609600" cy="380999"/>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7772400" y="1447800"/>
            <a:ext cx="457200" cy="3048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2971800" y="762000"/>
            <a:ext cx="457200" cy="381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200" b="1" dirty="0" smtClean="0">
                <a:cs typeface="B Nazanin" pitchFamily="2" charset="-78"/>
              </a:rPr>
              <a:t/>
            </a:r>
            <a:br>
              <a:rPr lang="fa-IR" sz="2200" b="1" dirty="0" smtClean="0">
                <a:cs typeface="B Nazanin" pitchFamily="2" charset="-78"/>
              </a:rPr>
            </a:br>
            <a:r>
              <a:rPr lang="fa-IR" sz="2200" b="1" dirty="0" smtClean="0">
                <a:cs typeface="B Nazanin" pitchFamily="2" charset="-78"/>
              </a:rPr>
              <a:t/>
            </a:r>
            <a:br>
              <a:rPr lang="fa-IR" sz="2200" b="1" dirty="0" smtClean="0">
                <a:cs typeface="B Nazanin" pitchFamily="2" charset="-78"/>
              </a:rPr>
            </a:br>
            <a:r>
              <a:rPr lang="fa-IR" sz="2200" b="1" dirty="0" smtClean="0">
                <a:cs typeface="B Nazanin" pitchFamily="2" charset="-78"/>
              </a:rPr>
              <a:t/>
            </a:r>
            <a:br>
              <a:rPr lang="fa-IR" sz="2200" b="1" dirty="0" smtClean="0">
                <a:cs typeface="B Nazanin" pitchFamily="2" charset="-78"/>
              </a:rPr>
            </a:br>
            <a:r>
              <a:rPr lang="fa-IR" sz="2400" b="1" dirty="0" smtClean="0">
                <a:cs typeface="B Nazanin" pitchFamily="2" charset="-78"/>
              </a:rPr>
              <a:t/>
            </a:r>
            <a:br>
              <a:rPr lang="fa-IR" sz="2400" b="1" dirty="0" smtClean="0">
                <a:cs typeface="B Nazanin" pitchFamily="2" charset="-78"/>
              </a:rPr>
            </a:br>
            <a:r>
              <a:rPr lang="fa-IR" sz="2400" dirty="0" smtClean="0">
                <a:cs typeface="B Nazanin" pitchFamily="2" charset="-78"/>
              </a:rPr>
              <a:t> روش هایی برای بهبود عملکرداتصال:</a:t>
            </a: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1- تقویت اتصال ( ماهیچه، لچکی، ورق پوششی و ... )</a:t>
            </a:r>
            <a:br>
              <a:rPr lang="fa-IR" sz="2000" dirty="0" smtClean="0">
                <a:cs typeface="B Nazanin" pitchFamily="2" charset="-78"/>
              </a:rPr>
            </a:br>
            <a:r>
              <a:rPr lang="fa-IR" sz="2000" dirty="0" smtClean="0">
                <a:cs typeface="B Nazanin" pitchFamily="2" charset="-78"/>
              </a:rPr>
              <a:t>2- دور کردن مفصل پلاستیک از ستون و چشمه اتصال و کشاندن آن درون تیر(اتصال کاهش یافته) </a:t>
            </a:r>
            <a:r>
              <a:rPr lang="fa-IR" sz="2200" b="1" dirty="0" smtClean="0">
                <a:cs typeface="B Nazanin" pitchFamily="2" charset="-78"/>
              </a:rPr>
              <a:t/>
            </a:r>
            <a:br>
              <a:rPr lang="fa-IR" sz="2200" b="1" dirty="0" smtClean="0">
                <a:cs typeface="B Nazanin" pitchFamily="2" charset="-78"/>
              </a:rPr>
            </a:br>
            <a:r>
              <a:rPr lang="fa-IR" sz="2200" b="1" dirty="0" smtClean="0">
                <a:cs typeface="B Nazanin" pitchFamily="2" charset="-78"/>
              </a:rPr>
              <a:t/>
            </a:r>
            <a:br>
              <a:rPr lang="fa-IR" sz="2200" b="1" dirty="0" smtClean="0">
                <a:cs typeface="B Nazanin" pitchFamily="2" charset="-78"/>
              </a:rPr>
            </a:br>
            <a:r>
              <a:rPr lang="fa-IR" sz="2200" b="1" dirty="0" smtClean="0">
                <a:cs typeface="B Nazanin" pitchFamily="2" charset="-78"/>
              </a:rPr>
              <a:t>انواع </a:t>
            </a:r>
            <a:r>
              <a:rPr lang="fa-IR" sz="2200" b="1" dirty="0">
                <a:cs typeface="B Nazanin" pitchFamily="2" charset="-78"/>
              </a:rPr>
              <a:t>اتصالات </a:t>
            </a:r>
            <a:r>
              <a:rPr lang="fa-IR" sz="2200" b="1" dirty="0" smtClean="0">
                <a:cs typeface="B Nazanin" pitchFamily="2" charset="-78"/>
              </a:rPr>
              <a:t>ماهيچه اي</a:t>
            </a:r>
            <a:r>
              <a:rPr lang="fa-IR" sz="2200" b="1" dirty="0">
                <a:cs typeface="B Nazanin" pitchFamily="2" charset="-78"/>
              </a:rPr>
              <a:t>: (</a:t>
            </a:r>
            <a:r>
              <a:rPr lang="fa-IR" sz="2200" b="1" dirty="0" smtClean="0">
                <a:cs typeface="B Nazanin" pitchFamily="2" charset="-78"/>
              </a:rPr>
              <a:t>الف)ماهيچه هاي </a:t>
            </a:r>
            <a:r>
              <a:rPr lang="fa-IR" sz="2200" b="1" dirty="0">
                <a:cs typeface="B Nazanin" pitchFamily="2" charset="-78"/>
              </a:rPr>
              <a:t>مثلثي بالا و پايين اتصال. (</a:t>
            </a:r>
            <a:r>
              <a:rPr lang="fa-IR" sz="2200" b="1" dirty="0" smtClean="0">
                <a:cs typeface="B Nazanin" pitchFamily="2" charset="-78"/>
              </a:rPr>
              <a:t>ب)ماهيچه ي </a:t>
            </a:r>
            <a:r>
              <a:rPr lang="fa-IR" sz="2200" b="1" dirty="0">
                <a:cs typeface="B Nazanin" pitchFamily="2" charset="-78"/>
              </a:rPr>
              <a:t>مثلثي پايين اتصال. (</a:t>
            </a:r>
            <a:r>
              <a:rPr lang="fa-IR" sz="2200" b="1" dirty="0" smtClean="0">
                <a:cs typeface="B Nazanin" pitchFamily="2" charset="-78"/>
              </a:rPr>
              <a:t>ج)ماهيچه ي </a:t>
            </a:r>
            <a:r>
              <a:rPr lang="fa-IR" sz="2200" b="1" dirty="0">
                <a:cs typeface="B Nazanin" pitchFamily="2" charset="-78"/>
              </a:rPr>
              <a:t>مستقيم پايين اتصال.</a:t>
            </a:r>
            <a:endParaRPr lang="en-US" sz="2200" dirty="0">
              <a:cs typeface="B Nazanin" pitchFamily="2" charset="-78"/>
            </a:endParaRPr>
          </a:p>
        </p:txBody>
      </p:sp>
      <p:pic>
        <p:nvPicPr>
          <p:cNvPr id="3074" name="Picture 2"/>
          <p:cNvPicPr>
            <a:picLocks noChangeAspect="1" noChangeArrowheads="1"/>
          </p:cNvPicPr>
          <p:nvPr/>
        </p:nvPicPr>
        <p:blipFill>
          <a:blip r:embed="rId2" cstate="print"/>
          <a:srcRect/>
          <a:stretch>
            <a:fillRect/>
          </a:stretch>
        </p:blipFill>
        <p:spPr bwMode="auto">
          <a:xfrm>
            <a:off x="381000" y="2590800"/>
            <a:ext cx="8381999" cy="3543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6354762"/>
          </a:xfrm>
        </p:spPr>
        <p:txBody>
          <a:bodyPr>
            <a:noAutofit/>
          </a:bodyPr>
          <a:lstStyle/>
          <a:p>
            <a:pPr algn="r" rtl="1"/>
            <a:r>
              <a:rPr lang="fa-IR" sz="2000" dirty="0" smtClean="0">
                <a:cs typeface="B Nazanin" pitchFamily="2" charset="-78"/>
              </a:rPr>
              <a:t>انواع اتصال کاهش یافته (</a:t>
            </a:r>
            <a:r>
              <a:rPr lang="en-US" sz="2000" dirty="0" smtClean="0">
                <a:cs typeface="B Nazanin" pitchFamily="2" charset="-78"/>
              </a:rPr>
              <a:t>RBS</a:t>
            </a:r>
            <a:r>
              <a:rPr lang="fa-IR" sz="2000" dirty="0" smtClean="0">
                <a:cs typeface="B Nazanin" pitchFamily="2" charset="-78"/>
              </a:rPr>
              <a:t>):</a:t>
            </a:r>
            <a:br>
              <a:rPr lang="fa-IR" sz="2000" dirty="0" smtClean="0">
                <a:cs typeface="B Nazanin" pitchFamily="2" charset="-78"/>
              </a:rPr>
            </a:br>
            <a:r>
              <a:rPr lang="fa-IR" sz="2000" dirty="0" smtClean="0">
                <a:cs typeface="B Nazanin" pitchFamily="2" charset="-78"/>
              </a:rPr>
              <a:t>1- نوعی از اتصال کاهش یافته که با ایجاد برش کمانی دربال تیر(اتصال استخوانی-</a:t>
            </a:r>
            <a:r>
              <a:rPr lang="en-US" sz="2000" dirty="0" err="1" smtClean="0">
                <a:cs typeface="B Nazanin" pitchFamily="2" charset="-78"/>
              </a:rPr>
              <a:t>Dogbone</a:t>
            </a:r>
            <a:r>
              <a:rPr lang="fa-IR" sz="2000" dirty="0" smtClean="0">
                <a:cs typeface="B Nazanin" pitchFamily="2" charset="-78"/>
              </a:rPr>
              <a:t>)</a:t>
            </a:r>
            <a:br>
              <a:rPr lang="fa-IR" sz="2000" dirty="0" smtClean="0">
                <a:cs typeface="B Nazanin" pitchFamily="2" charset="-78"/>
              </a:rPr>
            </a:br>
            <a:r>
              <a:rPr lang="fa-IR" sz="2000" dirty="0" smtClean="0">
                <a:cs typeface="B Nazanin" pitchFamily="2" charset="-78"/>
              </a:rPr>
              <a:t>اتصال استخوانی شکل پذیری و دوران پلاستیک بالایی داشته و با ایجاد مفصل پلاستیک در منطقه</a:t>
            </a:r>
            <a:br>
              <a:rPr lang="fa-IR" sz="2000" dirty="0" smtClean="0">
                <a:cs typeface="B Nazanin" pitchFamily="2" charset="-78"/>
              </a:rPr>
            </a:br>
            <a:r>
              <a:rPr lang="fa-IR" sz="2000" dirty="0" smtClean="0">
                <a:cs typeface="B Nazanin" pitchFamily="2" charset="-78"/>
              </a:rPr>
              <a:t>باریک شده ضمن محافظت از اتصال، اتلاف انرژی بیشتری به ارمغان می آورد. از اشکالات اتصال استخوانی این است که در تغییر مکان های بزرگ توانایی تحمل بار آن کم می شود.که مقاومت درون صفحه ای در اثر تغییر شکلهای بزرگ کم بوده و دچار کمانش های پیچشی جانبی می شود ابتدا در جان سپس در بال.</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endParaRPr lang="en-US" sz="2000" dirty="0">
              <a:cs typeface="B Nazanin" pitchFamily="2" charset="-78"/>
            </a:endParaRPr>
          </a:p>
        </p:txBody>
      </p:sp>
      <p:pic>
        <p:nvPicPr>
          <p:cNvPr id="1028" name="Picture 4"/>
          <p:cNvPicPr>
            <a:picLocks noChangeAspect="1" noChangeArrowheads="1"/>
          </p:cNvPicPr>
          <p:nvPr/>
        </p:nvPicPr>
        <p:blipFill>
          <a:blip r:embed="rId3" cstate="print"/>
          <a:srcRect/>
          <a:stretch>
            <a:fillRect/>
          </a:stretch>
        </p:blipFill>
        <p:spPr bwMode="auto">
          <a:xfrm>
            <a:off x="304800" y="2438400"/>
            <a:ext cx="8534400" cy="4191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470025"/>
          </a:xfrm>
        </p:spPr>
        <p:txBody>
          <a:bodyPr>
            <a:noAutofit/>
          </a:bodyPr>
          <a:lstStyle/>
          <a:p>
            <a:pPr rtl="1"/>
            <a:r>
              <a:rPr lang="fa-IR" sz="2000" dirty="0" smtClean="0">
                <a:cs typeface="B Nazanin" pitchFamily="2" charset="-78"/>
              </a:rPr>
              <a:t>2- جزییات این اتصال به شکل تیری است که یک مقطع گوه شکل از جان آن برداشته شده و بال دوباره به آن متصل گردیده است. مزایای این حالت جدید نسبت به حالت کاهش در بال تیر در این است که مقطع حالت پلاستیک بهتری داشته, فشردگی بیشتری پیدا می کند. در این</a:t>
            </a:r>
            <a:r>
              <a:rPr lang="en-US" sz="2000" dirty="0" smtClean="0">
                <a:cs typeface="B Nazanin" pitchFamily="2" charset="-78"/>
              </a:rPr>
              <a:t> </a:t>
            </a:r>
            <a:r>
              <a:rPr lang="fa-IR" sz="2000" dirty="0" smtClean="0">
                <a:cs typeface="B Nazanin" pitchFamily="2" charset="-78"/>
              </a:rPr>
              <a:t>حالت به دلیل سختی پیچشی قابل توجه تیر, مقطع مقاومت بیشتری در برابر کمانش جانبی پیچشی از خود نشان می دهد.</a:t>
            </a:r>
            <a:r>
              <a:rPr lang="en-US" sz="2000" dirty="0" smtClean="0">
                <a:cs typeface="B Nazanin" pitchFamily="2" charset="-78"/>
              </a:rPr>
              <a:t> </a:t>
            </a:r>
            <a:r>
              <a:rPr lang="fa-IR" sz="2000" dirty="0" smtClean="0">
                <a:cs typeface="B Nazanin" pitchFamily="2" charset="-78"/>
              </a:rPr>
              <a:t>(توسط:</a:t>
            </a:r>
            <a:r>
              <a:rPr lang="en-US" sz="2000" dirty="0" err="1" smtClean="0">
                <a:cs typeface="B Nazanin" pitchFamily="2" charset="-78"/>
              </a:rPr>
              <a:t>sean</a:t>
            </a:r>
            <a:r>
              <a:rPr lang="en-US" sz="2000" dirty="0" smtClean="0">
                <a:cs typeface="B Nazanin" pitchFamily="2" charset="-78"/>
              </a:rPr>
              <a:t> Wilkinson</a:t>
            </a:r>
            <a:r>
              <a:rPr lang="fa-IR" sz="2000" dirty="0" smtClean="0">
                <a:cs typeface="B Nazanin" pitchFamily="2" charset="-78"/>
              </a:rPr>
              <a:t>)</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در تصویر زیر نمونه یی از اتصال </a:t>
            </a:r>
            <a:r>
              <a:rPr lang="en-US" sz="2000" dirty="0" smtClean="0">
                <a:cs typeface="B Nazanin" pitchFamily="2" charset="-78"/>
              </a:rPr>
              <a:t>RBS</a:t>
            </a:r>
            <a:r>
              <a:rPr lang="fa-IR" sz="2000" dirty="0" smtClean="0">
                <a:cs typeface="B Nazanin" pitchFamily="2" charset="-78"/>
              </a:rPr>
              <a:t> کمانی نشان داده شده است</a:t>
            </a:r>
            <a:endParaRPr lang="en-US" sz="2000" dirty="0">
              <a:cs typeface="B Nazanin" pitchFamily="2" charset="-78"/>
            </a:endParaRPr>
          </a:p>
        </p:txBody>
      </p:sp>
      <p:sp>
        <p:nvSpPr>
          <p:cNvPr id="3" name="Subtitle 2"/>
          <p:cNvSpPr>
            <a:spLocks noGrp="1"/>
          </p:cNvSpPr>
          <p:nvPr>
            <p:ph type="subTitle" idx="1"/>
          </p:nvPr>
        </p:nvSpPr>
        <p:spPr/>
        <p:txBody>
          <a:bodyPr/>
          <a:lstStyle/>
          <a:p>
            <a:endParaRPr lang="en-US" dirty="0"/>
          </a:p>
        </p:txBody>
      </p:sp>
      <p:pic>
        <p:nvPicPr>
          <p:cNvPr id="4101" name="Picture 5"/>
          <p:cNvPicPr>
            <a:picLocks noChangeAspect="1" noChangeArrowheads="1"/>
          </p:cNvPicPr>
          <p:nvPr/>
        </p:nvPicPr>
        <p:blipFill>
          <a:blip r:embed="rId2" cstate="print"/>
          <a:srcRect/>
          <a:stretch>
            <a:fillRect/>
          </a:stretch>
        </p:blipFill>
        <p:spPr bwMode="auto">
          <a:xfrm>
            <a:off x="685800" y="2895600"/>
            <a:ext cx="8001000" cy="35345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rtl="1"/>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نمونه ی برش گوه ای پارامتر های برش عبارتند از:</a:t>
            </a:r>
            <a:r>
              <a:rPr lang="en-US" sz="2400" dirty="0" smtClean="0">
                <a:cs typeface="B Nazanin" pitchFamily="2" charset="-78"/>
              </a:rPr>
              <a:t>a</a:t>
            </a:r>
            <a:r>
              <a:rPr lang="fa-IR" sz="2400" dirty="0" smtClean="0">
                <a:cs typeface="B Nazanin" pitchFamily="2" charset="-78"/>
              </a:rPr>
              <a:t>: فاصله ی برش از بر ستون .</a:t>
            </a:r>
            <a:r>
              <a:rPr lang="en-US" sz="2400" dirty="0" smtClean="0">
                <a:cs typeface="B Nazanin" pitchFamily="2" charset="-78"/>
              </a:rPr>
              <a:t>b</a:t>
            </a:r>
            <a:r>
              <a:rPr lang="fa-IR" sz="2400" dirty="0" smtClean="0">
                <a:cs typeface="B Nazanin" pitchFamily="2" charset="-78"/>
              </a:rPr>
              <a:t>: طول منطقه ی اعمال برش و</a:t>
            </a:r>
            <a:r>
              <a:rPr lang="en-US" sz="2400" dirty="0" smtClean="0">
                <a:cs typeface="B Nazanin" pitchFamily="2" charset="-78"/>
              </a:rPr>
              <a:t>c</a:t>
            </a:r>
            <a:r>
              <a:rPr lang="fa-IR" sz="2400" dirty="0" smtClean="0">
                <a:cs typeface="B Nazanin" pitchFamily="2" charset="-78"/>
              </a:rPr>
              <a:t>: ارتفاع برش از پایینترین قسمت لبه ی بال تیر.</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در اتصال مفروض طبق آیین نامه های </a:t>
            </a:r>
            <a:r>
              <a:rPr lang="en-US" sz="2400" dirty="0" smtClean="0">
                <a:cs typeface="B Nazanin" pitchFamily="2" charset="-78"/>
              </a:rPr>
              <a:t>AISC</a:t>
            </a:r>
            <a:r>
              <a:rPr lang="fa-IR" sz="2400" dirty="0" smtClean="0">
                <a:cs typeface="B Nazanin" pitchFamily="2" charset="-78"/>
              </a:rPr>
              <a:t> و </a:t>
            </a:r>
            <a:r>
              <a:rPr lang="en-US" sz="2400" dirty="0" smtClean="0">
                <a:cs typeface="B Nazanin" pitchFamily="2" charset="-78"/>
              </a:rPr>
              <a:t>FEMA</a:t>
            </a:r>
            <a:r>
              <a:rPr lang="fa-IR" sz="2400" dirty="0" smtClean="0">
                <a:cs typeface="B Nazanin" pitchFamily="2" charset="-78"/>
              </a:rPr>
              <a:t> نیاز به ورق های پیوستگی روبروی بال های تیر وجود داشت و با اندکی محافظه کاری عرض و ارتفاع این ورق ها برابر بال های تیر در نظر گرفته شد.</a:t>
            </a:r>
            <a:endParaRPr lang="en-US" sz="2400" dirty="0">
              <a:cs typeface="B Nazanin"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685800" y="3276600"/>
            <a:ext cx="7715250" cy="29908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278562"/>
          </a:xfrm>
        </p:spPr>
        <p:txBody>
          <a:bodyPr>
            <a:normAutofit/>
          </a:bodyPr>
          <a:lstStyle/>
          <a:p>
            <a:pPr algn="r" rtl="1"/>
            <a:r>
              <a:rPr lang="fa-IR" sz="2300" dirty="0" smtClean="0">
                <a:cs typeface="B Nazanin" pitchFamily="2" charset="-78"/>
              </a:rPr>
              <a:t>عوامل استفاده از اتصال کاهش یافته و فواید استفاده از آن در مقابل اتصال ساده ی(</a:t>
            </a:r>
            <a:r>
              <a:rPr lang="en-US" sz="2300" dirty="0" smtClean="0">
                <a:cs typeface="B Nazanin" pitchFamily="2" charset="-78"/>
              </a:rPr>
              <a:t>BWWF</a:t>
            </a:r>
            <a:r>
              <a:rPr lang="fa-IR" sz="2300" dirty="0" smtClean="0">
                <a:cs typeface="B Nazanin" pitchFamily="2" charset="-78"/>
              </a:rPr>
              <a:t>):</a:t>
            </a:r>
            <a:r>
              <a:rPr lang="fa-IR" sz="2000" dirty="0" smtClean="0">
                <a:cs typeface="B Nazanin" pitchFamily="2" charset="-78"/>
              </a:rPr>
              <a:t/>
            </a:r>
            <a:br>
              <a:rPr lang="fa-IR" sz="2000" dirty="0" smtClean="0">
                <a:cs typeface="B Nazanin" pitchFamily="2" charset="-78"/>
              </a:rPr>
            </a:br>
            <a:r>
              <a:rPr lang="fa-IR" sz="2000" dirty="0" smtClean="0">
                <a:cs typeface="B Nazanin" pitchFamily="2" charset="-78"/>
              </a:rPr>
              <a:t/>
            </a:r>
            <a:br>
              <a:rPr lang="fa-IR" sz="2000" dirty="0" smtClean="0">
                <a:cs typeface="B Nazanin" pitchFamily="2" charset="-78"/>
              </a:rPr>
            </a:br>
            <a:r>
              <a:rPr lang="fa-IR" sz="2100" dirty="0" smtClean="0">
                <a:cs typeface="B Nazanin" pitchFamily="2" charset="-78"/>
              </a:rPr>
              <a:t> 1. موفقیت در دور نمودن تمرکز تنش از چشمه اتصال و اتصال تیر به ستون و نیز کمینه بودن کمانش های موضعی بال و جان وکمانش جانبی و پیچشی تیر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2. توانایی در اتلاف انرژی بار های وارده (به شکل مجموع مساحت زیر منحنی های بار- تغییر مکان در چرخه های بارگذاری)</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3. سختی اولیه بیشتر در نمودار بار- تغییر مکان حاصل شده از تحلیل نمونه</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4. بیشینه بودن ممان نهایی تحمل شده توسط تیر </a:t>
            </a:r>
            <a:r>
              <a:rPr lang="en-US" sz="2100" dirty="0" smtClean="0">
                <a:cs typeface="B Nazanin" pitchFamily="2" charset="-78"/>
              </a:rPr>
              <a:t> </a:t>
            </a:r>
            <a:r>
              <a:rPr lang="en-US" sz="2100" dirty="0" err="1" smtClean="0">
                <a:cs typeface="B Nazanin" pitchFamily="2" charset="-78"/>
              </a:rPr>
              <a:t>Mmax</a:t>
            </a:r>
            <a:r>
              <a:rPr lang="fa-IR" sz="2100" dirty="0" smtClean="0">
                <a:cs typeface="B Nazanin" pitchFamily="2" charset="-78"/>
              </a:rPr>
              <a:t> (که ممان به شکل حاصلضرب نیروی اعمالی به انتهای تیر در طول آزاد تیر از بر ستون تا انتهای آن محاسبه می گردد.)</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r>
              <a:rPr lang="fa-IR" sz="2100" dirty="0" smtClean="0">
                <a:cs typeface="B Nazanin" pitchFamily="2" charset="-78"/>
              </a:rPr>
              <a:t/>
            </a:r>
            <a:br>
              <a:rPr lang="fa-IR" sz="2100" dirty="0" smtClean="0">
                <a:cs typeface="B Nazanin" pitchFamily="2" charset="-78"/>
              </a:rPr>
            </a:br>
            <a:endParaRPr lang="en-US" sz="2100" dirty="0">
              <a:cs typeface="B Nazanin" pitchFamily="2" charset="-78"/>
            </a:endParaRPr>
          </a:p>
        </p:txBody>
      </p:sp>
      <p:pic>
        <p:nvPicPr>
          <p:cNvPr id="5122" name="Picture 2"/>
          <p:cNvPicPr>
            <a:picLocks noChangeAspect="1" noChangeArrowheads="1"/>
          </p:cNvPicPr>
          <p:nvPr/>
        </p:nvPicPr>
        <p:blipFill>
          <a:blip r:embed="rId2" cstate="print"/>
          <a:srcRect/>
          <a:stretch>
            <a:fillRect/>
          </a:stretch>
        </p:blipFill>
        <p:spPr bwMode="auto">
          <a:xfrm>
            <a:off x="0" y="4267200"/>
            <a:ext cx="3964834"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4114800" y="4320087"/>
            <a:ext cx="4191000" cy="25379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r" rtl="1"/>
            <a:r>
              <a:rPr lang="fa-IR" sz="2400" b="1" dirty="0" smtClean="0">
                <a:cs typeface="B Nazanin" pitchFamily="2" charset="-78"/>
              </a:rPr>
              <a:t>مدلسازی و تحلیل اجزا محدود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برای مدل سازی تیر و ستون از المان پوسته ای چهار گره ای ( المان 43 </a:t>
            </a:r>
            <a:r>
              <a:rPr lang="en-US" sz="2400" dirty="0" smtClean="0">
                <a:cs typeface="B Nazanin" pitchFamily="2" charset="-78"/>
              </a:rPr>
              <a:t>shell</a:t>
            </a:r>
            <a:r>
              <a:rPr lang="fa-IR" sz="2400" dirty="0" smtClean="0">
                <a:cs typeface="B Nazanin" pitchFamily="2" charset="-78"/>
              </a:rPr>
              <a:t>)</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از فولاد نوع </a:t>
            </a:r>
            <a:r>
              <a:rPr lang="en-US" sz="2400" dirty="0" smtClean="0">
                <a:cs typeface="B Nazanin" pitchFamily="2" charset="-78"/>
              </a:rPr>
              <a:t>A36</a:t>
            </a:r>
            <a:r>
              <a:rPr lang="fa-IR" sz="2400" dirty="0" smtClean="0">
                <a:cs typeface="B Nazanin" pitchFamily="2" charset="-78"/>
              </a:rPr>
              <a:t> و با مقاومت تسلیم            و مقاومت نهایی              استفاده شده است.</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با استفاده از معیارتسلیم  </a:t>
            </a:r>
            <a:r>
              <a:rPr lang="en-US" sz="2400" dirty="0" err="1" smtClean="0">
                <a:cs typeface="B Nazanin" pitchFamily="2" charset="-78"/>
              </a:rPr>
              <a:t>von_mises</a:t>
            </a:r>
            <a:r>
              <a:rPr lang="fa-IR" sz="2400" dirty="0" smtClean="0">
                <a:cs typeface="B Nazanin" pitchFamily="2" charset="-78"/>
              </a:rPr>
              <a:t> و در نظر گرفتن رفتار غیر خطی مصالح و با ضریب پواسون 0.3 انجام گرفت.</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endParaRPr lang="en-US" sz="2400" dirty="0">
              <a:cs typeface="B Nazanin" pitchFamily="2" charset="-78"/>
            </a:endParaRPr>
          </a:p>
        </p:txBody>
      </p:sp>
      <p:pic>
        <p:nvPicPr>
          <p:cNvPr id="7170" name="Picture 2"/>
          <p:cNvPicPr>
            <a:picLocks noChangeAspect="1" noChangeArrowheads="1"/>
          </p:cNvPicPr>
          <p:nvPr/>
        </p:nvPicPr>
        <p:blipFill>
          <a:blip r:embed="rId2" cstate="print"/>
          <a:srcRect/>
          <a:stretch>
            <a:fillRect/>
          </a:stretch>
        </p:blipFill>
        <p:spPr bwMode="auto">
          <a:xfrm>
            <a:off x="4572000" y="1676400"/>
            <a:ext cx="742950" cy="4667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362200" y="1676400"/>
            <a:ext cx="838200" cy="4381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381000" y="3657600"/>
            <a:ext cx="8438606" cy="30240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2639</Words>
  <Application>Microsoft Office PowerPoint</Application>
  <PresentationFormat>On-screen Show (4:3)</PresentationFormat>
  <Paragraphs>66</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_MRT_Win2Farsi_1</vt:lpstr>
      <vt:lpstr>2  Homa</vt:lpstr>
      <vt:lpstr>2  Nazanin</vt:lpstr>
      <vt:lpstr>Arial</vt:lpstr>
      <vt:lpstr>B Nazanin</vt:lpstr>
      <vt:lpstr>Calibri</vt:lpstr>
      <vt:lpstr>Times New Roman</vt:lpstr>
      <vt:lpstr>Office Theme</vt:lpstr>
      <vt:lpstr> ) بررسی شکل پذیری قابهای خمشی  و بررسی نقش چشمه اتصال در رفتار اتصالRBS با کاهش در ارتفاع جان تیر</vt:lpstr>
      <vt:lpstr>پس از زلزله نرتریج 1994 تعداد زیادی از اتصالات متداول تیر به ستون دچار شکست ترد شدند. اتصال کاهش یافته به منظور بهبود عملکرد این گونه اتصالات  پیشنهاد گردید و نوع خاصی از اتصال کاهش یافته به نام اتصال استخوانی عملکرد بسیار خوبی در آزمایشات از خود نشان داد. عملکرد چشمه اتصال در رفتار اتصال کاهش یافته بسیار موثر است. در مطالعه حاضر عملکرد چشمه اتصال در نوع جدیدی از اتصال کاهش یافته با کاهش در جان تیر به منظور یافتن چشمه اتصالی با عملکرد بهینه ارزیابی گردیده است.  در قاب ها از اتصالات گیردار جان پیچی و بال جوشی  (BWWF)استفاده می شد که شکل پذیری و اتلاف  انرژی بسیار کم و شکست تر در جوش های بال تیر به  ستون در تغییر مکان های اندک برای آن مشاهده گردید.       </vt:lpstr>
      <vt:lpstr>     روش هایی برای بهبود عملکرداتصال: 1- تقویت اتصال ( ماهیچه، لچکی، ورق پوششی و ... ) 2- دور کردن مفصل پلاستیک از ستون و چشمه اتصال و کشاندن آن درون تیر(اتصال کاهش یافته)   انواع اتصالات ماهيچه اي: (الف)ماهيچه هاي مثلثي بالا و پايين اتصال. (ب)ماهيچه ي مثلثي پايين اتصال. (ج)ماهيچه ي مستقيم پايين اتصال.</vt:lpstr>
      <vt:lpstr>PowerPoint Presentation</vt:lpstr>
      <vt:lpstr>انواع اتصال کاهش یافته (RBS): 1- نوعی از اتصال کاهش یافته که با ایجاد برش کمانی دربال تیر(اتصال استخوانی-Dogbone) اتصال استخوانی شکل پذیری و دوران پلاستیک بالایی داشته و با ایجاد مفصل پلاستیک در منطقه باریک شده ضمن محافظت از اتصال، اتلاف انرژی بیشتری به ارمغان می آورد. از اشکالات اتصال استخوانی این است که در تغییر مکان های بزرگ توانایی تحمل بار آن کم می شود.که مقاومت درون صفحه ای در اثر تغییر شکلهای بزرگ کم بوده و دچار کمانش های پیچشی جانبی می شود ابتدا در جان سپس در بال.              </vt:lpstr>
      <vt:lpstr>2- جزییات این اتصال به شکل تیری است که یک مقطع گوه شکل از جان آن برداشته شده و بال دوباره به آن متصل گردیده است. مزایای این حالت جدید نسبت به حالت کاهش در بال تیر در این است که مقطع حالت پلاستیک بهتری داشته, فشردگی بیشتری پیدا می کند. در این حالت به دلیل سختی پیچشی قابل توجه تیر, مقطع مقاومت بیشتری در برابر کمانش جانبی پیچشی از خود نشان می دهد. (توسط:sean Wilkinson)  در تصویر زیر نمونه یی از اتصال RBS کمانی نشان داده شده است</vt:lpstr>
      <vt:lpstr>  نمونه ی برش گوه ای پارامتر های برش عبارتند از:a: فاصله ی برش از بر ستون .b: طول منطقه ی اعمال برش وc: ارتفاع برش از پایینترین قسمت لبه ی بال تیر.   در اتصال مفروض طبق آیین نامه های AISC و FEMA نیاز به ورق های پیوستگی روبروی بال های تیر وجود داشت و با اندکی محافظه کاری عرض و ارتفاع این ورق ها برابر بال های تیر در نظر گرفته شد.</vt:lpstr>
      <vt:lpstr>عوامل استفاده از اتصال کاهش یافته و فواید استفاده از آن در مقابل اتصال ساده ی(BWWF):   1. موفقیت در دور نمودن تمرکز تنش از چشمه اتصال و اتصال تیر به ستون و نیز کمینه بودن کمانش های موضعی بال و جان وکمانش جانبی و پیچشی تیر    2. توانایی در اتلاف انرژی بار های وارده (به شکل مجموع مساحت زیر منحنی های بار- تغییر مکان در چرخه های بارگذاری)   3. سختی اولیه بیشتر در نمودار بار- تغییر مکان حاصل شده از تحلیل نمونه   4. بیشینه بودن ممان نهایی تحمل شده توسط تیر  Mmax (که ممان به شکل حاصلضرب نیروی اعمالی به انتهای تیر در طول آزاد تیر از بر ستون تا انتهای آن محاسبه می گردد.)       </vt:lpstr>
      <vt:lpstr>مدلسازی و تحلیل اجزا محدود   - برای مدل سازی تیر و ستون از المان پوسته ای چهار گره ای ( المان 43 shell)  - از فولاد نوع A36 و با مقاومت تسلیم            و مقاومت نهایی              استفاده شده است.  - با استفاده از معیارتسلیم  von_mises و در نظر گرفتن رفتار غیر خطی مصالح و با ضریب پواسون 0.3 انجام گرفت.          </vt:lpstr>
      <vt:lpstr>مقایسه ی 2 نمونه مدل شده در ansys با اتصال ساده وکاهش یافته به کمک دیاگرام تنش von mises سه بعدی:</vt:lpstr>
      <vt:lpstr>تصدیق مدل و فرآیند بارگذاری  نمونه های آزمایشگاهی و یک نمونه مدلسازی اجزا محدود از مراجع مختلف آورده شده و با هم مقایسه شده است.  در مطالعه حاضر بارگذاری چرخه ای با رژیم کنترل تغییر مکان و بر اساس آیین نامه بار گذاری چرخه ای اعضا فولادی ATC_24 اعمال گردیده است.               </vt:lpstr>
      <vt:lpstr>بحث در نتایج مطالعات پارامتریک و انتخاب اتصال بهینه  مقایسه ها بر اساس عملکردهای مورد نظر بررسی شده اند.مثلا با کم و زیاد کردن بیش از حد a؛ مفصل پلاستیک در pz تشکیل میشود که مقدار بهینه ی آن با آزمایش بدست آمده است.  </vt:lpstr>
      <vt:lpstr>بررسی رفتار بارگذاریه چرخه ای برای نمونه های بالا و مقایسه با نمونه ی استخوانی: </vt:lpstr>
      <vt:lpstr>بررسی نمودارهای بارگذاری سیکلی برای نمونه های قبلی</vt:lpstr>
      <vt:lpstr>FEMA-350  Chapter 2: General Requirements Moment-Frame Buildings Criteria for New Steel  2.9.3 Panel Zone Strength</vt:lpstr>
      <vt:lpstr>PZضعیف: در مقابل بارهای لرزه ای دوران و اتلاف انرژی خوب-ولی باعث شکست ترد در اتصال جوش می شود.(به خاطر کرنشهای بزرگ و تمرکز تنش در جوش اتصال)   PZ قوی: اتلاف انرژی و دوران کم. (بدلیل عدم شرکت PZ در  اتلاف انرژی-در حالت الاستیک باقی می ماند.)  PZ متوسط: حالت FEMA را اجرا می کند  یعنی همزمان با تسلیم خمشی تیر  تسلیم برشی چشمه اتصال  اتفاق می افتد. رفتار آن مثل PZ قوی بوده  با این تفاوت که در اتلاف انرژی  و دوران پلاستیک مشارکت داشته  و در کنار آن از تمرکز تنش شدید  در بر ستون و جوش متصل کننده  بال تیر به ستون جلوگیری گردید. </vt:lpstr>
      <vt:lpstr>مقایسه ی نمودارهای بارگذاری نمونه های 1 تا 4 :</vt:lpstr>
      <vt:lpstr>معیارهای محققین مختلف در مورد طراحی چشمه اتصال بهینه   معیار ارائه شده توسط Deylami و Moslehi Tabar : مطابق این معیار چنانچه                 می توان چشمه اتصال را از نوع متوسط فرض کرد.  Vp حداقل مقاومت برشی طراحی برای چشمه اتصال طبق آیین نامه لرزه ای AISC و Vr مقاومت برشی چشمه اتصال در اتصال کاهش یافته می باشد.که به شکل زیر تعریف می شوند :           که در آن Fy تنش تسلیم مصالح چشمه اتصال ,  M p ظرفیت ممان پلاستیک مقطع تیر , Lb  طول تیر از بر ستون تا انتهای تیر ,H  ارتفاع ستون و مقدار β E بین 1 و 0/85 پیشنهاد می شود.   dc , db ,bcf ,t pz نیز به ترتیب ضخامت چشمه اتصال، عرض بال ستون، عمق تیر و عمق ستون   با بررسی بیشتر در معادله ( 2) دیده می شود که در این معادله اثر کاهش موضعی در تیر به حساب آورده نشده است. در معیار فوق الذکر تنها از خصوصیات مقاطع منشوری تیر و ستون استفاده شده و باریک شدگی محلی در تیر، تغییری در جواب معادلات ندارد. بنابراین به نظر می رسد که برای بررسی مقاومت چشمه اتصال این معیار مناسب نباشد</vt:lpstr>
      <vt:lpstr>معیار ارائه شده توسط Cheol-Ho Lee, Sang-Woo Jeon   در این معیار، کاهش موضعی در تیر در معادلات تعیین نوع چشمه اتصال دخیل گشته است. مطابق این معیار مقاومت برشی چشمه اتصال ( VRBS,P ) که متناظر با ممان پلاستیک برای منطقه کاهش یافته است مطابق رابطه زیر پیشنهاد گردیده است:      در رابطه فوق , MRBS,P , ممان پلاستیک تیر در کوچکترین منطقه کاهش یافته است و e فاصله کوچکترین نیمرخ مقطع کاهش یافته تیر از بر ستون می باشد. سایر پارامتر ها پیشتر توضیح داده شده اند.    این معیار برای یک چشمه اتصال با ظرفیت دوران پلاستیک حدود 0.01 رادیان و اتلاف انرژی برابر 30 تا 40 درصد از انرژی کل, نامساوی زیر را پیشنهاد می کند :      که این معیار دارای نواقصی است که در ادامه به آن پرداخته خواهد شد.</vt:lpstr>
      <vt:lpstr>رابطه ی دوران چشمه اتصال:   a و b اضلاع چشمه اتصال قبل از شروع بارگذاری و δ1 و δ2 تغییر در طول اقطار چشمه اتصال هستند.</vt:lpstr>
      <vt:lpstr>شاخص شکست: شاخص شکست به منظور توصیف پتانسیل شکست،در منطقه اتصال بال تیر به ستون که جوش در آن واقع است می باشد،که این شاخص برای ناحیه ی اتصال به صورت زیر تعریف می شود    که در آن      کرنش پلاستیک معادل،      کرنش تسلیم،       تنش هیدرواستاتیک و          تنش معادل می باشد. </vt:lpstr>
      <vt:lpstr>نمودار شاخص شکست نسبت به فاصله از مرکز بال تیر:  با بررسی های انجام شده شاخص شکست بین رنج 10-20 خوب است. همان طور که قبلاً اشاره شد 2 عامل مهم در طراحی چشمه ی اتصال داریم یکی میزان اتلاف انرژی که با شاخص شکست بالا حاصل شده و دیگری استحکام چشمه اتصال که با شاخص شکست کم ایجاد می شود.حال باید یک توازن بین این دو ایجاد شود که در رنج بالا حاصل می شود.</vt:lpstr>
      <vt:lpstr>نتایج به دست آمده از مطالعات تحلیلی:    نمونه هایی دارای مقاطع با ابعاد متوسط ( نمونه های 1 تا 4 ) به عنوان اساس مطالعه حاضر, مورد بررسی دقیق قرار گرفتند. سپس نمونه هایی با ابعاد نیمرخ تیر و ستون کوچکتر ( 5 تا 8 ) و بزرگتر ( 9 تا 13 ) برای تکمیل مطالعه و اطمینان از نتایج حاصل شده از مقاطع متوسط، ارزیابی گردیدند.    در تحلیل های 1 و 2 و 3 به ترتیب مقادیر 0.79,1.01 و 0.6 برای نسبت          به دست آمدند. مقدار کوچکتر این نسبت، نشانگرچشمه اتصال قویتر و مقدار بزرگتر آن نشانگر چشمه اتصال ضعیف تر می باشد.   برای نسبت         برابر 1.01 مشاهده گردید که در استفاده از چشمه اتصال ضعیف علی رغم اتلاف انرژی و شکل پذیری بالا، به دلیل پلاستیسیته زیاد در چشمه اتصال، خطر شکست در جوش متصل کننده بال تیر به ستون بسیار جدی است.</vt:lpstr>
      <vt:lpstr>مشخصات نمونه ها و نتایج مطالعه پارامتریک بر رفتار چشمه اتصال در اتصال با کاهش موضعی در جان تیر:</vt:lpstr>
      <vt:lpstr>کرانه حساس بالا:  برای ابعاد تیر و ستون اتصال این بخش ( نمونه های 1 تا 4)، اگر مقدار         در حد                    باشد. افزایش کوچکی در مقاومت برشی چشمه اتصال دگرگونی زیادی در اتلاف انرژی آن را باعث می شود. برای مقادیر           کوچکتر از این حد، تغییر درمقاومت برشی چشمه اتصال، چنین دگرگونی را ایجاد نمی کند. بنابراین برای ابعاد متوسط تیر و ستون ( نمونه های 1 تا 4 ) حد 0.85 کرانه ی بالای حساس دانسته شد. یعنی اگر از یک نسبتی بیشتر شود اتلاف انرژی شدیداً افزایش می یابد.که این کران حد فاصل pz متوسط و ضعیف است.   مقاومت چشمه اتصال نمونه 4 با                   باید ضعیف تر از چشمه اتصال نمونه 6 با                    باشد. اما در بارگذاری دیده شد که نمونه 4 چشمه اتصالی قویتر همراه با اتلاف انرژی، شکل پذیری و دوران پلاستیک کمتر نسبت به نمونه 6 را دارا بود. بنابراین            معیار خوبی برای دسته بندی رفتار چشمه اتصال نمی باشد و نیاز به تصحیح دارد.  در نتیجه می توان گفت, در واقعیت با بزرگ شدن ابعاد مقاطع به کار رفته، برای یک چشمه اتصال متوسط نسبت            باید عدد بزرگ تری باشد و بر اساس معیارهای گفته شده نمی تواند ثابت باشد.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شکل پذیری قابهای خمشی و بررسی نقش چشمه اتصال در رفتار اتصالRBS با کاهش در ارتفاع جان تیر</dc:title>
  <dc:creator>ahmad</dc:creator>
  <cp:lastModifiedBy>kyan</cp:lastModifiedBy>
  <cp:revision>196</cp:revision>
  <dcterms:created xsi:type="dcterms:W3CDTF">2009-05-06T11:02:43Z</dcterms:created>
  <dcterms:modified xsi:type="dcterms:W3CDTF">2021-11-14T10:51:20Z</dcterms:modified>
</cp:coreProperties>
</file>