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8" r:id="rId2"/>
    <p:sldId id="299" r:id="rId3"/>
    <p:sldId id="300" r:id="rId4"/>
    <p:sldId id="301" r:id="rId5"/>
    <p:sldId id="256" r:id="rId6"/>
    <p:sldId id="257" r:id="rId7"/>
    <p:sldId id="259" r:id="rId8"/>
    <p:sldId id="258" r:id="rId9"/>
    <p:sldId id="260" r:id="rId10"/>
    <p:sldId id="287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70" r:id="rId20"/>
    <p:sldId id="269" r:id="rId21"/>
    <p:sldId id="271" r:id="rId22"/>
    <p:sldId id="272" r:id="rId23"/>
    <p:sldId id="273" r:id="rId24"/>
    <p:sldId id="274" r:id="rId25"/>
    <p:sldId id="289" r:id="rId26"/>
    <p:sldId id="276" r:id="rId27"/>
    <p:sldId id="277" r:id="rId28"/>
    <p:sldId id="278" r:id="rId29"/>
    <p:sldId id="295" r:id="rId30"/>
    <p:sldId id="279" r:id="rId31"/>
    <p:sldId id="280" r:id="rId32"/>
    <p:sldId id="281" r:id="rId33"/>
    <p:sldId id="282" r:id="rId34"/>
    <p:sldId id="283" r:id="rId35"/>
    <p:sldId id="294" r:id="rId36"/>
    <p:sldId id="284" r:id="rId37"/>
    <p:sldId id="285" r:id="rId38"/>
    <p:sldId id="286" r:id="rId39"/>
    <p:sldId id="288" r:id="rId40"/>
    <p:sldId id="290" r:id="rId41"/>
    <p:sldId id="297" r:id="rId42"/>
    <p:sldId id="292" r:id="rId43"/>
    <p:sldId id="293" r:id="rId44"/>
    <p:sldId id="296" r:id="rId45"/>
    <p:sldId id="291" r:id="rId46"/>
  </p:sldIdLst>
  <p:sldSz cx="9144000" cy="6858000" type="screen4x3"/>
  <p:notesSz cx="6858000" cy="9144000"/>
  <p:defaultTextStyle>
    <a:defPPr>
      <a:defRPr lang="fa-IR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1" autoAdjust="0"/>
    <p:restoredTop sz="94671" autoAdjust="0"/>
  </p:normalViewPr>
  <p:slideViewPr>
    <p:cSldViewPr>
      <p:cViewPr varScale="1">
        <p:scale>
          <a:sx n="87" d="100"/>
          <a:sy n="87" d="100"/>
        </p:scale>
        <p:origin x="109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E554C-DA33-4563-9EC4-CC46E34B1443}" type="datetimeFigureOut">
              <a:rPr lang="fa-IR"/>
              <a:pPr>
                <a:defRPr/>
              </a:pPr>
              <a:t>1439/01/25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9D158-A507-47E9-81B4-2B7BE9E12604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391E5-6A65-455E-91C4-13E228DAF744}" type="datetimeFigureOut">
              <a:rPr lang="fa-IR"/>
              <a:pPr>
                <a:defRPr/>
              </a:pPr>
              <a:t>1439/01/25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FD3EF-F91F-4384-905C-B06AA12C2CD3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458C3-5065-4B3E-B4BC-F5F9DBF990CC}" type="datetimeFigureOut">
              <a:rPr lang="fa-IR"/>
              <a:pPr>
                <a:defRPr/>
              </a:pPr>
              <a:t>1439/01/25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E4FE4-A446-4F12-B41B-223E315443E7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3326E0-2C53-4CBB-8A13-E63F7A3976D7}" type="slidenum">
              <a:rPr lang="ar-SA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897128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1CEBC-6C80-47DA-8E47-9026EB49E31A}" type="slidenum">
              <a:rPr lang="ar-SA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2769041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1FC75-2690-4A84-971C-7C7ACB892C41}" type="datetimeFigureOut">
              <a:rPr lang="fa-IR"/>
              <a:pPr>
                <a:defRPr/>
              </a:pPr>
              <a:t>1439/01/25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83782-52CA-4BA7-AB40-017F7845E4C5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4412E-57FE-40F5-B76B-E201F015BEBD}" type="datetimeFigureOut">
              <a:rPr lang="fa-IR"/>
              <a:pPr>
                <a:defRPr/>
              </a:pPr>
              <a:t>1439/01/25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7B22F-972D-49AC-AEB7-71155E3FAC51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AE236-1E17-4556-BA7B-AEB51DD2A8AD}" type="datetimeFigureOut">
              <a:rPr lang="fa-IR"/>
              <a:pPr>
                <a:defRPr/>
              </a:pPr>
              <a:t>1439/01/25</a:t>
            </a:fld>
            <a:endParaRPr lang="fa-I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D8060-EFC7-4F52-8530-120F1233C717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C8D73-460B-48E2-B2B6-AA55E11D179F}" type="datetimeFigureOut">
              <a:rPr lang="fa-IR"/>
              <a:pPr>
                <a:defRPr/>
              </a:pPr>
              <a:t>1439/01/25</a:t>
            </a:fld>
            <a:endParaRPr lang="fa-I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348E7-3A7B-4808-8F95-F1536B4A8EE1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39D3C-DCBC-4785-A346-36E82E4F8990}" type="datetimeFigureOut">
              <a:rPr lang="fa-IR"/>
              <a:pPr>
                <a:defRPr/>
              </a:pPr>
              <a:t>1439/01/25</a:t>
            </a:fld>
            <a:endParaRPr lang="fa-I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17FAD-A9D5-42B4-8E21-364399A469CD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3CE6E-A281-4BE8-B8A4-04CE6FEEF759}" type="datetimeFigureOut">
              <a:rPr lang="fa-IR"/>
              <a:pPr>
                <a:defRPr/>
              </a:pPr>
              <a:t>1439/01/25</a:t>
            </a:fld>
            <a:endParaRPr lang="fa-I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E67B3-AA23-4084-BA22-AED15E067B45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8AED7-2BD1-4E12-ADE2-F67F576E6678}" type="datetimeFigureOut">
              <a:rPr lang="fa-IR"/>
              <a:pPr>
                <a:defRPr/>
              </a:pPr>
              <a:t>1439/01/25</a:t>
            </a:fld>
            <a:endParaRPr lang="fa-I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0C595-06A8-4A40-BCD3-D74F96E51DBF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16C82-81DF-46F0-BEA9-B069C3D2F3BA}" type="datetimeFigureOut">
              <a:rPr lang="fa-IR"/>
              <a:pPr>
                <a:defRPr/>
              </a:pPr>
              <a:t>1439/01/25</a:t>
            </a:fld>
            <a:endParaRPr lang="fa-I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D7F60-BD5C-473F-A3BB-6AB59D4617EE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576DB3-3CD0-4748-87FD-AC3FA7E06A91}" type="datetimeFigureOut">
              <a:rPr lang="fa-IR"/>
              <a:pPr>
                <a:defRPr/>
              </a:pPr>
              <a:t>1439/01/25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F9BF97-6EDE-4977-ACDB-DBDC95C3F1F2}" type="slidenum">
              <a:rPr lang="fa-IR"/>
              <a:pPr>
                <a:defRPr/>
              </a:pPr>
              <a:t>‹#›</a:t>
            </a:fld>
            <a:endParaRPr lang="fa-IR"/>
          </a:p>
        </p:txBody>
      </p:sp>
      <p:sp>
        <p:nvSpPr>
          <p:cNvPr id="7" name="Rectangle 6"/>
          <p:cNvSpPr/>
          <p:nvPr userDrawn="1"/>
        </p:nvSpPr>
        <p:spPr>
          <a:xfrm>
            <a:off x="-228600" y="-76200"/>
            <a:ext cx="5357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@</a:t>
            </a:r>
            <a:r>
              <a:rPr lang="en-US" altLang="fa-IR" sz="24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PptBank</a:t>
            </a:r>
            <a:r>
              <a:rPr lang="en-US" altLang="fa-IR" sz="2400" b="1" baseline="0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fa-IR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کانال تلگرامی بانک پاور پوینت</a:t>
            </a:r>
            <a:endParaRPr lang="en-US" altLang="fa-IR" sz="2400" b="1" dirty="0">
              <a:solidFill>
                <a:srgbClr val="FF0000"/>
              </a:solidFill>
              <a:latin typeface="Tahoma" panose="020B0604030504040204" pitchFamily="34" charset="0"/>
              <a:cs typeface="B Titr" panose="00000700000000000000" pitchFamily="2" charset="-7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SM0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696058" y="533400"/>
            <a:ext cx="7609742" cy="5971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loud 2"/>
          <p:cNvSpPr/>
          <p:nvPr/>
        </p:nvSpPr>
        <p:spPr>
          <a:xfrm>
            <a:off x="827584" y="4797152"/>
            <a:ext cx="6192688" cy="136815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97" dirty="0">
                <a:latin typeface="Titr"/>
                <a:cs typeface="B Titr" panose="00000700000000000000" pitchFamily="2" charset="-78"/>
              </a:rPr>
              <a:t>جهت </a:t>
            </a:r>
            <a:r>
              <a:rPr lang="fa-IR" sz="1697" dirty="0" smtClean="0">
                <a:latin typeface="Titr"/>
                <a:cs typeface="B Titr" panose="00000700000000000000" pitchFamily="2" charset="-78"/>
              </a:rPr>
              <a:t>پرداخت حق الزحمه تهیه این فایل</a:t>
            </a:r>
            <a:endParaRPr lang="fa-IR" sz="1697" dirty="0">
              <a:latin typeface="Titr"/>
              <a:cs typeface="B Titr" panose="00000700000000000000" pitchFamily="2" charset="-78"/>
            </a:endParaRPr>
          </a:p>
          <a:p>
            <a:pPr algn="ctr"/>
            <a:endParaRPr lang="fa-IR" sz="1697" dirty="0">
              <a:latin typeface="Titr"/>
              <a:cs typeface="B Titr" panose="00000700000000000000" pitchFamily="2" charset="-78"/>
            </a:endParaRPr>
          </a:p>
          <a:p>
            <a:pPr algn="ctr"/>
            <a:r>
              <a:rPr lang="fa-IR" sz="1697" dirty="0">
                <a:latin typeface="Titr"/>
                <a:cs typeface="B Titr" panose="00000700000000000000" pitchFamily="2" charset="-78"/>
              </a:rPr>
              <a:t>لطفا کانال ما را به 5 نفر از دوستانتان معرفی نمایید</a:t>
            </a:r>
          </a:p>
        </p:txBody>
      </p:sp>
    </p:spTree>
    <p:extLst>
      <p:ext uri="{BB962C8B-B14F-4D97-AF65-F5344CB8AC3E}">
        <p14:creationId xmlns:p14="http://schemas.microsoft.com/office/powerpoint/2010/main" val="37186733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4"/>
          <p:cNvSpPr txBox="1">
            <a:spLocks noChangeArrowheads="1"/>
          </p:cNvSpPr>
          <p:nvPr/>
        </p:nvSpPr>
        <p:spPr bwMode="auto">
          <a:xfrm>
            <a:off x="5572125" y="785813"/>
            <a:ext cx="1357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معماری حمام</a:t>
            </a:r>
          </a:p>
        </p:txBody>
      </p:sp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2500313" y="1357313"/>
            <a:ext cx="6000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        </a:t>
            </a:r>
            <a:r>
              <a:rPr lang="ar-SA" b="1"/>
              <a:t>حمامهاي قديم معمولاً چند متر از سطح کوچه و بازار پايينتر بود</a:t>
            </a:r>
            <a:endParaRPr lang="fa-IR" b="1"/>
          </a:p>
          <a:p>
            <a:r>
              <a:rPr lang="fa-IR" b="1"/>
              <a:t>    </a:t>
            </a:r>
            <a:r>
              <a:rPr lang="ar-SA" b="1"/>
              <a:t> </a:t>
            </a:r>
            <a:r>
              <a:rPr lang="fa-IR" b="1"/>
              <a:t>    برای سوار کردن آب در خزینه</a:t>
            </a:r>
          </a:p>
          <a:p>
            <a:endParaRPr lang="fa-IR" b="1"/>
          </a:p>
          <a:p>
            <a:endParaRPr lang="fa-IR"/>
          </a:p>
        </p:txBody>
      </p:sp>
      <p:sp>
        <p:nvSpPr>
          <p:cNvPr id="7172" name="Rectangle 1"/>
          <p:cNvSpPr>
            <a:spLocks noChangeArrowheads="1"/>
          </p:cNvSpPr>
          <p:nvPr/>
        </p:nvSpPr>
        <p:spPr bwMode="auto">
          <a:xfrm>
            <a:off x="0" y="2409825"/>
            <a:ext cx="8358188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ar-SA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علتهاي ساخت حمام در دل خاک</a:t>
            </a:r>
            <a:r>
              <a:rPr lang="fa-IR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:</a:t>
            </a:r>
          </a:p>
          <a:p>
            <a:pPr eaLnBrk="0" hangingPunct="0"/>
            <a:endParaRPr lang="fa-IR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/>
            <a:endParaRPr lang="fa-IR"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q"/>
            </a:pPr>
            <a:r>
              <a:rPr lang="ar-SA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مهمترين عامل </a:t>
            </a:r>
            <a:r>
              <a:rPr lang="fa-IR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در </a:t>
            </a:r>
            <a:r>
              <a:rPr lang="ar-SA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حمام </a:t>
            </a:r>
            <a:r>
              <a:rPr lang="fa-IR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   </a:t>
            </a:r>
            <a:r>
              <a:rPr lang="ar-SA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انتقال آب به داخل حمام </a:t>
            </a:r>
            <a:endParaRPr lang="fa-IR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fa-IR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پایین تر بودن حمام از معبر       </a:t>
            </a:r>
            <a:r>
              <a:rPr lang="ar-SA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راحتي </a:t>
            </a:r>
            <a:r>
              <a:rPr lang="fa-IR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ورود آب به حمام</a:t>
            </a:r>
          </a:p>
          <a:p>
            <a:pPr eaLnBrk="0" hangingPunct="0"/>
            <a:endParaRPr lang="en-US"/>
          </a:p>
          <a:p>
            <a:pPr eaLnBrk="0" hangingPunct="0">
              <a:buFont typeface="Wingdings" pitchFamily="2" charset="2"/>
              <a:buChar char="q"/>
            </a:pPr>
            <a:r>
              <a:rPr lang="ar-SA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خود خاک عايق خوبي براي جلوگيري از به هدر رفتن گرماي حمام بوده است</a:t>
            </a:r>
            <a:endParaRPr lang="en-US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</a:p>
          <a:p>
            <a:pPr eaLnBrk="0" hangingPunct="0">
              <a:buFont typeface="Wingdings" pitchFamily="2" charset="2"/>
              <a:buChar char="q"/>
            </a:pPr>
            <a:r>
              <a:rPr lang="ar-SA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از خاکي که برداشت مي کردند به عنوان مصالح استفاده مينمودند</a:t>
            </a:r>
            <a:r>
              <a:rPr lang="en-US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. </a:t>
            </a:r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5940425" y="3357563"/>
            <a:ext cx="357188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0" name="Left Arrow 9"/>
          <p:cNvSpPr/>
          <p:nvPr/>
        </p:nvSpPr>
        <p:spPr>
          <a:xfrm>
            <a:off x="5724525" y="3644900"/>
            <a:ext cx="357188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0" y="785813"/>
            <a:ext cx="7786688" cy="566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           </a:t>
            </a:r>
            <a:r>
              <a:rPr lang="fa-IR" b="1"/>
              <a:t>اندامهای حمام:</a:t>
            </a:r>
          </a:p>
          <a:p>
            <a:endParaRPr lang="fa-IR"/>
          </a:p>
          <a:p>
            <a:endParaRPr lang="fa-IR"/>
          </a:p>
          <a:p>
            <a:r>
              <a:rPr lang="fa-IR" sz="3600"/>
              <a:t>  اجزای اصلی حمام</a:t>
            </a:r>
          </a:p>
          <a:p>
            <a:r>
              <a:rPr lang="fa-IR" sz="2000"/>
              <a:t>فضاها به ترتیب بار حرارتی بیشتری می گیرند</a:t>
            </a:r>
          </a:p>
          <a:p>
            <a:endParaRPr lang="fa-IR" sz="3600"/>
          </a:p>
          <a:p>
            <a:r>
              <a:rPr lang="fa-IR" sz="3600"/>
              <a:t>       بینه</a:t>
            </a:r>
          </a:p>
          <a:p>
            <a:r>
              <a:rPr lang="fa-IR" sz="3600"/>
              <a:t>       میاندر</a:t>
            </a:r>
          </a:p>
          <a:p>
            <a:r>
              <a:rPr lang="fa-IR" sz="3600"/>
              <a:t>       گرمخانه</a:t>
            </a:r>
            <a:endParaRPr lang="fa-IR"/>
          </a:p>
          <a:p>
            <a:endParaRPr lang="fa-IR"/>
          </a:p>
          <a:p>
            <a:endParaRPr lang="fa-IR"/>
          </a:p>
          <a:p>
            <a:endParaRPr lang="fa-IR"/>
          </a:p>
          <a:p>
            <a:endParaRPr lang="fa-IR"/>
          </a:p>
          <a:p>
            <a:endParaRPr lang="fa-IR"/>
          </a:p>
          <a:p>
            <a:endParaRPr lang="fa-IR"/>
          </a:p>
        </p:txBody>
      </p:sp>
      <p:sp>
        <p:nvSpPr>
          <p:cNvPr id="7" name="Right Brace 6"/>
          <p:cNvSpPr/>
          <p:nvPr/>
        </p:nvSpPr>
        <p:spPr>
          <a:xfrm>
            <a:off x="7000875" y="2928938"/>
            <a:ext cx="571500" cy="17145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4" name="Freeform 3"/>
          <p:cNvSpPr/>
          <p:nvPr/>
        </p:nvSpPr>
        <p:spPr>
          <a:xfrm>
            <a:off x="2479675" y="5705475"/>
            <a:ext cx="85725" cy="12700"/>
          </a:xfrm>
          <a:custGeom>
            <a:avLst/>
            <a:gdLst>
              <a:gd name="connsiteX0" fmla="*/ 86436 w 86436"/>
              <a:gd name="connsiteY0" fmla="*/ 0 h 13648"/>
              <a:gd name="connsiteX1" fmla="*/ 18197 w 86436"/>
              <a:gd name="connsiteY1" fmla="*/ 0 h 1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436" h="13648">
                <a:moveTo>
                  <a:pt x="86436" y="0"/>
                </a:moveTo>
                <a:cubicBezTo>
                  <a:pt x="43218" y="6824"/>
                  <a:pt x="0" y="13648"/>
                  <a:pt x="18197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5" name="Freeform 4"/>
          <p:cNvSpPr/>
          <p:nvPr/>
        </p:nvSpPr>
        <p:spPr>
          <a:xfrm>
            <a:off x="2500313" y="3929063"/>
            <a:ext cx="1703387" cy="1797050"/>
          </a:xfrm>
          <a:custGeom>
            <a:avLst/>
            <a:gdLst>
              <a:gd name="connsiteX0" fmla="*/ 532262 w 1703695"/>
              <a:gd name="connsiteY0" fmla="*/ 1417093 h 1796956"/>
              <a:gd name="connsiteX1" fmla="*/ 136477 w 1703695"/>
              <a:gd name="connsiteY1" fmla="*/ 789296 h 1796956"/>
              <a:gd name="connsiteX2" fmla="*/ 1351127 w 1703695"/>
              <a:gd name="connsiteY2" fmla="*/ 134203 h 1796956"/>
              <a:gd name="connsiteX3" fmla="*/ 1542196 w 1703695"/>
              <a:gd name="connsiteY3" fmla="*/ 1594514 h 1796956"/>
              <a:gd name="connsiteX4" fmla="*/ 382136 w 1703695"/>
              <a:gd name="connsiteY4" fmla="*/ 1348854 h 1796956"/>
              <a:gd name="connsiteX5" fmla="*/ 259306 w 1703695"/>
              <a:gd name="connsiteY5" fmla="*/ 1389797 h 179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3695" h="1796956">
                <a:moveTo>
                  <a:pt x="532262" y="1417093"/>
                </a:moveTo>
                <a:cubicBezTo>
                  <a:pt x="266131" y="1210102"/>
                  <a:pt x="0" y="1003111"/>
                  <a:pt x="136477" y="789296"/>
                </a:cubicBezTo>
                <a:cubicBezTo>
                  <a:pt x="272954" y="575481"/>
                  <a:pt x="1116840" y="0"/>
                  <a:pt x="1351127" y="134203"/>
                </a:cubicBezTo>
                <a:cubicBezTo>
                  <a:pt x="1585414" y="268406"/>
                  <a:pt x="1703695" y="1392072"/>
                  <a:pt x="1542196" y="1594514"/>
                </a:cubicBezTo>
                <a:cubicBezTo>
                  <a:pt x="1380698" y="1796956"/>
                  <a:pt x="595951" y="1382973"/>
                  <a:pt x="382136" y="1348854"/>
                </a:cubicBezTo>
                <a:cubicBezTo>
                  <a:pt x="168321" y="1314735"/>
                  <a:pt x="213813" y="1352266"/>
                  <a:pt x="259306" y="1389797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6" name="Freeform 5"/>
          <p:cNvSpPr/>
          <p:nvPr/>
        </p:nvSpPr>
        <p:spPr>
          <a:xfrm>
            <a:off x="785813" y="1000125"/>
            <a:ext cx="2628900" cy="2098675"/>
          </a:xfrm>
          <a:custGeom>
            <a:avLst/>
            <a:gdLst>
              <a:gd name="connsiteX0" fmla="*/ 156949 w 2629469"/>
              <a:gd name="connsiteY0" fmla="*/ 1726442 h 2099481"/>
              <a:gd name="connsiteX1" fmla="*/ 116006 w 2629469"/>
              <a:gd name="connsiteY1" fmla="*/ 1562668 h 2099481"/>
              <a:gd name="connsiteX2" fmla="*/ 334370 w 2629469"/>
              <a:gd name="connsiteY2" fmla="*/ 279779 h 2099481"/>
              <a:gd name="connsiteX3" fmla="*/ 1862919 w 2629469"/>
              <a:gd name="connsiteY3" fmla="*/ 238836 h 2099481"/>
              <a:gd name="connsiteX4" fmla="*/ 2572603 w 2629469"/>
              <a:gd name="connsiteY4" fmla="*/ 1712794 h 2099481"/>
              <a:gd name="connsiteX5" fmla="*/ 1521725 w 2629469"/>
              <a:gd name="connsiteY5" fmla="*/ 2067636 h 2099481"/>
              <a:gd name="connsiteX6" fmla="*/ 225188 w 2629469"/>
              <a:gd name="connsiteY6" fmla="*/ 1903862 h 2099481"/>
              <a:gd name="connsiteX7" fmla="*/ 170597 w 2629469"/>
              <a:gd name="connsiteY7" fmla="*/ 1603612 h 2099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29469" h="2099481">
                <a:moveTo>
                  <a:pt x="156949" y="1726442"/>
                </a:moveTo>
                <a:cubicBezTo>
                  <a:pt x="121692" y="1765110"/>
                  <a:pt x="86436" y="1803778"/>
                  <a:pt x="116006" y="1562668"/>
                </a:cubicBezTo>
                <a:cubicBezTo>
                  <a:pt x="145576" y="1321558"/>
                  <a:pt x="43218" y="500418"/>
                  <a:pt x="334370" y="279779"/>
                </a:cubicBezTo>
                <a:cubicBezTo>
                  <a:pt x="625522" y="59140"/>
                  <a:pt x="1489880" y="0"/>
                  <a:pt x="1862919" y="238836"/>
                </a:cubicBezTo>
                <a:cubicBezTo>
                  <a:pt x="2235958" y="477672"/>
                  <a:pt x="2629469" y="1407994"/>
                  <a:pt x="2572603" y="1712794"/>
                </a:cubicBezTo>
                <a:cubicBezTo>
                  <a:pt x="2515737" y="2017594"/>
                  <a:pt x="1912961" y="2035791"/>
                  <a:pt x="1521725" y="2067636"/>
                </a:cubicBezTo>
                <a:cubicBezTo>
                  <a:pt x="1130489" y="2099481"/>
                  <a:pt x="450376" y="1981199"/>
                  <a:pt x="225188" y="1903862"/>
                </a:cubicBezTo>
                <a:cubicBezTo>
                  <a:pt x="0" y="1826525"/>
                  <a:pt x="85298" y="1715068"/>
                  <a:pt x="170597" y="1603612"/>
                </a:cubicBezTo>
              </a:path>
            </a:pathLst>
          </a:cu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cxnSp>
        <p:nvCxnSpPr>
          <p:cNvPr id="12" name="Curved Connector 11"/>
          <p:cNvCxnSpPr/>
          <p:nvPr/>
        </p:nvCxnSpPr>
        <p:spPr>
          <a:xfrm rot="16200000" flipV="1">
            <a:off x="2178844" y="3107532"/>
            <a:ext cx="1214437" cy="11430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200" name="TextBox 12"/>
          <p:cNvSpPr txBox="1">
            <a:spLocks noChangeArrowheads="1"/>
          </p:cNvSpPr>
          <p:nvPr/>
        </p:nvSpPr>
        <p:spPr bwMode="auto">
          <a:xfrm>
            <a:off x="1428750" y="2000250"/>
            <a:ext cx="1071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000" b="1"/>
              <a:t>گرمخانه</a:t>
            </a:r>
          </a:p>
        </p:txBody>
      </p:sp>
      <p:sp>
        <p:nvSpPr>
          <p:cNvPr id="8201" name="TextBox 13"/>
          <p:cNvSpPr txBox="1">
            <a:spLocks noChangeArrowheads="1"/>
          </p:cNvSpPr>
          <p:nvPr/>
        </p:nvSpPr>
        <p:spPr bwMode="auto">
          <a:xfrm>
            <a:off x="1857375" y="3571875"/>
            <a:ext cx="1071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000" b="1"/>
              <a:t>میاندر</a:t>
            </a:r>
          </a:p>
        </p:txBody>
      </p:sp>
      <p:sp>
        <p:nvSpPr>
          <p:cNvPr id="8202" name="TextBox 14"/>
          <p:cNvSpPr txBox="1">
            <a:spLocks noChangeArrowheads="1"/>
          </p:cNvSpPr>
          <p:nvPr/>
        </p:nvSpPr>
        <p:spPr bwMode="auto">
          <a:xfrm>
            <a:off x="2714625" y="4643438"/>
            <a:ext cx="1071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000" b="1"/>
              <a:t>بینه</a:t>
            </a:r>
          </a:p>
        </p:txBody>
      </p:sp>
      <p:cxnSp>
        <p:nvCxnSpPr>
          <p:cNvPr id="18" name="Curved Connector 17"/>
          <p:cNvCxnSpPr/>
          <p:nvPr/>
        </p:nvCxnSpPr>
        <p:spPr>
          <a:xfrm rot="10800000">
            <a:off x="4143375" y="5429250"/>
            <a:ext cx="1000125" cy="428625"/>
          </a:xfrm>
          <a:prstGeom prst="curved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04" name="TextBox 18"/>
          <p:cNvSpPr txBox="1">
            <a:spLocks noChangeArrowheads="1"/>
          </p:cNvSpPr>
          <p:nvPr/>
        </p:nvSpPr>
        <p:spPr bwMode="auto">
          <a:xfrm>
            <a:off x="4572000" y="5500688"/>
            <a:ext cx="857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000" b="1"/>
              <a:t>ورود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Picture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857250"/>
            <a:ext cx="3251200" cy="555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5"/>
          <p:cNvSpPr txBox="1">
            <a:spLocks noChangeArrowheads="1"/>
          </p:cNvSpPr>
          <p:nvPr/>
        </p:nvSpPr>
        <p:spPr bwMode="auto">
          <a:xfrm>
            <a:off x="4643438" y="785813"/>
            <a:ext cx="342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/>
              <a:t>                </a:t>
            </a:r>
            <a:r>
              <a:rPr lang="fa-IR" b="1"/>
              <a:t>اندامهای حمام:</a:t>
            </a:r>
          </a:p>
        </p:txBody>
      </p:sp>
      <p:sp>
        <p:nvSpPr>
          <p:cNvPr id="9220" name="TextBox 9"/>
          <p:cNvSpPr txBox="1">
            <a:spLocks noChangeArrowheads="1"/>
          </p:cNvSpPr>
          <p:nvPr/>
        </p:nvSpPr>
        <p:spPr bwMode="auto">
          <a:xfrm>
            <a:off x="4357688" y="1500188"/>
            <a:ext cx="3643312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/>
              <a:t>  </a:t>
            </a:r>
            <a:r>
              <a:rPr lang="fa-IR" sz="2800"/>
              <a:t>مجموعه ورودی شامل:</a:t>
            </a:r>
          </a:p>
          <a:p>
            <a:endParaRPr lang="fa-IR" sz="2800"/>
          </a:p>
          <a:p>
            <a:r>
              <a:rPr lang="fa-IR" sz="2800"/>
              <a:t> سردر</a:t>
            </a:r>
          </a:p>
          <a:p>
            <a:endParaRPr lang="fa-IR" sz="2800"/>
          </a:p>
          <a:p>
            <a:r>
              <a:rPr lang="fa-IR" sz="2800"/>
              <a:t>دالان     </a:t>
            </a:r>
            <a:r>
              <a:rPr lang="fa-IR"/>
              <a:t>برای جلوگیری از خروج هوای</a:t>
            </a:r>
          </a:p>
          <a:p>
            <a:r>
              <a:rPr lang="fa-IR"/>
              <a:t>                 گرم و ورود هوای سرد</a:t>
            </a:r>
          </a:p>
          <a:p>
            <a:endParaRPr lang="fa-IR" sz="2800"/>
          </a:p>
          <a:p>
            <a:r>
              <a:rPr lang="fa-IR" sz="2800"/>
              <a:t>دهلیز    پاچال     </a:t>
            </a:r>
            <a:r>
              <a:rPr lang="fa-IR"/>
              <a:t>جایگاه استاد</a:t>
            </a:r>
          </a:p>
          <a:p>
            <a:r>
              <a:rPr lang="fa-IR"/>
              <a:t>               حمام برای کنترل ورود و خروج</a:t>
            </a:r>
          </a:p>
          <a:p>
            <a:endParaRPr lang="fa-IR" sz="2800"/>
          </a:p>
        </p:txBody>
      </p:sp>
      <p:sp>
        <p:nvSpPr>
          <p:cNvPr id="12" name="Freeform 11"/>
          <p:cNvSpPr/>
          <p:nvPr/>
        </p:nvSpPr>
        <p:spPr>
          <a:xfrm>
            <a:off x="1947863" y="4799013"/>
            <a:ext cx="1304925" cy="1628775"/>
          </a:xfrm>
          <a:custGeom>
            <a:avLst/>
            <a:gdLst>
              <a:gd name="connsiteX0" fmla="*/ 1082723 w 1305637"/>
              <a:gd name="connsiteY0" fmla="*/ 1587689 h 1628633"/>
              <a:gd name="connsiteX1" fmla="*/ 154675 w 1305637"/>
              <a:gd name="connsiteY1" fmla="*/ 1328382 h 1628633"/>
              <a:gd name="connsiteX2" fmla="*/ 154675 w 1305637"/>
              <a:gd name="connsiteY2" fmla="*/ 195618 h 1628633"/>
              <a:gd name="connsiteX3" fmla="*/ 1028132 w 1305637"/>
              <a:gd name="connsiteY3" fmla="*/ 154674 h 1628633"/>
              <a:gd name="connsiteX4" fmla="*/ 1273792 w 1305637"/>
              <a:gd name="connsiteY4" fmla="*/ 973540 h 1628633"/>
              <a:gd name="connsiteX5" fmla="*/ 1219201 w 1305637"/>
              <a:gd name="connsiteY5" fmla="*/ 1478507 h 1628633"/>
              <a:gd name="connsiteX6" fmla="*/ 782472 w 1305637"/>
              <a:gd name="connsiteY6" fmla="*/ 1628633 h 1628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5637" h="1628633">
                <a:moveTo>
                  <a:pt x="1082723" y="1587689"/>
                </a:moveTo>
                <a:cubicBezTo>
                  <a:pt x="696036" y="1574041"/>
                  <a:pt x="309350" y="1560394"/>
                  <a:pt x="154675" y="1328382"/>
                </a:cubicBezTo>
                <a:cubicBezTo>
                  <a:pt x="0" y="1096370"/>
                  <a:pt x="9099" y="391236"/>
                  <a:pt x="154675" y="195618"/>
                </a:cubicBezTo>
                <a:cubicBezTo>
                  <a:pt x="300251" y="0"/>
                  <a:pt x="841613" y="25020"/>
                  <a:pt x="1028132" y="154674"/>
                </a:cubicBezTo>
                <a:cubicBezTo>
                  <a:pt x="1214651" y="284328"/>
                  <a:pt x="1241947" y="752901"/>
                  <a:pt x="1273792" y="973540"/>
                </a:cubicBezTo>
                <a:cubicBezTo>
                  <a:pt x="1305637" y="1194179"/>
                  <a:pt x="1301088" y="1369325"/>
                  <a:pt x="1219201" y="1478507"/>
                </a:cubicBezTo>
                <a:cubicBezTo>
                  <a:pt x="1137314" y="1587689"/>
                  <a:pt x="782472" y="1628633"/>
                  <a:pt x="782472" y="1628633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3" name="Left Arrow 12"/>
          <p:cNvSpPr/>
          <p:nvPr/>
        </p:nvSpPr>
        <p:spPr>
          <a:xfrm>
            <a:off x="6929438" y="3429000"/>
            <a:ext cx="285750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4" name="Right Brace 13"/>
          <p:cNvSpPr/>
          <p:nvPr/>
        </p:nvSpPr>
        <p:spPr>
          <a:xfrm>
            <a:off x="7858125" y="2286000"/>
            <a:ext cx="428625" cy="2571750"/>
          </a:xfrm>
          <a:prstGeom prst="rightBrace">
            <a:avLst/>
          </a:prstGeom>
          <a:noFill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8" name="Left Arrow 7"/>
          <p:cNvSpPr/>
          <p:nvPr/>
        </p:nvSpPr>
        <p:spPr>
          <a:xfrm>
            <a:off x="7000875" y="4572000"/>
            <a:ext cx="285750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9" name="Left Arrow 8"/>
          <p:cNvSpPr/>
          <p:nvPr/>
        </p:nvSpPr>
        <p:spPr>
          <a:xfrm>
            <a:off x="5857875" y="4572000"/>
            <a:ext cx="285750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Picture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857250"/>
            <a:ext cx="3251200" cy="555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8"/>
          <p:cNvSpPr txBox="1">
            <a:spLocks noChangeArrowheads="1"/>
          </p:cNvSpPr>
          <p:nvPr/>
        </p:nvSpPr>
        <p:spPr bwMode="auto">
          <a:xfrm>
            <a:off x="3143250" y="785813"/>
            <a:ext cx="5357813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/>
              <a:t>                             </a:t>
            </a:r>
            <a:r>
              <a:rPr lang="fa-IR" b="1"/>
              <a:t>بینه</a:t>
            </a:r>
          </a:p>
          <a:p>
            <a:endParaRPr lang="fa-IR"/>
          </a:p>
          <a:p>
            <a:endParaRPr lang="fa-IR"/>
          </a:p>
          <a:p>
            <a:pPr>
              <a:buFont typeface="Wingdings" pitchFamily="2" charset="2"/>
              <a:buChar char="§"/>
            </a:pPr>
            <a:r>
              <a:rPr lang="fa-IR"/>
              <a:t>        </a:t>
            </a:r>
            <a:r>
              <a:rPr lang="fa-IR" sz="2400"/>
              <a:t>بینه یا رختکن        فضایی بزرگ و </a:t>
            </a:r>
          </a:p>
          <a:p>
            <a:r>
              <a:rPr lang="fa-IR" sz="2400"/>
              <a:t>      سرپوشیده با حوضی بزرگ در میان و</a:t>
            </a:r>
          </a:p>
          <a:p>
            <a:r>
              <a:rPr lang="fa-IR" sz="2400"/>
              <a:t>      سکوهایی در گرداگرد آن</a:t>
            </a:r>
          </a:p>
          <a:p>
            <a:endParaRPr lang="fa-IR" sz="2400"/>
          </a:p>
          <a:p>
            <a:pPr>
              <a:buFont typeface="Wingdings" pitchFamily="2" charset="2"/>
              <a:buChar char="§"/>
            </a:pPr>
            <a:r>
              <a:rPr lang="fa-IR" sz="2400"/>
              <a:t>     بینه فضایی نیمه گرم و کمابیش خشک</a:t>
            </a:r>
          </a:p>
          <a:p>
            <a:r>
              <a:rPr lang="fa-IR" sz="2400"/>
              <a:t>    </a:t>
            </a:r>
          </a:p>
          <a:p>
            <a:pPr>
              <a:buFont typeface="Wingdings" pitchFamily="2" charset="2"/>
              <a:buChar char="§"/>
            </a:pPr>
            <a:r>
              <a:rPr lang="fa-IR" sz="2400"/>
              <a:t>    دارای شکل مربع،هشت پهلو و کشکولی</a:t>
            </a:r>
          </a:p>
          <a:p>
            <a:endParaRPr lang="fa-IR"/>
          </a:p>
          <a:p>
            <a:endParaRPr lang="fa-IR"/>
          </a:p>
          <a:p>
            <a:r>
              <a:rPr lang="fa-IR"/>
              <a:t>     </a:t>
            </a:r>
          </a:p>
          <a:p>
            <a:endParaRPr lang="fa-IR"/>
          </a:p>
          <a:p>
            <a:r>
              <a:rPr lang="fa-IR"/>
              <a:t>        </a:t>
            </a:r>
          </a:p>
        </p:txBody>
      </p:sp>
      <p:sp>
        <p:nvSpPr>
          <p:cNvPr id="11" name="Freeform 10"/>
          <p:cNvSpPr/>
          <p:nvPr/>
        </p:nvSpPr>
        <p:spPr>
          <a:xfrm>
            <a:off x="1173163" y="3471863"/>
            <a:ext cx="2225675" cy="1851025"/>
          </a:xfrm>
          <a:custGeom>
            <a:avLst/>
            <a:gdLst>
              <a:gd name="connsiteX0" fmla="*/ 1651380 w 2224585"/>
              <a:gd name="connsiteY0" fmla="*/ 1796956 h 1851547"/>
              <a:gd name="connsiteX1" fmla="*/ 1419368 w 2224585"/>
              <a:gd name="connsiteY1" fmla="*/ 1783308 h 1851547"/>
              <a:gd name="connsiteX2" fmla="*/ 191069 w 2224585"/>
              <a:gd name="connsiteY2" fmla="*/ 1387523 h 1851547"/>
              <a:gd name="connsiteX3" fmla="*/ 272956 w 2224585"/>
              <a:gd name="connsiteY3" fmla="*/ 514066 h 1851547"/>
              <a:gd name="connsiteX4" fmla="*/ 832514 w 2224585"/>
              <a:gd name="connsiteY4" fmla="*/ 63690 h 1851547"/>
              <a:gd name="connsiteX5" fmla="*/ 1760562 w 2224585"/>
              <a:gd name="connsiteY5" fmla="*/ 131929 h 1851547"/>
              <a:gd name="connsiteX6" fmla="*/ 2142699 w 2224585"/>
              <a:gd name="connsiteY6" fmla="*/ 636896 h 1851547"/>
              <a:gd name="connsiteX7" fmla="*/ 2060812 w 2224585"/>
              <a:gd name="connsiteY7" fmla="*/ 1455762 h 1851547"/>
              <a:gd name="connsiteX8" fmla="*/ 1160060 w 2224585"/>
              <a:gd name="connsiteY8" fmla="*/ 1824251 h 185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4585" h="1851547">
                <a:moveTo>
                  <a:pt x="1651380" y="1796956"/>
                </a:moveTo>
                <a:cubicBezTo>
                  <a:pt x="1657066" y="1824251"/>
                  <a:pt x="1662753" y="1851547"/>
                  <a:pt x="1419368" y="1783308"/>
                </a:cubicBezTo>
                <a:cubicBezTo>
                  <a:pt x="1175983" y="1715069"/>
                  <a:pt x="382138" y="1599063"/>
                  <a:pt x="191069" y="1387523"/>
                </a:cubicBezTo>
                <a:cubicBezTo>
                  <a:pt x="0" y="1175983"/>
                  <a:pt x="166049" y="734705"/>
                  <a:pt x="272956" y="514066"/>
                </a:cubicBezTo>
                <a:cubicBezTo>
                  <a:pt x="379863" y="293427"/>
                  <a:pt x="584580" y="127380"/>
                  <a:pt x="832514" y="63690"/>
                </a:cubicBezTo>
                <a:cubicBezTo>
                  <a:pt x="1080448" y="0"/>
                  <a:pt x="1542198" y="36395"/>
                  <a:pt x="1760562" y="131929"/>
                </a:cubicBezTo>
                <a:cubicBezTo>
                  <a:pt x="1978926" y="227463"/>
                  <a:pt x="2092657" y="416257"/>
                  <a:pt x="2142699" y="636896"/>
                </a:cubicBezTo>
                <a:cubicBezTo>
                  <a:pt x="2192741" y="857535"/>
                  <a:pt x="2224585" y="1257870"/>
                  <a:pt x="2060812" y="1455762"/>
                </a:cubicBezTo>
                <a:cubicBezTo>
                  <a:pt x="1897039" y="1653654"/>
                  <a:pt x="1160060" y="1824251"/>
                  <a:pt x="1160060" y="1824251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2" name="Left Arrow 11"/>
          <p:cNvSpPr/>
          <p:nvPr/>
        </p:nvSpPr>
        <p:spPr>
          <a:xfrm>
            <a:off x="5795963" y="1773238"/>
            <a:ext cx="571500" cy="2143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3" name="Freeform 12"/>
          <p:cNvSpPr/>
          <p:nvPr/>
        </p:nvSpPr>
        <p:spPr>
          <a:xfrm>
            <a:off x="4691063" y="4298950"/>
            <a:ext cx="685800" cy="1270000"/>
          </a:xfrm>
          <a:custGeom>
            <a:avLst/>
            <a:gdLst>
              <a:gd name="connsiteX0" fmla="*/ 127380 w 686938"/>
              <a:gd name="connsiteY0" fmla="*/ 1187355 h 1269242"/>
              <a:gd name="connsiteX1" fmla="*/ 86436 w 686938"/>
              <a:gd name="connsiteY1" fmla="*/ 1146412 h 1269242"/>
              <a:gd name="connsiteX2" fmla="*/ 100084 w 686938"/>
              <a:gd name="connsiteY2" fmla="*/ 450376 h 1269242"/>
              <a:gd name="connsiteX3" fmla="*/ 686938 w 686938"/>
              <a:gd name="connsiteY3" fmla="*/ 0 h 126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938" h="1269242">
                <a:moveTo>
                  <a:pt x="127380" y="1187355"/>
                </a:moveTo>
                <a:cubicBezTo>
                  <a:pt x="109182" y="1228298"/>
                  <a:pt x="90985" y="1269242"/>
                  <a:pt x="86436" y="1146412"/>
                </a:cubicBezTo>
                <a:cubicBezTo>
                  <a:pt x="81887" y="1023582"/>
                  <a:pt x="0" y="641445"/>
                  <a:pt x="100084" y="450376"/>
                </a:cubicBezTo>
                <a:cubicBezTo>
                  <a:pt x="200168" y="259307"/>
                  <a:pt x="443553" y="129653"/>
                  <a:pt x="686938" y="0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4" name="Freeform 13"/>
          <p:cNvSpPr/>
          <p:nvPr/>
        </p:nvSpPr>
        <p:spPr>
          <a:xfrm>
            <a:off x="5364163" y="4325938"/>
            <a:ext cx="827087" cy="1282700"/>
          </a:xfrm>
          <a:custGeom>
            <a:avLst/>
            <a:gdLst>
              <a:gd name="connsiteX0" fmla="*/ 0 w 827964"/>
              <a:gd name="connsiteY0" fmla="*/ 0 h 1282890"/>
              <a:gd name="connsiteX1" fmla="*/ 696036 w 827964"/>
              <a:gd name="connsiteY1" fmla="*/ 354842 h 1282890"/>
              <a:gd name="connsiteX2" fmla="*/ 791570 w 827964"/>
              <a:gd name="connsiteY2" fmla="*/ 1282890 h 128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7964" h="1282890">
                <a:moveTo>
                  <a:pt x="0" y="0"/>
                </a:moveTo>
                <a:cubicBezTo>
                  <a:pt x="282054" y="70513"/>
                  <a:pt x="564108" y="141027"/>
                  <a:pt x="696036" y="354842"/>
                </a:cubicBezTo>
                <a:cubicBezTo>
                  <a:pt x="827964" y="568657"/>
                  <a:pt x="791570" y="1282890"/>
                  <a:pt x="791570" y="1282890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5" name="Freeform 14"/>
          <p:cNvSpPr/>
          <p:nvPr/>
        </p:nvSpPr>
        <p:spPr>
          <a:xfrm>
            <a:off x="4735513" y="5254625"/>
            <a:ext cx="1433512" cy="53975"/>
          </a:xfrm>
          <a:custGeom>
            <a:avLst/>
            <a:gdLst>
              <a:gd name="connsiteX0" fmla="*/ 0 w 1433015"/>
              <a:gd name="connsiteY0" fmla="*/ 54591 h 54591"/>
              <a:gd name="connsiteX1" fmla="*/ 1433015 w 1433015"/>
              <a:gd name="connsiteY1" fmla="*/ 0 h 5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33015" h="54591">
                <a:moveTo>
                  <a:pt x="0" y="54591"/>
                </a:moveTo>
                <a:lnTo>
                  <a:pt x="1433015" y="0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6" name="Oval 15"/>
          <p:cNvSpPr/>
          <p:nvPr/>
        </p:nvSpPr>
        <p:spPr>
          <a:xfrm flipH="1">
            <a:off x="5118100" y="5000625"/>
            <a:ext cx="968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8" name="Freeform 17"/>
          <p:cNvSpPr/>
          <p:nvPr/>
        </p:nvSpPr>
        <p:spPr>
          <a:xfrm>
            <a:off x="6169025" y="5581650"/>
            <a:ext cx="241300" cy="26988"/>
          </a:xfrm>
          <a:custGeom>
            <a:avLst/>
            <a:gdLst>
              <a:gd name="connsiteX0" fmla="*/ 0 w 241110"/>
              <a:gd name="connsiteY0" fmla="*/ 0 h 27296"/>
              <a:gd name="connsiteX1" fmla="*/ 204716 w 241110"/>
              <a:gd name="connsiteY1" fmla="*/ 13648 h 27296"/>
              <a:gd name="connsiteX2" fmla="*/ 218364 w 241110"/>
              <a:gd name="connsiteY2" fmla="*/ 27296 h 27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110" h="27296">
                <a:moveTo>
                  <a:pt x="0" y="0"/>
                </a:moveTo>
                <a:cubicBezTo>
                  <a:pt x="84161" y="4549"/>
                  <a:pt x="168322" y="9099"/>
                  <a:pt x="204716" y="13648"/>
                </a:cubicBezTo>
                <a:cubicBezTo>
                  <a:pt x="241110" y="18197"/>
                  <a:pt x="229737" y="22746"/>
                  <a:pt x="218364" y="27296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9" name="Freeform 18"/>
          <p:cNvSpPr/>
          <p:nvPr/>
        </p:nvSpPr>
        <p:spPr>
          <a:xfrm>
            <a:off x="6286500" y="4357688"/>
            <a:ext cx="685800" cy="1270000"/>
          </a:xfrm>
          <a:custGeom>
            <a:avLst/>
            <a:gdLst>
              <a:gd name="connsiteX0" fmla="*/ 127380 w 686938"/>
              <a:gd name="connsiteY0" fmla="*/ 1187355 h 1269242"/>
              <a:gd name="connsiteX1" fmla="*/ 86436 w 686938"/>
              <a:gd name="connsiteY1" fmla="*/ 1146412 h 1269242"/>
              <a:gd name="connsiteX2" fmla="*/ 100084 w 686938"/>
              <a:gd name="connsiteY2" fmla="*/ 450376 h 1269242"/>
              <a:gd name="connsiteX3" fmla="*/ 686938 w 686938"/>
              <a:gd name="connsiteY3" fmla="*/ 0 h 126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938" h="1269242">
                <a:moveTo>
                  <a:pt x="127380" y="1187355"/>
                </a:moveTo>
                <a:cubicBezTo>
                  <a:pt x="109182" y="1228298"/>
                  <a:pt x="90985" y="1269242"/>
                  <a:pt x="86436" y="1146412"/>
                </a:cubicBezTo>
                <a:cubicBezTo>
                  <a:pt x="81887" y="1023582"/>
                  <a:pt x="0" y="641445"/>
                  <a:pt x="100084" y="450376"/>
                </a:cubicBezTo>
                <a:cubicBezTo>
                  <a:pt x="200168" y="259307"/>
                  <a:pt x="443553" y="129653"/>
                  <a:pt x="686938" y="0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20" name="Freeform 19"/>
          <p:cNvSpPr/>
          <p:nvPr/>
        </p:nvSpPr>
        <p:spPr>
          <a:xfrm>
            <a:off x="6858000" y="4357688"/>
            <a:ext cx="827088" cy="1282700"/>
          </a:xfrm>
          <a:custGeom>
            <a:avLst/>
            <a:gdLst>
              <a:gd name="connsiteX0" fmla="*/ 0 w 827964"/>
              <a:gd name="connsiteY0" fmla="*/ 0 h 1282890"/>
              <a:gd name="connsiteX1" fmla="*/ 696036 w 827964"/>
              <a:gd name="connsiteY1" fmla="*/ 354842 h 1282890"/>
              <a:gd name="connsiteX2" fmla="*/ 791570 w 827964"/>
              <a:gd name="connsiteY2" fmla="*/ 1282890 h 128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7964" h="1282890">
                <a:moveTo>
                  <a:pt x="0" y="0"/>
                </a:moveTo>
                <a:cubicBezTo>
                  <a:pt x="282054" y="70513"/>
                  <a:pt x="564108" y="141027"/>
                  <a:pt x="696036" y="354842"/>
                </a:cubicBezTo>
                <a:cubicBezTo>
                  <a:pt x="827964" y="568657"/>
                  <a:pt x="791570" y="1282890"/>
                  <a:pt x="791570" y="1282890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21" name="Freeform 20"/>
          <p:cNvSpPr/>
          <p:nvPr/>
        </p:nvSpPr>
        <p:spPr>
          <a:xfrm>
            <a:off x="7670800" y="5595938"/>
            <a:ext cx="176213" cy="12700"/>
          </a:xfrm>
          <a:custGeom>
            <a:avLst/>
            <a:gdLst>
              <a:gd name="connsiteX0" fmla="*/ 0 w 177421"/>
              <a:gd name="connsiteY0" fmla="*/ 13648 h 13648"/>
              <a:gd name="connsiteX1" fmla="*/ 177421 w 177421"/>
              <a:gd name="connsiteY1" fmla="*/ 0 h 1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421" h="13648">
                <a:moveTo>
                  <a:pt x="0" y="13648"/>
                </a:moveTo>
                <a:lnTo>
                  <a:pt x="177421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22" name="Freeform 21"/>
          <p:cNvSpPr/>
          <p:nvPr/>
        </p:nvSpPr>
        <p:spPr>
          <a:xfrm>
            <a:off x="7715250" y="4357688"/>
            <a:ext cx="685800" cy="1270000"/>
          </a:xfrm>
          <a:custGeom>
            <a:avLst/>
            <a:gdLst>
              <a:gd name="connsiteX0" fmla="*/ 127380 w 686938"/>
              <a:gd name="connsiteY0" fmla="*/ 1187355 h 1269242"/>
              <a:gd name="connsiteX1" fmla="*/ 86436 w 686938"/>
              <a:gd name="connsiteY1" fmla="*/ 1146412 h 1269242"/>
              <a:gd name="connsiteX2" fmla="*/ 100084 w 686938"/>
              <a:gd name="connsiteY2" fmla="*/ 450376 h 1269242"/>
              <a:gd name="connsiteX3" fmla="*/ 686938 w 686938"/>
              <a:gd name="connsiteY3" fmla="*/ 0 h 126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938" h="1269242">
                <a:moveTo>
                  <a:pt x="127380" y="1187355"/>
                </a:moveTo>
                <a:cubicBezTo>
                  <a:pt x="109182" y="1228298"/>
                  <a:pt x="90985" y="1269242"/>
                  <a:pt x="86436" y="1146412"/>
                </a:cubicBezTo>
                <a:cubicBezTo>
                  <a:pt x="81887" y="1023582"/>
                  <a:pt x="0" y="641445"/>
                  <a:pt x="100084" y="450376"/>
                </a:cubicBezTo>
                <a:cubicBezTo>
                  <a:pt x="200168" y="259307"/>
                  <a:pt x="443553" y="129653"/>
                  <a:pt x="686938" y="0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23" name="Freeform 22"/>
          <p:cNvSpPr/>
          <p:nvPr/>
        </p:nvSpPr>
        <p:spPr>
          <a:xfrm>
            <a:off x="6357938" y="5286375"/>
            <a:ext cx="1433512" cy="53975"/>
          </a:xfrm>
          <a:custGeom>
            <a:avLst/>
            <a:gdLst>
              <a:gd name="connsiteX0" fmla="*/ 0 w 1433015"/>
              <a:gd name="connsiteY0" fmla="*/ 54591 h 54591"/>
              <a:gd name="connsiteX1" fmla="*/ 1433015 w 1433015"/>
              <a:gd name="connsiteY1" fmla="*/ 0 h 5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33015" h="54591">
                <a:moveTo>
                  <a:pt x="0" y="54591"/>
                </a:moveTo>
                <a:lnTo>
                  <a:pt x="1433015" y="0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25" name="Oval 24"/>
          <p:cNvSpPr/>
          <p:nvPr/>
        </p:nvSpPr>
        <p:spPr>
          <a:xfrm>
            <a:off x="5643563" y="4786313"/>
            <a:ext cx="71437" cy="1428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26" name="Freeform 25"/>
          <p:cNvSpPr/>
          <p:nvPr/>
        </p:nvSpPr>
        <p:spPr>
          <a:xfrm>
            <a:off x="5075238" y="5091113"/>
            <a:ext cx="207962" cy="395287"/>
          </a:xfrm>
          <a:custGeom>
            <a:avLst/>
            <a:gdLst>
              <a:gd name="connsiteX0" fmla="*/ 84161 w 209265"/>
              <a:gd name="connsiteY0" fmla="*/ 0 h 395785"/>
              <a:gd name="connsiteX1" fmla="*/ 15922 w 209265"/>
              <a:gd name="connsiteY1" fmla="*/ 218364 h 395785"/>
              <a:gd name="connsiteX2" fmla="*/ 179695 w 209265"/>
              <a:gd name="connsiteY2" fmla="*/ 150125 h 395785"/>
              <a:gd name="connsiteX3" fmla="*/ 193343 w 209265"/>
              <a:gd name="connsiteY3" fmla="*/ 395785 h 395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65" h="395785">
                <a:moveTo>
                  <a:pt x="84161" y="0"/>
                </a:moveTo>
                <a:cubicBezTo>
                  <a:pt x="42080" y="96671"/>
                  <a:pt x="0" y="193343"/>
                  <a:pt x="15922" y="218364"/>
                </a:cubicBezTo>
                <a:cubicBezTo>
                  <a:pt x="31844" y="243385"/>
                  <a:pt x="150125" y="120555"/>
                  <a:pt x="179695" y="150125"/>
                </a:cubicBezTo>
                <a:cubicBezTo>
                  <a:pt x="209265" y="179695"/>
                  <a:pt x="201304" y="287740"/>
                  <a:pt x="193343" y="395785"/>
                </a:cubicBezTo>
              </a:path>
            </a:pathLst>
          </a:cu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27" name="Freeform 26"/>
          <p:cNvSpPr/>
          <p:nvPr/>
        </p:nvSpPr>
        <p:spPr>
          <a:xfrm>
            <a:off x="5715000" y="4929188"/>
            <a:ext cx="147638" cy="776287"/>
          </a:xfrm>
          <a:custGeom>
            <a:avLst/>
            <a:gdLst>
              <a:gd name="connsiteX0" fmla="*/ 34120 w 147851"/>
              <a:gd name="connsiteY0" fmla="*/ 0 h 775648"/>
              <a:gd name="connsiteX1" fmla="*/ 143302 w 147851"/>
              <a:gd name="connsiteY1" fmla="*/ 382138 h 775648"/>
              <a:gd name="connsiteX2" fmla="*/ 6824 w 147851"/>
              <a:gd name="connsiteY2" fmla="*/ 600502 h 775648"/>
              <a:gd name="connsiteX3" fmla="*/ 102359 w 147851"/>
              <a:gd name="connsiteY3" fmla="*/ 750627 h 775648"/>
              <a:gd name="connsiteX4" fmla="*/ 88711 w 147851"/>
              <a:gd name="connsiteY4" fmla="*/ 750627 h 77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851" h="775648">
                <a:moveTo>
                  <a:pt x="34120" y="0"/>
                </a:moveTo>
                <a:cubicBezTo>
                  <a:pt x="90985" y="141027"/>
                  <a:pt x="147851" y="282054"/>
                  <a:pt x="143302" y="382138"/>
                </a:cubicBezTo>
                <a:cubicBezTo>
                  <a:pt x="138753" y="482222"/>
                  <a:pt x="13648" y="539087"/>
                  <a:pt x="6824" y="600502"/>
                </a:cubicBezTo>
                <a:cubicBezTo>
                  <a:pt x="0" y="661917"/>
                  <a:pt x="88711" y="725606"/>
                  <a:pt x="102359" y="750627"/>
                </a:cubicBezTo>
                <a:cubicBezTo>
                  <a:pt x="116007" y="775648"/>
                  <a:pt x="102359" y="763137"/>
                  <a:pt x="88711" y="750627"/>
                </a:cubicBezTo>
              </a:path>
            </a:pathLst>
          </a:cu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28" name="Freeform 27"/>
          <p:cNvSpPr/>
          <p:nvPr/>
        </p:nvSpPr>
        <p:spPr>
          <a:xfrm>
            <a:off x="5302250" y="5062538"/>
            <a:ext cx="314325" cy="225425"/>
          </a:xfrm>
          <a:custGeom>
            <a:avLst/>
            <a:gdLst>
              <a:gd name="connsiteX0" fmla="*/ 116005 w 313898"/>
              <a:gd name="connsiteY0" fmla="*/ 0 h 225189"/>
              <a:gd name="connsiteX1" fmla="*/ 293426 w 313898"/>
              <a:gd name="connsiteY1" fmla="*/ 122830 h 225189"/>
              <a:gd name="connsiteX2" fmla="*/ 238835 w 313898"/>
              <a:gd name="connsiteY2" fmla="*/ 191069 h 225189"/>
              <a:gd name="connsiteX3" fmla="*/ 34119 w 313898"/>
              <a:gd name="connsiteY3" fmla="*/ 204717 h 225189"/>
              <a:gd name="connsiteX4" fmla="*/ 34119 w 313898"/>
              <a:gd name="connsiteY4" fmla="*/ 68239 h 225189"/>
              <a:gd name="connsiteX5" fmla="*/ 197892 w 313898"/>
              <a:gd name="connsiteY5" fmla="*/ 27296 h 22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898" h="225189">
                <a:moveTo>
                  <a:pt x="116005" y="0"/>
                </a:moveTo>
                <a:cubicBezTo>
                  <a:pt x="194479" y="45492"/>
                  <a:pt x="272954" y="90985"/>
                  <a:pt x="293426" y="122830"/>
                </a:cubicBezTo>
                <a:cubicBezTo>
                  <a:pt x="313898" y="154675"/>
                  <a:pt x="282053" y="177421"/>
                  <a:pt x="238835" y="191069"/>
                </a:cubicBezTo>
                <a:cubicBezTo>
                  <a:pt x="195617" y="204717"/>
                  <a:pt x="68238" y="225189"/>
                  <a:pt x="34119" y="204717"/>
                </a:cubicBezTo>
                <a:cubicBezTo>
                  <a:pt x="0" y="184245"/>
                  <a:pt x="6824" y="97809"/>
                  <a:pt x="34119" y="68239"/>
                </a:cubicBezTo>
                <a:cubicBezTo>
                  <a:pt x="61414" y="38669"/>
                  <a:pt x="129653" y="32982"/>
                  <a:pt x="197892" y="27296"/>
                </a:cubicBezTo>
              </a:path>
            </a:pathLst>
          </a:cu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29" name="Freeform 28"/>
          <p:cNvSpPr/>
          <p:nvPr/>
        </p:nvSpPr>
        <p:spPr>
          <a:xfrm>
            <a:off x="5540375" y="4995863"/>
            <a:ext cx="225425" cy="169862"/>
          </a:xfrm>
          <a:custGeom>
            <a:avLst/>
            <a:gdLst>
              <a:gd name="connsiteX0" fmla="*/ 204716 w 225188"/>
              <a:gd name="connsiteY0" fmla="*/ 0 h 170596"/>
              <a:gd name="connsiteX1" fmla="*/ 191069 w 225188"/>
              <a:gd name="connsiteY1" fmla="*/ 150125 h 170596"/>
              <a:gd name="connsiteX2" fmla="*/ 0 w 225188"/>
              <a:gd name="connsiteY2" fmla="*/ 122829 h 170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188" h="170596">
                <a:moveTo>
                  <a:pt x="204716" y="0"/>
                </a:moveTo>
                <a:cubicBezTo>
                  <a:pt x="214952" y="64827"/>
                  <a:pt x="225188" y="129654"/>
                  <a:pt x="191069" y="150125"/>
                </a:cubicBezTo>
                <a:cubicBezTo>
                  <a:pt x="156950" y="170596"/>
                  <a:pt x="78475" y="146712"/>
                  <a:pt x="0" y="12282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31" name="Freeform 30"/>
          <p:cNvSpPr/>
          <p:nvPr/>
        </p:nvSpPr>
        <p:spPr>
          <a:xfrm>
            <a:off x="6373813" y="5395913"/>
            <a:ext cx="695325" cy="222250"/>
          </a:xfrm>
          <a:custGeom>
            <a:avLst/>
            <a:gdLst>
              <a:gd name="connsiteX0" fmla="*/ 0 w 696036"/>
              <a:gd name="connsiteY0" fmla="*/ 186519 h 222913"/>
              <a:gd name="connsiteX1" fmla="*/ 464024 w 696036"/>
              <a:gd name="connsiteY1" fmla="*/ 200167 h 222913"/>
              <a:gd name="connsiteX2" fmla="*/ 477672 w 696036"/>
              <a:gd name="connsiteY2" fmla="*/ 50042 h 222913"/>
              <a:gd name="connsiteX3" fmla="*/ 614150 w 696036"/>
              <a:gd name="connsiteY3" fmla="*/ 22746 h 222913"/>
              <a:gd name="connsiteX4" fmla="*/ 641445 w 696036"/>
              <a:gd name="connsiteY4" fmla="*/ 186519 h 222913"/>
              <a:gd name="connsiteX5" fmla="*/ 696036 w 696036"/>
              <a:gd name="connsiteY5" fmla="*/ 186519 h 22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6036" h="222913">
                <a:moveTo>
                  <a:pt x="0" y="186519"/>
                </a:moveTo>
                <a:cubicBezTo>
                  <a:pt x="192206" y="204716"/>
                  <a:pt x="384412" y="222913"/>
                  <a:pt x="464024" y="200167"/>
                </a:cubicBezTo>
                <a:cubicBezTo>
                  <a:pt x="543636" y="177421"/>
                  <a:pt x="452651" y="79612"/>
                  <a:pt x="477672" y="50042"/>
                </a:cubicBezTo>
                <a:cubicBezTo>
                  <a:pt x="502693" y="20472"/>
                  <a:pt x="586855" y="0"/>
                  <a:pt x="614150" y="22746"/>
                </a:cubicBezTo>
                <a:cubicBezTo>
                  <a:pt x="641445" y="45492"/>
                  <a:pt x="627797" y="159224"/>
                  <a:pt x="641445" y="186519"/>
                </a:cubicBezTo>
                <a:cubicBezTo>
                  <a:pt x="655093" y="213814"/>
                  <a:pt x="675564" y="200166"/>
                  <a:pt x="696036" y="186519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32" name="Freeform 31"/>
          <p:cNvSpPr/>
          <p:nvPr/>
        </p:nvSpPr>
        <p:spPr>
          <a:xfrm>
            <a:off x="7042150" y="5595938"/>
            <a:ext cx="614363" cy="12700"/>
          </a:xfrm>
          <a:custGeom>
            <a:avLst/>
            <a:gdLst>
              <a:gd name="connsiteX0" fmla="*/ 0 w 614149"/>
              <a:gd name="connsiteY0" fmla="*/ 0 h 13648"/>
              <a:gd name="connsiteX1" fmla="*/ 614149 w 614149"/>
              <a:gd name="connsiteY1" fmla="*/ 13648 h 1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4149" h="13648">
                <a:moveTo>
                  <a:pt x="0" y="0"/>
                </a:moveTo>
                <a:lnTo>
                  <a:pt x="614149" y="13648"/>
                </a:ln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33" name="Freeform 32"/>
          <p:cNvSpPr/>
          <p:nvPr/>
        </p:nvSpPr>
        <p:spPr>
          <a:xfrm>
            <a:off x="5572125" y="5572125"/>
            <a:ext cx="614363" cy="14288"/>
          </a:xfrm>
          <a:custGeom>
            <a:avLst/>
            <a:gdLst>
              <a:gd name="connsiteX0" fmla="*/ 0 w 614149"/>
              <a:gd name="connsiteY0" fmla="*/ 0 h 13648"/>
              <a:gd name="connsiteX1" fmla="*/ 614149 w 614149"/>
              <a:gd name="connsiteY1" fmla="*/ 13648 h 1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4149" h="13648">
                <a:moveTo>
                  <a:pt x="0" y="0"/>
                </a:moveTo>
                <a:lnTo>
                  <a:pt x="614149" y="13648"/>
                </a:ln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34" name="Freeform 33"/>
          <p:cNvSpPr/>
          <p:nvPr/>
        </p:nvSpPr>
        <p:spPr>
          <a:xfrm>
            <a:off x="4929188" y="5357813"/>
            <a:ext cx="695325" cy="222250"/>
          </a:xfrm>
          <a:custGeom>
            <a:avLst/>
            <a:gdLst>
              <a:gd name="connsiteX0" fmla="*/ 0 w 696036"/>
              <a:gd name="connsiteY0" fmla="*/ 186519 h 222913"/>
              <a:gd name="connsiteX1" fmla="*/ 464024 w 696036"/>
              <a:gd name="connsiteY1" fmla="*/ 200167 h 222913"/>
              <a:gd name="connsiteX2" fmla="*/ 477672 w 696036"/>
              <a:gd name="connsiteY2" fmla="*/ 50042 h 222913"/>
              <a:gd name="connsiteX3" fmla="*/ 614150 w 696036"/>
              <a:gd name="connsiteY3" fmla="*/ 22746 h 222913"/>
              <a:gd name="connsiteX4" fmla="*/ 641445 w 696036"/>
              <a:gd name="connsiteY4" fmla="*/ 186519 h 222913"/>
              <a:gd name="connsiteX5" fmla="*/ 696036 w 696036"/>
              <a:gd name="connsiteY5" fmla="*/ 186519 h 22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6036" h="222913">
                <a:moveTo>
                  <a:pt x="0" y="186519"/>
                </a:moveTo>
                <a:cubicBezTo>
                  <a:pt x="192206" y="204716"/>
                  <a:pt x="384412" y="222913"/>
                  <a:pt x="464024" y="200167"/>
                </a:cubicBezTo>
                <a:cubicBezTo>
                  <a:pt x="543636" y="177421"/>
                  <a:pt x="452651" y="79612"/>
                  <a:pt x="477672" y="50042"/>
                </a:cubicBezTo>
                <a:cubicBezTo>
                  <a:pt x="502693" y="20472"/>
                  <a:pt x="586855" y="0"/>
                  <a:pt x="614150" y="22746"/>
                </a:cubicBezTo>
                <a:cubicBezTo>
                  <a:pt x="641445" y="45492"/>
                  <a:pt x="627797" y="159224"/>
                  <a:pt x="641445" y="186519"/>
                </a:cubicBezTo>
                <a:cubicBezTo>
                  <a:pt x="655093" y="213814"/>
                  <a:pt x="675564" y="200166"/>
                  <a:pt x="696036" y="186519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36" name="Freeform 35"/>
          <p:cNvSpPr/>
          <p:nvPr/>
        </p:nvSpPr>
        <p:spPr>
          <a:xfrm>
            <a:off x="5586413" y="5676900"/>
            <a:ext cx="358775" cy="100013"/>
          </a:xfrm>
          <a:custGeom>
            <a:avLst/>
            <a:gdLst>
              <a:gd name="connsiteX0" fmla="*/ 241110 w 359391"/>
              <a:gd name="connsiteY0" fmla="*/ 0 h 100083"/>
              <a:gd name="connsiteX1" fmla="*/ 322997 w 359391"/>
              <a:gd name="connsiteY1" fmla="*/ 40943 h 100083"/>
              <a:gd name="connsiteX2" fmla="*/ 22746 w 359391"/>
              <a:gd name="connsiteY2" fmla="*/ 95534 h 100083"/>
              <a:gd name="connsiteX3" fmla="*/ 186519 w 359391"/>
              <a:gd name="connsiteY3" fmla="*/ 13647 h 10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391" h="100083">
                <a:moveTo>
                  <a:pt x="241110" y="0"/>
                </a:moveTo>
                <a:cubicBezTo>
                  <a:pt x="300250" y="12510"/>
                  <a:pt x="359391" y="25021"/>
                  <a:pt x="322997" y="40943"/>
                </a:cubicBezTo>
                <a:cubicBezTo>
                  <a:pt x="286603" y="56865"/>
                  <a:pt x="45492" y="100083"/>
                  <a:pt x="22746" y="95534"/>
                </a:cubicBezTo>
                <a:cubicBezTo>
                  <a:pt x="0" y="90985"/>
                  <a:pt x="93259" y="52316"/>
                  <a:pt x="186519" y="13647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37" name="Freeform 36"/>
          <p:cNvSpPr/>
          <p:nvPr/>
        </p:nvSpPr>
        <p:spPr>
          <a:xfrm>
            <a:off x="5175250" y="5424488"/>
            <a:ext cx="184150" cy="100012"/>
          </a:xfrm>
          <a:custGeom>
            <a:avLst/>
            <a:gdLst>
              <a:gd name="connsiteX0" fmla="*/ 65964 w 184244"/>
              <a:gd name="connsiteY0" fmla="*/ 47767 h 100084"/>
              <a:gd name="connsiteX1" fmla="*/ 25021 w 184244"/>
              <a:gd name="connsiteY1" fmla="*/ 6824 h 100084"/>
              <a:gd name="connsiteX2" fmla="*/ 25021 w 184244"/>
              <a:gd name="connsiteY2" fmla="*/ 88711 h 100084"/>
              <a:gd name="connsiteX3" fmla="*/ 175146 w 184244"/>
              <a:gd name="connsiteY3" fmla="*/ 75063 h 100084"/>
              <a:gd name="connsiteX4" fmla="*/ 65964 w 184244"/>
              <a:gd name="connsiteY4" fmla="*/ 47767 h 100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44" h="100084">
                <a:moveTo>
                  <a:pt x="65964" y="47767"/>
                </a:moveTo>
                <a:cubicBezTo>
                  <a:pt x="40943" y="36394"/>
                  <a:pt x="31845" y="0"/>
                  <a:pt x="25021" y="6824"/>
                </a:cubicBezTo>
                <a:cubicBezTo>
                  <a:pt x="18197" y="13648"/>
                  <a:pt x="0" y="77338"/>
                  <a:pt x="25021" y="88711"/>
                </a:cubicBezTo>
                <a:cubicBezTo>
                  <a:pt x="50042" y="100084"/>
                  <a:pt x="166048" y="88711"/>
                  <a:pt x="175146" y="75063"/>
                </a:cubicBezTo>
                <a:cubicBezTo>
                  <a:pt x="184244" y="61415"/>
                  <a:pt x="90985" y="59140"/>
                  <a:pt x="65964" y="47767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38" name="Freeform 37"/>
          <p:cNvSpPr/>
          <p:nvPr/>
        </p:nvSpPr>
        <p:spPr>
          <a:xfrm>
            <a:off x="5572125" y="4714875"/>
            <a:ext cx="204788" cy="111125"/>
          </a:xfrm>
          <a:custGeom>
            <a:avLst/>
            <a:gdLst>
              <a:gd name="connsiteX0" fmla="*/ 15922 w 204716"/>
              <a:gd name="connsiteY0" fmla="*/ 97809 h 111457"/>
              <a:gd name="connsiteX1" fmla="*/ 97809 w 204716"/>
              <a:gd name="connsiteY1" fmla="*/ 2275 h 111457"/>
              <a:gd name="connsiteX2" fmla="*/ 193343 w 204716"/>
              <a:gd name="connsiteY2" fmla="*/ 84161 h 111457"/>
              <a:gd name="connsiteX3" fmla="*/ 15922 w 204716"/>
              <a:gd name="connsiteY3" fmla="*/ 97809 h 11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716" h="111457">
                <a:moveTo>
                  <a:pt x="15922" y="97809"/>
                </a:moveTo>
                <a:cubicBezTo>
                  <a:pt x="0" y="84161"/>
                  <a:pt x="68239" y="4550"/>
                  <a:pt x="97809" y="2275"/>
                </a:cubicBezTo>
                <a:cubicBezTo>
                  <a:pt x="127379" y="0"/>
                  <a:pt x="204716" y="72788"/>
                  <a:pt x="193343" y="84161"/>
                </a:cubicBezTo>
                <a:cubicBezTo>
                  <a:pt x="181970" y="95534"/>
                  <a:pt x="31844" y="111457"/>
                  <a:pt x="15922" y="97809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35" name="Freeform 34"/>
          <p:cNvSpPr/>
          <p:nvPr/>
        </p:nvSpPr>
        <p:spPr>
          <a:xfrm>
            <a:off x="4481513" y="4216400"/>
            <a:ext cx="895350" cy="1147763"/>
          </a:xfrm>
          <a:custGeom>
            <a:avLst/>
            <a:gdLst>
              <a:gd name="connsiteX0" fmla="*/ 145576 w 896203"/>
              <a:gd name="connsiteY0" fmla="*/ 1091821 h 1146412"/>
              <a:gd name="connsiteX1" fmla="*/ 104633 w 896203"/>
              <a:gd name="connsiteY1" fmla="*/ 1050878 h 1146412"/>
              <a:gd name="connsiteX2" fmla="*/ 131928 w 896203"/>
              <a:gd name="connsiteY2" fmla="*/ 518615 h 1146412"/>
              <a:gd name="connsiteX3" fmla="*/ 896203 w 896203"/>
              <a:gd name="connsiteY3" fmla="*/ 0 h 1146412"/>
              <a:gd name="connsiteX4" fmla="*/ 896203 w 896203"/>
              <a:gd name="connsiteY4" fmla="*/ 0 h 114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6203" h="1146412">
                <a:moveTo>
                  <a:pt x="145576" y="1091821"/>
                </a:moveTo>
                <a:cubicBezTo>
                  <a:pt x="126242" y="1119116"/>
                  <a:pt x="106908" y="1146412"/>
                  <a:pt x="104633" y="1050878"/>
                </a:cubicBezTo>
                <a:cubicBezTo>
                  <a:pt x="102358" y="955344"/>
                  <a:pt x="0" y="693761"/>
                  <a:pt x="131928" y="518615"/>
                </a:cubicBezTo>
                <a:cubicBezTo>
                  <a:pt x="263856" y="343469"/>
                  <a:pt x="896203" y="0"/>
                  <a:pt x="896203" y="0"/>
                </a:cubicBezTo>
                <a:lnTo>
                  <a:pt x="896203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39" name="Freeform 38"/>
          <p:cNvSpPr/>
          <p:nvPr/>
        </p:nvSpPr>
        <p:spPr>
          <a:xfrm>
            <a:off x="6072188" y="4143375"/>
            <a:ext cx="896937" cy="1146175"/>
          </a:xfrm>
          <a:custGeom>
            <a:avLst/>
            <a:gdLst>
              <a:gd name="connsiteX0" fmla="*/ 145576 w 896203"/>
              <a:gd name="connsiteY0" fmla="*/ 1091821 h 1146412"/>
              <a:gd name="connsiteX1" fmla="*/ 104633 w 896203"/>
              <a:gd name="connsiteY1" fmla="*/ 1050878 h 1146412"/>
              <a:gd name="connsiteX2" fmla="*/ 131928 w 896203"/>
              <a:gd name="connsiteY2" fmla="*/ 518615 h 1146412"/>
              <a:gd name="connsiteX3" fmla="*/ 896203 w 896203"/>
              <a:gd name="connsiteY3" fmla="*/ 0 h 1146412"/>
              <a:gd name="connsiteX4" fmla="*/ 896203 w 896203"/>
              <a:gd name="connsiteY4" fmla="*/ 0 h 114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6203" h="1146412">
                <a:moveTo>
                  <a:pt x="145576" y="1091821"/>
                </a:moveTo>
                <a:cubicBezTo>
                  <a:pt x="126242" y="1119116"/>
                  <a:pt x="106908" y="1146412"/>
                  <a:pt x="104633" y="1050878"/>
                </a:cubicBezTo>
                <a:cubicBezTo>
                  <a:pt x="102358" y="955344"/>
                  <a:pt x="0" y="693761"/>
                  <a:pt x="131928" y="518615"/>
                </a:cubicBezTo>
                <a:cubicBezTo>
                  <a:pt x="263856" y="343469"/>
                  <a:pt x="896203" y="0"/>
                  <a:pt x="896203" y="0"/>
                </a:cubicBezTo>
                <a:lnTo>
                  <a:pt x="896203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40" name="Freeform 39"/>
          <p:cNvSpPr/>
          <p:nvPr/>
        </p:nvSpPr>
        <p:spPr>
          <a:xfrm>
            <a:off x="7500938" y="4143375"/>
            <a:ext cx="896937" cy="1146175"/>
          </a:xfrm>
          <a:custGeom>
            <a:avLst/>
            <a:gdLst>
              <a:gd name="connsiteX0" fmla="*/ 145576 w 896203"/>
              <a:gd name="connsiteY0" fmla="*/ 1091821 h 1146412"/>
              <a:gd name="connsiteX1" fmla="*/ 104633 w 896203"/>
              <a:gd name="connsiteY1" fmla="*/ 1050878 h 1146412"/>
              <a:gd name="connsiteX2" fmla="*/ 131928 w 896203"/>
              <a:gd name="connsiteY2" fmla="*/ 518615 h 1146412"/>
              <a:gd name="connsiteX3" fmla="*/ 896203 w 896203"/>
              <a:gd name="connsiteY3" fmla="*/ 0 h 1146412"/>
              <a:gd name="connsiteX4" fmla="*/ 896203 w 896203"/>
              <a:gd name="connsiteY4" fmla="*/ 0 h 114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6203" h="1146412">
                <a:moveTo>
                  <a:pt x="145576" y="1091821"/>
                </a:moveTo>
                <a:cubicBezTo>
                  <a:pt x="126242" y="1119116"/>
                  <a:pt x="106908" y="1146412"/>
                  <a:pt x="104633" y="1050878"/>
                </a:cubicBezTo>
                <a:cubicBezTo>
                  <a:pt x="102358" y="955344"/>
                  <a:pt x="0" y="693761"/>
                  <a:pt x="131928" y="518615"/>
                </a:cubicBezTo>
                <a:cubicBezTo>
                  <a:pt x="263856" y="343469"/>
                  <a:pt x="896203" y="0"/>
                  <a:pt x="896203" y="0"/>
                </a:cubicBezTo>
                <a:lnTo>
                  <a:pt x="896203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41" name="Freeform 40"/>
          <p:cNvSpPr/>
          <p:nvPr/>
        </p:nvSpPr>
        <p:spPr>
          <a:xfrm>
            <a:off x="5403850" y="4216400"/>
            <a:ext cx="814388" cy="355600"/>
          </a:xfrm>
          <a:custGeom>
            <a:avLst/>
            <a:gdLst>
              <a:gd name="connsiteX0" fmla="*/ 0 w 814316"/>
              <a:gd name="connsiteY0" fmla="*/ 0 h 354842"/>
              <a:gd name="connsiteX1" fmla="*/ 682388 w 814316"/>
              <a:gd name="connsiteY1" fmla="*/ 177421 h 354842"/>
              <a:gd name="connsiteX2" fmla="*/ 791571 w 814316"/>
              <a:gd name="connsiteY2" fmla="*/ 354842 h 35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4316" h="354842">
                <a:moveTo>
                  <a:pt x="0" y="0"/>
                </a:moveTo>
                <a:cubicBezTo>
                  <a:pt x="275230" y="59140"/>
                  <a:pt x="550460" y="118281"/>
                  <a:pt x="682388" y="177421"/>
                </a:cubicBezTo>
                <a:cubicBezTo>
                  <a:pt x="814316" y="236561"/>
                  <a:pt x="802943" y="295701"/>
                  <a:pt x="791571" y="35484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42" name="Freeform 41"/>
          <p:cNvSpPr/>
          <p:nvPr/>
        </p:nvSpPr>
        <p:spPr>
          <a:xfrm>
            <a:off x="6858000" y="4143375"/>
            <a:ext cx="814388" cy="355600"/>
          </a:xfrm>
          <a:custGeom>
            <a:avLst/>
            <a:gdLst>
              <a:gd name="connsiteX0" fmla="*/ 0 w 814316"/>
              <a:gd name="connsiteY0" fmla="*/ 0 h 354842"/>
              <a:gd name="connsiteX1" fmla="*/ 682388 w 814316"/>
              <a:gd name="connsiteY1" fmla="*/ 177421 h 354842"/>
              <a:gd name="connsiteX2" fmla="*/ 791571 w 814316"/>
              <a:gd name="connsiteY2" fmla="*/ 354842 h 35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4316" h="354842">
                <a:moveTo>
                  <a:pt x="0" y="0"/>
                </a:moveTo>
                <a:cubicBezTo>
                  <a:pt x="275230" y="59140"/>
                  <a:pt x="550460" y="118281"/>
                  <a:pt x="682388" y="177421"/>
                </a:cubicBezTo>
                <a:cubicBezTo>
                  <a:pt x="814316" y="236561"/>
                  <a:pt x="802943" y="295701"/>
                  <a:pt x="791571" y="35484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5" descr="جا گیوه ای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786563" y="4786313"/>
            <a:ext cx="1571625" cy="1179512"/>
          </a:xfrm>
        </p:spPr>
      </p:pic>
      <p:pic>
        <p:nvPicPr>
          <p:cNvPr id="11267" name="Picture 6" descr="سقف سربینه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4786313"/>
            <a:ext cx="1500187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7" descr="khosro400-388خسرو آقا اصفهان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1071563"/>
            <a:ext cx="36830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8" descr="Picture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1071563"/>
            <a:ext cx="2716213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Curved Connector 16"/>
          <p:cNvCxnSpPr/>
          <p:nvPr/>
        </p:nvCxnSpPr>
        <p:spPr>
          <a:xfrm rot="16200000" flipH="1">
            <a:off x="6393657" y="4036218"/>
            <a:ext cx="1428750" cy="785813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5400000">
            <a:off x="3750469" y="2964656"/>
            <a:ext cx="3500438" cy="1285875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flipV="1">
            <a:off x="1714500" y="2643188"/>
            <a:ext cx="3214688" cy="1143000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3" name="TextBox 22"/>
          <p:cNvSpPr txBox="1">
            <a:spLocks noChangeArrowheads="1"/>
          </p:cNvSpPr>
          <p:nvPr/>
        </p:nvSpPr>
        <p:spPr bwMode="auto">
          <a:xfrm>
            <a:off x="5214938" y="785813"/>
            <a:ext cx="2143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            بینه</a:t>
            </a:r>
          </a:p>
        </p:txBody>
      </p:sp>
      <p:pic>
        <p:nvPicPr>
          <p:cNvPr id="11274" name="Picture 9" descr="حوض آب نوشیدنی وسط سر بینه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0" y="4786313"/>
            <a:ext cx="1500188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urved Connector 11"/>
          <p:cNvCxnSpPr/>
          <p:nvPr/>
        </p:nvCxnSpPr>
        <p:spPr>
          <a:xfrm>
            <a:off x="1714500" y="4000500"/>
            <a:ext cx="3857625" cy="1428750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1643063" y="785813"/>
            <a:ext cx="6143625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/>
              <a:t>                 </a:t>
            </a:r>
            <a:r>
              <a:rPr lang="fa-IR" b="1"/>
              <a:t>میاندر</a:t>
            </a:r>
          </a:p>
          <a:p>
            <a:endParaRPr lang="fa-IR" b="1"/>
          </a:p>
          <a:p>
            <a:r>
              <a:rPr lang="fa-IR"/>
              <a:t> </a:t>
            </a:r>
          </a:p>
          <a:p>
            <a:pPr>
              <a:buFont typeface="Wingdings" pitchFamily="2" charset="2"/>
              <a:buChar char="q"/>
            </a:pPr>
            <a:r>
              <a:rPr lang="fa-IR" sz="2000"/>
              <a:t>فضای بین بینه و گرمخانه</a:t>
            </a:r>
          </a:p>
          <a:p>
            <a:endParaRPr lang="fa-IR" sz="2000"/>
          </a:p>
          <a:p>
            <a:pPr>
              <a:buFont typeface="Wingdings" pitchFamily="2" charset="2"/>
              <a:buChar char="q"/>
            </a:pPr>
            <a:r>
              <a:rPr lang="fa-IR" sz="2000"/>
              <a:t>برای جلوگیری از انتقال سریع هوای گرم</a:t>
            </a:r>
          </a:p>
          <a:p>
            <a:endParaRPr lang="fa-IR" sz="2000"/>
          </a:p>
          <a:p>
            <a:pPr>
              <a:buFont typeface="Wingdings" pitchFamily="2" charset="2"/>
              <a:buChar char="q"/>
            </a:pPr>
            <a:r>
              <a:rPr lang="fa-IR" sz="2000"/>
              <a:t>راهرو یا دالانی  که به چند جا راه دارد</a:t>
            </a:r>
          </a:p>
          <a:p>
            <a:endParaRPr lang="fa-IR" sz="2000"/>
          </a:p>
          <a:p>
            <a:r>
              <a:rPr lang="fa-IR" sz="2000"/>
              <a:t>  آبریزگاه ها    </a:t>
            </a:r>
          </a:p>
          <a:p>
            <a:r>
              <a:rPr lang="fa-IR" sz="2000"/>
              <a:t>  جایگاه ستردن مو</a:t>
            </a:r>
          </a:p>
          <a:p>
            <a:r>
              <a:rPr lang="fa-IR" sz="2000"/>
              <a:t>  </a:t>
            </a:r>
          </a:p>
        </p:txBody>
      </p:sp>
      <p:sp>
        <p:nvSpPr>
          <p:cNvPr id="5" name="Right Brace 4"/>
          <p:cNvSpPr/>
          <p:nvPr/>
        </p:nvSpPr>
        <p:spPr>
          <a:xfrm>
            <a:off x="7500938" y="3286125"/>
            <a:ext cx="285750" cy="10001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pic>
        <p:nvPicPr>
          <p:cNvPr id="12292" name="Picture 5" descr="Picture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857250"/>
            <a:ext cx="3251200" cy="555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1828800" y="2659063"/>
            <a:ext cx="1304925" cy="1193800"/>
          </a:xfrm>
          <a:custGeom>
            <a:avLst/>
            <a:gdLst>
              <a:gd name="connsiteX0" fmla="*/ 723331 w 1305636"/>
              <a:gd name="connsiteY0" fmla="*/ 1189631 h 1194180"/>
              <a:gd name="connsiteX1" fmla="*/ 218364 w 1305636"/>
              <a:gd name="connsiteY1" fmla="*/ 1025858 h 1194180"/>
              <a:gd name="connsiteX2" fmla="*/ 40943 w 1305636"/>
              <a:gd name="connsiteY2" fmla="*/ 561834 h 1194180"/>
              <a:gd name="connsiteX3" fmla="*/ 464024 w 1305636"/>
              <a:gd name="connsiteY3" fmla="*/ 56866 h 1194180"/>
              <a:gd name="connsiteX4" fmla="*/ 1214651 w 1305636"/>
              <a:gd name="connsiteY4" fmla="*/ 220640 h 1194180"/>
              <a:gd name="connsiteX5" fmla="*/ 1009934 w 1305636"/>
              <a:gd name="connsiteY5" fmla="*/ 998562 h 1194180"/>
              <a:gd name="connsiteX6" fmla="*/ 409433 w 1305636"/>
              <a:gd name="connsiteY6" fmla="*/ 1162335 h 1194180"/>
              <a:gd name="connsiteX7" fmla="*/ 327546 w 1305636"/>
              <a:gd name="connsiteY7" fmla="*/ 1189631 h 1194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5636" h="1194180">
                <a:moveTo>
                  <a:pt x="723331" y="1189631"/>
                </a:moveTo>
                <a:cubicBezTo>
                  <a:pt x="527713" y="1160061"/>
                  <a:pt x="332095" y="1130491"/>
                  <a:pt x="218364" y="1025858"/>
                </a:cubicBezTo>
                <a:cubicBezTo>
                  <a:pt x="104633" y="921225"/>
                  <a:pt x="0" y="723333"/>
                  <a:pt x="40943" y="561834"/>
                </a:cubicBezTo>
                <a:cubicBezTo>
                  <a:pt x="81886" y="400335"/>
                  <a:pt x="268406" y="113732"/>
                  <a:pt x="464024" y="56866"/>
                </a:cubicBezTo>
                <a:cubicBezTo>
                  <a:pt x="659642" y="0"/>
                  <a:pt x="1123666" y="63691"/>
                  <a:pt x="1214651" y="220640"/>
                </a:cubicBezTo>
                <a:cubicBezTo>
                  <a:pt x="1305636" y="377589"/>
                  <a:pt x="1144137" y="841613"/>
                  <a:pt x="1009934" y="998562"/>
                </a:cubicBezTo>
                <a:cubicBezTo>
                  <a:pt x="875731" y="1155511"/>
                  <a:pt x="523164" y="1130490"/>
                  <a:pt x="409433" y="1162335"/>
                </a:cubicBezTo>
                <a:cubicBezTo>
                  <a:pt x="295702" y="1194180"/>
                  <a:pt x="327546" y="1189631"/>
                  <a:pt x="327546" y="1189631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Picture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071563"/>
            <a:ext cx="2716213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 descr="میان در رابط سربینه و گرمخانه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1143000"/>
            <a:ext cx="37147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ورودی گرمخانه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4143375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urved Connector 9"/>
          <p:cNvCxnSpPr/>
          <p:nvPr/>
        </p:nvCxnSpPr>
        <p:spPr>
          <a:xfrm flipV="1">
            <a:off x="1714500" y="1928813"/>
            <a:ext cx="3929063" cy="1357312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5429250" y="500063"/>
            <a:ext cx="2000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a-IR"/>
          </a:p>
          <a:p>
            <a:r>
              <a:rPr lang="fa-IR"/>
              <a:t>            </a:t>
            </a:r>
            <a:r>
              <a:rPr lang="fa-IR" b="1"/>
              <a:t>میاندر</a:t>
            </a:r>
          </a:p>
        </p:txBody>
      </p:sp>
      <p:pic>
        <p:nvPicPr>
          <p:cNvPr id="13319" name="Picture 13" descr="hamame-ganjalikhan-kerman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63" y="4071938"/>
            <a:ext cx="13208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urved Connector 15"/>
          <p:cNvCxnSpPr/>
          <p:nvPr/>
        </p:nvCxnSpPr>
        <p:spPr>
          <a:xfrm>
            <a:off x="1928813" y="2786063"/>
            <a:ext cx="5000625" cy="1928812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>
            <a:off x="2500313" y="3143250"/>
            <a:ext cx="1928812" cy="1857375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928688" y="785813"/>
            <a:ext cx="735806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                       گرمخانه</a:t>
            </a:r>
          </a:p>
          <a:p>
            <a:endParaRPr lang="fa-IR"/>
          </a:p>
          <a:p>
            <a:endParaRPr lang="fa-IR"/>
          </a:p>
          <a:p>
            <a:r>
              <a:rPr lang="fa-IR"/>
              <a:t>     </a:t>
            </a:r>
            <a:r>
              <a:rPr lang="fa-IR" sz="2400"/>
              <a:t>اصلی ترین و بزرگترین و گرمترین</a:t>
            </a:r>
          </a:p>
          <a:p>
            <a:r>
              <a:rPr lang="fa-IR" sz="2400"/>
              <a:t>     بخش گرمابه</a:t>
            </a:r>
          </a:p>
          <a:p>
            <a:endParaRPr lang="fa-IR" sz="2400"/>
          </a:p>
          <a:p>
            <a:r>
              <a:rPr lang="fa-IR" sz="2400"/>
              <a:t>    </a:t>
            </a:r>
          </a:p>
          <a:p>
            <a:r>
              <a:rPr lang="fa-IR" sz="2400"/>
              <a:t>                             خزینه ها</a:t>
            </a:r>
          </a:p>
          <a:p>
            <a:r>
              <a:rPr lang="fa-IR" sz="2400"/>
              <a:t>                            چاله حوض یا استخر</a:t>
            </a:r>
          </a:p>
          <a:p>
            <a:r>
              <a:rPr lang="fa-IR" sz="2400"/>
              <a:t>     اجزای گرمخانه      کریز یا شاه نشین</a:t>
            </a:r>
          </a:p>
          <a:p>
            <a:r>
              <a:rPr lang="fa-IR" sz="2400"/>
              <a:t>                             دستک</a:t>
            </a:r>
          </a:p>
          <a:p>
            <a:r>
              <a:rPr lang="fa-IR" sz="2400"/>
              <a:t>                           </a:t>
            </a:r>
          </a:p>
          <a:p>
            <a:r>
              <a:rPr lang="fa-IR"/>
              <a:t>                             </a:t>
            </a:r>
          </a:p>
          <a:p>
            <a:endParaRPr lang="fa-IR"/>
          </a:p>
          <a:p>
            <a:r>
              <a:rPr lang="fa-IR"/>
              <a:t>   </a:t>
            </a:r>
          </a:p>
          <a:p>
            <a:endParaRPr lang="fa-IR"/>
          </a:p>
          <a:p>
            <a:r>
              <a:rPr lang="fa-IR"/>
              <a:t>     </a:t>
            </a:r>
          </a:p>
        </p:txBody>
      </p:sp>
      <p:pic>
        <p:nvPicPr>
          <p:cNvPr id="14339" name="Picture 4" descr="Picture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714375"/>
            <a:ext cx="3251200" cy="555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Brace 5"/>
          <p:cNvSpPr/>
          <p:nvPr/>
        </p:nvSpPr>
        <p:spPr>
          <a:xfrm>
            <a:off x="5929313" y="2857500"/>
            <a:ext cx="285750" cy="20002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7" name="Freeform 6"/>
          <p:cNvSpPr/>
          <p:nvPr/>
        </p:nvSpPr>
        <p:spPr>
          <a:xfrm>
            <a:off x="1044575" y="1236663"/>
            <a:ext cx="1720850" cy="1852612"/>
          </a:xfrm>
          <a:custGeom>
            <a:avLst/>
            <a:gdLst>
              <a:gd name="connsiteX0" fmla="*/ 1658203 w 1721892"/>
              <a:gd name="connsiteY0" fmla="*/ 1696872 h 1851546"/>
              <a:gd name="connsiteX1" fmla="*/ 211540 w 1721892"/>
              <a:gd name="connsiteY1" fmla="*/ 1492155 h 1851546"/>
              <a:gd name="connsiteX2" fmla="*/ 388961 w 1721892"/>
              <a:gd name="connsiteY2" fmla="*/ 332096 h 1851546"/>
              <a:gd name="connsiteX3" fmla="*/ 1412543 w 1721892"/>
              <a:gd name="connsiteY3" fmla="*/ 195618 h 1851546"/>
              <a:gd name="connsiteX4" fmla="*/ 1685498 w 1721892"/>
              <a:gd name="connsiteY4" fmla="*/ 1505803 h 1851546"/>
              <a:gd name="connsiteX5" fmla="*/ 1194179 w 1721892"/>
              <a:gd name="connsiteY5" fmla="*/ 1806054 h 1851546"/>
              <a:gd name="connsiteX6" fmla="*/ 1371600 w 1721892"/>
              <a:gd name="connsiteY6" fmla="*/ 1778758 h 1851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1892" h="1851546">
                <a:moveTo>
                  <a:pt x="1658203" y="1696872"/>
                </a:moveTo>
                <a:cubicBezTo>
                  <a:pt x="1040641" y="1708245"/>
                  <a:pt x="423080" y="1719618"/>
                  <a:pt x="211540" y="1492155"/>
                </a:cubicBezTo>
                <a:cubicBezTo>
                  <a:pt x="0" y="1264692"/>
                  <a:pt x="188794" y="548186"/>
                  <a:pt x="388961" y="332096"/>
                </a:cubicBezTo>
                <a:cubicBezTo>
                  <a:pt x="589128" y="116007"/>
                  <a:pt x="1196454" y="0"/>
                  <a:pt x="1412543" y="195618"/>
                </a:cubicBezTo>
                <a:cubicBezTo>
                  <a:pt x="1628632" y="391236"/>
                  <a:pt x="1721892" y="1237397"/>
                  <a:pt x="1685498" y="1505803"/>
                </a:cubicBezTo>
                <a:cubicBezTo>
                  <a:pt x="1649104" y="1774209"/>
                  <a:pt x="1246495" y="1760562"/>
                  <a:pt x="1194179" y="1806054"/>
                </a:cubicBezTo>
                <a:cubicBezTo>
                  <a:pt x="1141863" y="1851546"/>
                  <a:pt x="1256731" y="1815152"/>
                  <a:pt x="1371600" y="1778758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8" name="Oval 7"/>
          <p:cNvSpPr/>
          <p:nvPr/>
        </p:nvSpPr>
        <p:spPr>
          <a:xfrm>
            <a:off x="7000875" y="4929188"/>
            <a:ext cx="142875" cy="21431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9" name="Freeform 8"/>
          <p:cNvSpPr/>
          <p:nvPr/>
        </p:nvSpPr>
        <p:spPr>
          <a:xfrm>
            <a:off x="6872288" y="5159375"/>
            <a:ext cx="838200" cy="630238"/>
          </a:xfrm>
          <a:custGeom>
            <a:avLst/>
            <a:gdLst>
              <a:gd name="connsiteX0" fmla="*/ 225188 w 839337"/>
              <a:gd name="connsiteY0" fmla="*/ 0 h 630071"/>
              <a:gd name="connsiteX1" fmla="*/ 34119 w 839337"/>
              <a:gd name="connsiteY1" fmla="*/ 163773 h 630071"/>
              <a:gd name="connsiteX2" fmla="*/ 61415 w 839337"/>
              <a:gd name="connsiteY2" fmla="*/ 518615 h 630071"/>
              <a:gd name="connsiteX3" fmla="*/ 402609 w 839337"/>
              <a:gd name="connsiteY3" fmla="*/ 300250 h 630071"/>
              <a:gd name="connsiteX4" fmla="*/ 675564 w 839337"/>
              <a:gd name="connsiteY4" fmla="*/ 586853 h 630071"/>
              <a:gd name="connsiteX5" fmla="*/ 839337 w 839337"/>
              <a:gd name="connsiteY5" fmla="*/ 559558 h 63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9337" h="630071">
                <a:moveTo>
                  <a:pt x="225188" y="0"/>
                </a:moveTo>
                <a:cubicBezTo>
                  <a:pt x="143301" y="38668"/>
                  <a:pt x="61415" y="77337"/>
                  <a:pt x="34119" y="163773"/>
                </a:cubicBezTo>
                <a:cubicBezTo>
                  <a:pt x="6824" y="250209"/>
                  <a:pt x="0" y="495869"/>
                  <a:pt x="61415" y="518615"/>
                </a:cubicBezTo>
                <a:cubicBezTo>
                  <a:pt x="122830" y="541361"/>
                  <a:pt x="300251" y="288877"/>
                  <a:pt x="402609" y="300250"/>
                </a:cubicBezTo>
                <a:cubicBezTo>
                  <a:pt x="504967" y="311623"/>
                  <a:pt x="602776" y="543635"/>
                  <a:pt x="675564" y="586853"/>
                </a:cubicBezTo>
                <a:cubicBezTo>
                  <a:pt x="748352" y="630071"/>
                  <a:pt x="793844" y="594814"/>
                  <a:pt x="839337" y="559558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0" name="Oval 9"/>
          <p:cNvSpPr/>
          <p:nvPr/>
        </p:nvSpPr>
        <p:spPr>
          <a:xfrm>
            <a:off x="6429375" y="4643438"/>
            <a:ext cx="142875" cy="21431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2" name="Freeform 11"/>
          <p:cNvSpPr/>
          <p:nvPr/>
        </p:nvSpPr>
        <p:spPr>
          <a:xfrm>
            <a:off x="6375400" y="4872038"/>
            <a:ext cx="466725" cy="820737"/>
          </a:xfrm>
          <a:custGeom>
            <a:avLst/>
            <a:gdLst>
              <a:gd name="connsiteX0" fmla="*/ 134203 w 466299"/>
              <a:gd name="connsiteY0" fmla="*/ 0 h 821140"/>
              <a:gd name="connsiteX1" fmla="*/ 175146 w 466299"/>
              <a:gd name="connsiteY1" fmla="*/ 464024 h 821140"/>
              <a:gd name="connsiteX2" fmla="*/ 448102 w 466299"/>
              <a:gd name="connsiteY2" fmla="*/ 791570 h 821140"/>
              <a:gd name="connsiteX3" fmla="*/ 65964 w 466299"/>
              <a:gd name="connsiteY3" fmla="*/ 641445 h 821140"/>
              <a:gd name="connsiteX4" fmla="*/ 52317 w 466299"/>
              <a:gd name="connsiteY4" fmla="*/ 805218 h 821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299" h="821140">
                <a:moveTo>
                  <a:pt x="134203" y="0"/>
                </a:moveTo>
                <a:cubicBezTo>
                  <a:pt x="128516" y="166048"/>
                  <a:pt x="122829" y="332096"/>
                  <a:pt x="175146" y="464024"/>
                </a:cubicBezTo>
                <a:cubicBezTo>
                  <a:pt x="227463" y="595952"/>
                  <a:pt x="466299" y="762000"/>
                  <a:pt x="448102" y="791570"/>
                </a:cubicBezTo>
                <a:cubicBezTo>
                  <a:pt x="429905" y="821140"/>
                  <a:pt x="131928" y="639170"/>
                  <a:pt x="65964" y="641445"/>
                </a:cubicBezTo>
                <a:cubicBezTo>
                  <a:pt x="0" y="643720"/>
                  <a:pt x="26158" y="724469"/>
                  <a:pt x="52317" y="805218"/>
                </a:cubicBezTo>
              </a:path>
            </a:pathLst>
          </a:cu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4" name="Freeform 13"/>
          <p:cNvSpPr/>
          <p:nvPr/>
        </p:nvSpPr>
        <p:spPr>
          <a:xfrm>
            <a:off x="6399213" y="4967288"/>
            <a:ext cx="520700" cy="328612"/>
          </a:xfrm>
          <a:custGeom>
            <a:avLst/>
            <a:gdLst>
              <a:gd name="connsiteX0" fmla="*/ 111457 w 520890"/>
              <a:gd name="connsiteY0" fmla="*/ 0 h 327546"/>
              <a:gd name="connsiteX1" fmla="*/ 56866 w 520890"/>
              <a:gd name="connsiteY1" fmla="*/ 232012 h 327546"/>
              <a:gd name="connsiteX2" fmla="*/ 452651 w 520890"/>
              <a:gd name="connsiteY2" fmla="*/ 232012 h 327546"/>
              <a:gd name="connsiteX3" fmla="*/ 466299 w 520890"/>
              <a:gd name="connsiteY3" fmla="*/ 327546 h 32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890" h="327546">
                <a:moveTo>
                  <a:pt x="111457" y="0"/>
                </a:moveTo>
                <a:cubicBezTo>
                  <a:pt x="55728" y="96671"/>
                  <a:pt x="0" y="193343"/>
                  <a:pt x="56866" y="232012"/>
                </a:cubicBezTo>
                <a:cubicBezTo>
                  <a:pt x="113732" y="270681"/>
                  <a:pt x="384412" y="216090"/>
                  <a:pt x="452651" y="232012"/>
                </a:cubicBezTo>
                <a:cubicBezTo>
                  <a:pt x="520890" y="247934"/>
                  <a:pt x="493594" y="287740"/>
                  <a:pt x="466299" y="327546"/>
                </a:cubicBezTo>
              </a:path>
            </a:pathLst>
          </a:cu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8" name="Freeform 17"/>
          <p:cNvSpPr/>
          <p:nvPr/>
        </p:nvSpPr>
        <p:spPr>
          <a:xfrm>
            <a:off x="6807200" y="5075238"/>
            <a:ext cx="141288" cy="296862"/>
          </a:xfrm>
          <a:custGeom>
            <a:avLst/>
            <a:gdLst>
              <a:gd name="connsiteX0" fmla="*/ 2275 w 141027"/>
              <a:gd name="connsiteY0" fmla="*/ 261582 h 297976"/>
              <a:gd name="connsiteX1" fmla="*/ 84161 w 141027"/>
              <a:gd name="connsiteY1" fmla="*/ 29570 h 297976"/>
              <a:gd name="connsiteX2" fmla="*/ 138752 w 141027"/>
              <a:gd name="connsiteY2" fmla="*/ 84161 h 297976"/>
              <a:gd name="connsiteX3" fmla="*/ 97809 w 141027"/>
              <a:gd name="connsiteY3" fmla="*/ 247934 h 297976"/>
              <a:gd name="connsiteX4" fmla="*/ 2275 w 141027"/>
              <a:gd name="connsiteY4" fmla="*/ 261582 h 297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027" h="297976">
                <a:moveTo>
                  <a:pt x="2275" y="261582"/>
                </a:moveTo>
                <a:cubicBezTo>
                  <a:pt x="0" y="225188"/>
                  <a:pt x="61415" y="59140"/>
                  <a:pt x="84161" y="29570"/>
                </a:cubicBezTo>
                <a:cubicBezTo>
                  <a:pt x="106907" y="0"/>
                  <a:pt x="136477" y="47767"/>
                  <a:pt x="138752" y="84161"/>
                </a:cubicBezTo>
                <a:cubicBezTo>
                  <a:pt x="141027" y="120555"/>
                  <a:pt x="118280" y="225188"/>
                  <a:pt x="97809" y="247934"/>
                </a:cubicBezTo>
                <a:cubicBezTo>
                  <a:pt x="77338" y="270680"/>
                  <a:pt x="4550" y="297976"/>
                  <a:pt x="2275" y="261582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9" name="Freeform 18"/>
          <p:cNvSpPr/>
          <p:nvPr/>
        </p:nvSpPr>
        <p:spPr>
          <a:xfrm>
            <a:off x="4786313" y="5429250"/>
            <a:ext cx="1698625" cy="298450"/>
          </a:xfrm>
          <a:custGeom>
            <a:avLst/>
            <a:gdLst>
              <a:gd name="connsiteX0" fmla="*/ 250208 w 1699145"/>
              <a:gd name="connsiteY0" fmla="*/ 31844 h 297976"/>
              <a:gd name="connsiteX1" fmla="*/ 1505802 w 1699145"/>
              <a:gd name="connsiteY1" fmla="*/ 45492 h 297976"/>
              <a:gd name="connsiteX2" fmla="*/ 1410268 w 1699145"/>
              <a:gd name="connsiteY2" fmla="*/ 168322 h 297976"/>
              <a:gd name="connsiteX3" fmla="*/ 891653 w 1699145"/>
              <a:gd name="connsiteY3" fmla="*/ 277504 h 297976"/>
              <a:gd name="connsiteX4" fmla="*/ 100083 w 1699145"/>
              <a:gd name="connsiteY4" fmla="*/ 45492 h 297976"/>
              <a:gd name="connsiteX5" fmla="*/ 250208 w 1699145"/>
              <a:gd name="connsiteY5" fmla="*/ 31844 h 297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9145" h="297976">
                <a:moveTo>
                  <a:pt x="250208" y="31844"/>
                </a:moveTo>
                <a:cubicBezTo>
                  <a:pt x="484494" y="31844"/>
                  <a:pt x="1312459" y="22746"/>
                  <a:pt x="1505802" y="45492"/>
                </a:cubicBezTo>
                <a:cubicBezTo>
                  <a:pt x="1699145" y="68238"/>
                  <a:pt x="1512626" y="129653"/>
                  <a:pt x="1410268" y="168322"/>
                </a:cubicBezTo>
                <a:cubicBezTo>
                  <a:pt x="1307910" y="206991"/>
                  <a:pt x="1110017" y="297976"/>
                  <a:pt x="891653" y="277504"/>
                </a:cubicBezTo>
                <a:cubicBezTo>
                  <a:pt x="673289" y="257032"/>
                  <a:pt x="200166" y="90984"/>
                  <a:pt x="100083" y="45492"/>
                </a:cubicBezTo>
                <a:cubicBezTo>
                  <a:pt x="0" y="0"/>
                  <a:pt x="15922" y="31844"/>
                  <a:pt x="250208" y="31844"/>
                </a:cubicBez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20" name="Freeform 19"/>
          <p:cNvSpPr/>
          <p:nvPr/>
        </p:nvSpPr>
        <p:spPr>
          <a:xfrm>
            <a:off x="3951288" y="5629275"/>
            <a:ext cx="1549400" cy="68263"/>
          </a:xfrm>
          <a:custGeom>
            <a:avLst/>
            <a:gdLst>
              <a:gd name="connsiteX0" fmla="*/ 1549021 w 1549021"/>
              <a:gd name="connsiteY0" fmla="*/ 47768 h 68239"/>
              <a:gd name="connsiteX1" fmla="*/ 1180531 w 1549021"/>
              <a:gd name="connsiteY1" fmla="*/ 61415 h 68239"/>
              <a:gd name="connsiteX2" fmla="*/ 170597 w 1549021"/>
              <a:gd name="connsiteY2" fmla="*/ 6824 h 68239"/>
              <a:gd name="connsiteX3" fmla="*/ 156949 w 1549021"/>
              <a:gd name="connsiteY3" fmla="*/ 20472 h 68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9021" h="68239">
                <a:moveTo>
                  <a:pt x="1549021" y="47768"/>
                </a:moveTo>
                <a:cubicBezTo>
                  <a:pt x="1479644" y="58003"/>
                  <a:pt x="1410268" y="68239"/>
                  <a:pt x="1180531" y="61415"/>
                </a:cubicBezTo>
                <a:cubicBezTo>
                  <a:pt x="950794" y="54591"/>
                  <a:pt x="341194" y="13648"/>
                  <a:pt x="170597" y="6824"/>
                </a:cubicBezTo>
                <a:cubicBezTo>
                  <a:pt x="0" y="0"/>
                  <a:pt x="78474" y="10236"/>
                  <a:pt x="156949" y="20472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21" name="Freeform 20"/>
          <p:cNvSpPr/>
          <p:nvPr/>
        </p:nvSpPr>
        <p:spPr>
          <a:xfrm>
            <a:off x="5991225" y="5670550"/>
            <a:ext cx="2333625" cy="88900"/>
          </a:xfrm>
          <a:custGeom>
            <a:avLst/>
            <a:gdLst>
              <a:gd name="connsiteX0" fmla="*/ 0 w 2333767"/>
              <a:gd name="connsiteY0" fmla="*/ 47767 h 88710"/>
              <a:gd name="connsiteX1" fmla="*/ 81887 w 2333767"/>
              <a:gd name="connsiteY1" fmla="*/ 47767 h 88710"/>
              <a:gd name="connsiteX2" fmla="*/ 1160060 w 2333767"/>
              <a:gd name="connsiteY2" fmla="*/ 6824 h 88710"/>
              <a:gd name="connsiteX3" fmla="*/ 1760561 w 2333767"/>
              <a:gd name="connsiteY3" fmla="*/ 88710 h 88710"/>
              <a:gd name="connsiteX4" fmla="*/ 2333767 w 2333767"/>
              <a:gd name="connsiteY4" fmla="*/ 6824 h 88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3767" h="88710">
                <a:moveTo>
                  <a:pt x="0" y="47767"/>
                </a:moveTo>
                <a:lnTo>
                  <a:pt x="81887" y="47767"/>
                </a:lnTo>
                <a:cubicBezTo>
                  <a:pt x="275230" y="40943"/>
                  <a:pt x="880281" y="0"/>
                  <a:pt x="1160060" y="6824"/>
                </a:cubicBezTo>
                <a:cubicBezTo>
                  <a:pt x="1439839" y="13648"/>
                  <a:pt x="1564943" y="88710"/>
                  <a:pt x="1760561" y="88710"/>
                </a:cubicBezTo>
                <a:cubicBezTo>
                  <a:pt x="1956179" y="88710"/>
                  <a:pt x="2144973" y="47767"/>
                  <a:pt x="2333767" y="6824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5" name="Freeform 14"/>
          <p:cNvSpPr/>
          <p:nvPr/>
        </p:nvSpPr>
        <p:spPr>
          <a:xfrm>
            <a:off x="6773863" y="4092575"/>
            <a:ext cx="1223962" cy="1557338"/>
          </a:xfrm>
          <a:custGeom>
            <a:avLst/>
            <a:gdLst>
              <a:gd name="connsiteX0" fmla="*/ 1059976 w 1223749"/>
              <a:gd name="connsiteY0" fmla="*/ 1489880 h 1558119"/>
              <a:gd name="connsiteX1" fmla="*/ 1059976 w 1223749"/>
              <a:gd name="connsiteY1" fmla="*/ 1421642 h 1558119"/>
              <a:gd name="connsiteX2" fmla="*/ 1073624 w 1223749"/>
              <a:gd name="connsiteY2" fmla="*/ 671015 h 1558119"/>
              <a:gd name="connsiteX3" fmla="*/ 159224 w 1223749"/>
              <a:gd name="connsiteY3" fmla="*/ 97809 h 1558119"/>
              <a:gd name="connsiteX4" fmla="*/ 118280 w 1223749"/>
              <a:gd name="connsiteY4" fmla="*/ 84161 h 155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749" h="1558119">
                <a:moveTo>
                  <a:pt x="1059976" y="1489880"/>
                </a:moveTo>
                <a:cubicBezTo>
                  <a:pt x="1058838" y="1523999"/>
                  <a:pt x="1057701" y="1558119"/>
                  <a:pt x="1059976" y="1421642"/>
                </a:cubicBezTo>
                <a:cubicBezTo>
                  <a:pt x="1062251" y="1285165"/>
                  <a:pt x="1223749" y="891654"/>
                  <a:pt x="1073624" y="671015"/>
                </a:cubicBezTo>
                <a:cubicBezTo>
                  <a:pt x="923499" y="450376"/>
                  <a:pt x="318448" y="195618"/>
                  <a:pt x="159224" y="97809"/>
                </a:cubicBezTo>
                <a:cubicBezTo>
                  <a:pt x="0" y="0"/>
                  <a:pt x="59140" y="42080"/>
                  <a:pt x="118280" y="84161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6" name="Freeform 15"/>
          <p:cNvSpPr/>
          <p:nvPr/>
        </p:nvSpPr>
        <p:spPr>
          <a:xfrm>
            <a:off x="6796088" y="4203700"/>
            <a:ext cx="1028700" cy="1268413"/>
          </a:xfrm>
          <a:custGeom>
            <a:avLst/>
            <a:gdLst>
              <a:gd name="connsiteX0" fmla="*/ 928048 w 1028132"/>
              <a:gd name="connsiteY0" fmla="*/ 1269242 h 1269242"/>
              <a:gd name="connsiteX1" fmla="*/ 928048 w 1028132"/>
              <a:gd name="connsiteY1" fmla="*/ 1146412 h 1269242"/>
              <a:gd name="connsiteX2" fmla="*/ 873457 w 1028132"/>
              <a:gd name="connsiteY2" fmla="*/ 532263 h 1269242"/>
              <a:gd name="connsiteX3" fmla="*/ 0 w 1028132"/>
              <a:gd name="connsiteY3" fmla="*/ 0 h 126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8132" h="1269242">
                <a:moveTo>
                  <a:pt x="928048" y="1269242"/>
                </a:moveTo>
                <a:cubicBezTo>
                  <a:pt x="932597" y="1269242"/>
                  <a:pt x="937147" y="1269242"/>
                  <a:pt x="928048" y="1146412"/>
                </a:cubicBezTo>
                <a:cubicBezTo>
                  <a:pt x="918949" y="1023582"/>
                  <a:pt x="1028132" y="723332"/>
                  <a:pt x="873457" y="532263"/>
                </a:cubicBezTo>
                <a:cubicBezTo>
                  <a:pt x="718782" y="341194"/>
                  <a:pt x="359391" y="170597"/>
                  <a:pt x="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7" name="Freeform 16"/>
          <p:cNvSpPr/>
          <p:nvPr/>
        </p:nvSpPr>
        <p:spPr>
          <a:xfrm>
            <a:off x="5459413" y="4991100"/>
            <a:ext cx="190500" cy="441325"/>
          </a:xfrm>
          <a:custGeom>
            <a:avLst/>
            <a:gdLst>
              <a:gd name="connsiteX0" fmla="*/ 191069 w 191069"/>
              <a:gd name="connsiteY0" fmla="*/ 441277 h 441277"/>
              <a:gd name="connsiteX1" fmla="*/ 136478 w 191069"/>
              <a:gd name="connsiteY1" fmla="*/ 277504 h 441277"/>
              <a:gd name="connsiteX2" fmla="*/ 81887 w 191069"/>
              <a:gd name="connsiteY2" fmla="*/ 4549 h 441277"/>
              <a:gd name="connsiteX3" fmla="*/ 0 w 191069"/>
              <a:gd name="connsiteY3" fmla="*/ 250208 h 44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069" h="441277">
                <a:moveTo>
                  <a:pt x="191069" y="441277"/>
                </a:moveTo>
                <a:cubicBezTo>
                  <a:pt x="172872" y="395784"/>
                  <a:pt x="154675" y="350292"/>
                  <a:pt x="136478" y="277504"/>
                </a:cubicBezTo>
                <a:cubicBezTo>
                  <a:pt x="118281" y="204716"/>
                  <a:pt x="104633" y="9098"/>
                  <a:pt x="81887" y="4549"/>
                </a:cubicBezTo>
                <a:cubicBezTo>
                  <a:pt x="59141" y="0"/>
                  <a:pt x="29570" y="125104"/>
                  <a:pt x="0" y="25020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22" name="Freeform 21"/>
          <p:cNvSpPr/>
          <p:nvPr/>
        </p:nvSpPr>
        <p:spPr>
          <a:xfrm>
            <a:off x="5613400" y="4856163"/>
            <a:ext cx="225425" cy="615950"/>
          </a:xfrm>
          <a:custGeom>
            <a:avLst/>
            <a:gdLst>
              <a:gd name="connsiteX0" fmla="*/ 63690 w 225188"/>
              <a:gd name="connsiteY0" fmla="*/ 616423 h 616423"/>
              <a:gd name="connsiteX1" fmla="*/ 22746 w 225188"/>
              <a:gd name="connsiteY1" fmla="*/ 56865 h 616423"/>
              <a:gd name="connsiteX2" fmla="*/ 200167 w 225188"/>
              <a:gd name="connsiteY2" fmla="*/ 275229 h 616423"/>
              <a:gd name="connsiteX3" fmla="*/ 172872 w 225188"/>
              <a:gd name="connsiteY3" fmla="*/ 275229 h 61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88" h="616423">
                <a:moveTo>
                  <a:pt x="63690" y="616423"/>
                </a:moveTo>
                <a:cubicBezTo>
                  <a:pt x="31845" y="365076"/>
                  <a:pt x="0" y="113730"/>
                  <a:pt x="22746" y="56865"/>
                </a:cubicBezTo>
                <a:cubicBezTo>
                  <a:pt x="45492" y="0"/>
                  <a:pt x="175146" y="238835"/>
                  <a:pt x="200167" y="275229"/>
                </a:cubicBezTo>
                <a:cubicBezTo>
                  <a:pt x="225188" y="311623"/>
                  <a:pt x="199030" y="293426"/>
                  <a:pt x="172872" y="27522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23" name="Freeform 22"/>
          <p:cNvSpPr/>
          <p:nvPr/>
        </p:nvSpPr>
        <p:spPr>
          <a:xfrm>
            <a:off x="5554663" y="4776788"/>
            <a:ext cx="109537" cy="668337"/>
          </a:xfrm>
          <a:custGeom>
            <a:avLst/>
            <a:gdLst>
              <a:gd name="connsiteX0" fmla="*/ 109182 w 109182"/>
              <a:gd name="connsiteY0" fmla="*/ 668741 h 668741"/>
              <a:gd name="connsiteX1" fmla="*/ 0 w 109182"/>
              <a:gd name="connsiteY1" fmla="*/ 0 h 66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182" h="668741">
                <a:moveTo>
                  <a:pt x="109182" y="668741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nouka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929063"/>
            <a:ext cx="2643188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Picture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071563"/>
            <a:ext cx="2716213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5286375" y="785813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گرمخانه</a:t>
            </a:r>
          </a:p>
        </p:txBody>
      </p:sp>
      <p:pic>
        <p:nvPicPr>
          <p:cNvPr id="15365" name="Picture 11" descr="1گنج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8" y="1143000"/>
            <a:ext cx="36004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urved Connector 7"/>
          <p:cNvCxnSpPr/>
          <p:nvPr/>
        </p:nvCxnSpPr>
        <p:spPr>
          <a:xfrm>
            <a:off x="1643063" y="2500313"/>
            <a:ext cx="3214687" cy="928687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2000250" y="785813"/>
            <a:ext cx="62865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/>
              <a:t>                       </a:t>
            </a:r>
            <a:r>
              <a:rPr lang="fa-IR" b="1"/>
              <a:t>خزینه ها</a:t>
            </a:r>
          </a:p>
          <a:p>
            <a:endParaRPr lang="fa-IR"/>
          </a:p>
          <a:p>
            <a:r>
              <a:rPr lang="fa-IR"/>
              <a:t>         </a:t>
            </a:r>
            <a:r>
              <a:rPr lang="fa-IR" sz="2400"/>
              <a:t>خزانه ها در حمام های مفصل </a:t>
            </a:r>
          </a:p>
          <a:p>
            <a:r>
              <a:rPr lang="fa-IR" sz="2400"/>
              <a:t>             سه عدد بود</a:t>
            </a:r>
          </a:p>
          <a:p>
            <a:r>
              <a:rPr lang="fa-IR" sz="2400"/>
              <a:t>       </a:t>
            </a:r>
          </a:p>
          <a:p>
            <a:r>
              <a:rPr lang="fa-IR" sz="2400"/>
              <a:t>         </a:t>
            </a:r>
          </a:p>
        </p:txBody>
      </p:sp>
      <p:sp>
        <p:nvSpPr>
          <p:cNvPr id="5" name="Freeform 4"/>
          <p:cNvSpPr/>
          <p:nvPr/>
        </p:nvSpPr>
        <p:spPr>
          <a:xfrm>
            <a:off x="4092575" y="2886075"/>
            <a:ext cx="1362075" cy="1366838"/>
          </a:xfrm>
          <a:custGeom>
            <a:avLst/>
            <a:gdLst>
              <a:gd name="connsiteX0" fmla="*/ 684662 w 1362502"/>
              <a:gd name="connsiteY0" fmla="*/ 1276066 h 1367052"/>
              <a:gd name="connsiteX1" fmla="*/ 84161 w 1362502"/>
              <a:gd name="connsiteY1" fmla="*/ 484496 h 1367052"/>
              <a:gd name="connsiteX2" fmla="*/ 1189630 w 1362502"/>
              <a:gd name="connsiteY2" fmla="*/ 116006 h 1367052"/>
              <a:gd name="connsiteX3" fmla="*/ 1121391 w 1362502"/>
              <a:gd name="connsiteY3" fmla="*/ 1180532 h 1367052"/>
              <a:gd name="connsiteX4" fmla="*/ 439003 w 1362502"/>
              <a:gd name="connsiteY4" fmla="*/ 1235123 h 1367052"/>
              <a:gd name="connsiteX5" fmla="*/ 357116 w 1362502"/>
              <a:gd name="connsiteY5" fmla="*/ 1235123 h 136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2502" h="1367052">
                <a:moveTo>
                  <a:pt x="684662" y="1276066"/>
                </a:moveTo>
                <a:cubicBezTo>
                  <a:pt x="342331" y="976952"/>
                  <a:pt x="0" y="677839"/>
                  <a:pt x="84161" y="484496"/>
                </a:cubicBezTo>
                <a:cubicBezTo>
                  <a:pt x="168322" y="291153"/>
                  <a:pt x="1016758" y="0"/>
                  <a:pt x="1189630" y="116006"/>
                </a:cubicBezTo>
                <a:cubicBezTo>
                  <a:pt x="1362502" y="232012"/>
                  <a:pt x="1246496" y="994012"/>
                  <a:pt x="1121391" y="1180532"/>
                </a:cubicBezTo>
                <a:cubicBezTo>
                  <a:pt x="996286" y="1367052"/>
                  <a:pt x="566382" y="1226025"/>
                  <a:pt x="439003" y="1235123"/>
                </a:cubicBezTo>
                <a:cubicBezTo>
                  <a:pt x="311624" y="1244221"/>
                  <a:pt x="334370" y="1239672"/>
                  <a:pt x="357116" y="1235123"/>
                </a:cubicBezTo>
              </a:path>
            </a:pathLst>
          </a:cu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7" name="Freeform 6"/>
          <p:cNvSpPr/>
          <p:nvPr/>
        </p:nvSpPr>
        <p:spPr>
          <a:xfrm>
            <a:off x="4872038" y="2695575"/>
            <a:ext cx="2139950" cy="1962150"/>
          </a:xfrm>
          <a:custGeom>
            <a:avLst/>
            <a:gdLst>
              <a:gd name="connsiteX0" fmla="*/ 955343 w 2140424"/>
              <a:gd name="connsiteY0" fmla="*/ 1821976 h 1963003"/>
              <a:gd name="connsiteX1" fmla="*/ 887104 w 2140424"/>
              <a:gd name="connsiteY1" fmla="*/ 1821976 h 1963003"/>
              <a:gd name="connsiteX2" fmla="*/ 54591 w 2140424"/>
              <a:gd name="connsiteY2" fmla="*/ 975815 h 1963003"/>
              <a:gd name="connsiteX3" fmla="*/ 559558 w 2140424"/>
              <a:gd name="connsiteY3" fmla="*/ 116006 h 1963003"/>
              <a:gd name="connsiteX4" fmla="*/ 1692322 w 2140424"/>
              <a:gd name="connsiteY4" fmla="*/ 279779 h 1963003"/>
              <a:gd name="connsiteX5" fmla="*/ 2006221 w 2140424"/>
              <a:gd name="connsiteY5" fmla="*/ 1276066 h 1963003"/>
              <a:gd name="connsiteX6" fmla="*/ 887104 w 2140424"/>
              <a:gd name="connsiteY6" fmla="*/ 1808328 h 1963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0424" h="1963003">
                <a:moveTo>
                  <a:pt x="955343" y="1821976"/>
                </a:moveTo>
                <a:cubicBezTo>
                  <a:pt x="996286" y="1892489"/>
                  <a:pt x="1037229" y="1963003"/>
                  <a:pt x="887104" y="1821976"/>
                </a:cubicBezTo>
                <a:cubicBezTo>
                  <a:pt x="736979" y="1680949"/>
                  <a:pt x="109182" y="1260143"/>
                  <a:pt x="54591" y="975815"/>
                </a:cubicBezTo>
                <a:cubicBezTo>
                  <a:pt x="0" y="691487"/>
                  <a:pt x="286603" y="232012"/>
                  <a:pt x="559558" y="116006"/>
                </a:cubicBezTo>
                <a:cubicBezTo>
                  <a:pt x="832513" y="0"/>
                  <a:pt x="1451212" y="86436"/>
                  <a:pt x="1692322" y="279779"/>
                </a:cubicBezTo>
                <a:cubicBezTo>
                  <a:pt x="1933432" y="473122"/>
                  <a:pt x="2140424" y="1021308"/>
                  <a:pt x="2006221" y="1276066"/>
                </a:cubicBezTo>
                <a:cubicBezTo>
                  <a:pt x="1872018" y="1530824"/>
                  <a:pt x="887104" y="1808328"/>
                  <a:pt x="887104" y="1808328"/>
                </a:cubicBezTo>
              </a:path>
            </a:pathLst>
          </a:cu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8" name="Freeform 7"/>
          <p:cNvSpPr/>
          <p:nvPr/>
        </p:nvSpPr>
        <p:spPr>
          <a:xfrm>
            <a:off x="6500813" y="2928938"/>
            <a:ext cx="1362075" cy="1366837"/>
          </a:xfrm>
          <a:custGeom>
            <a:avLst/>
            <a:gdLst>
              <a:gd name="connsiteX0" fmla="*/ 684662 w 1362502"/>
              <a:gd name="connsiteY0" fmla="*/ 1276066 h 1367052"/>
              <a:gd name="connsiteX1" fmla="*/ 84161 w 1362502"/>
              <a:gd name="connsiteY1" fmla="*/ 484496 h 1367052"/>
              <a:gd name="connsiteX2" fmla="*/ 1189630 w 1362502"/>
              <a:gd name="connsiteY2" fmla="*/ 116006 h 1367052"/>
              <a:gd name="connsiteX3" fmla="*/ 1121391 w 1362502"/>
              <a:gd name="connsiteY3" fmla="*/ 1180532 h 1367052"/>
              <a:gd name="connsiteX4" fmla="*/ 439003 w 1362502"/>
              <a:gd name="connsiteY4" fmla="*/ 1235123 h 1367052"/>
              <a:gd name="connsiteX5" fmla="*/ 357116 w 1362502"/>
              <a:gd name="connsiteY5" fmla="*/ 1235123 h 136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2502" h="1367052">
                <a:moveTo>
                  <a:pt x="684662" y="1276066"/>
                </a:moveTo>
                <a:cubicBezTo>
                  <a:pt x="342331" y="976952"/>
                  <a:pt x="0" y="677839"/>
                  <a:pt x="84161" y="484496"/>
                </a:cubicBezTo>
                <a:cubicBezTo>
                  <a:pt x="168322" y="291153"/>
                  <a:pt x="1016758" y="0"/>
                  <a:pt x="1189630" y="116006"/>
                </a:cubicBezTo>
                <a:cubicBezTo>
                  <a:pt x="1362502" y="232012"/>
                  <a:pt x="1246496" y="994012"/>
                  <a:pt x="1121391" y="1180532"/>
                </a:cubicBezTo>
                <a:cubicBezTo>
                  <a:pt x="996286" y="1367052"/>
                  <a:pt x="566382" y="1226025"/>
                  <a:pt x="439003" y="1235123"/>
                </a:cubicBezTo>
                <a:cubicBezTo>
                  <a:pt x="311624" y="1244221"/>
                  <a:pt x="334370" y="1239672"/>
                  <a:pt x="357116" y="1235123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6390" name="TextBox 8"/>
          <p:cNvSpPr txBox="1">
            <a:spLocks noChangeArrowheads="1"/>
          </p:cNvSpPr>
          <p:nvPr/>
        </p:nvSpPr>
        <p:spPr bwMode="auto">
          <a:xfrm>
            <a:off x="5357813" y="3500438"/>
            <a:ext cx="1214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/>
              <a:t>آب ولرم</a:t>
            </a:r>
          </a:p>
        </p:txBody>
      </p:sp>
      <p:sp>
        <p:nvSpPr>
          <p:cNvPr id="16391" name="TextBox 9"/>
          <p:cNvSpPr txBox="1">
            <a:spLocks noChangeArrowheads="1"/>
          </p:cNvSpPr>
          <p:nvPr/>
        </p:nvSpPr>
        <p:spPr bwMode="auto">
          <a:xfrm>
            <a:off x="4000500" y="3571875"/>
            <a:ext cx="1214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/>
              <a:t>آب سرد</a:t>
            </a:r>
          </a:p>
        </p:txBody>
      </p:sp>
      <p:sp>
        <p:nvSpPr>
          <p:cNvPr id="16392" name="TextBox 10"/>
          <p:cNvSpPr txBox="1">
            <a:spLocks noChangeArrowheads="1"/>
          </p:cNvSpPr>
          <p:nvPr/>
        </p:nvSpPr>
        <p:spPr bwMode="auto">
          <a:xfrm>
            <a:off x="6500813" y="3500438"/>
            <a:ext cx="1214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/>
              <a:t>آب داغ</a:t>
            </a:r>
          </a:p>
        </p:txBody>
      </p:sp>
      <p:pic>
        <p:nvPicPr>
          <p:cNvPr id="16393" name="Picture 12" descr="Picture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714375"/>
            <a:ext cx="3251200" cy="555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Freeform 17"/>
          <p:cNvSpPr/>
          <p:nvPr/>
        </p:nvSpPr>
        <p:spPr>
          <a:xfrm>
            <a:off x="639763" y="1035050"/>
            <a:ext cx="2571750" cy="1854200"/>
          </a:xfrm>
          <a:custGeom>
            <a:avLst/>
            <a:gdLst>
              <a:gd name="connsiteX0" fmla="*/ 111457 w 2572603"/>
              <a:gd name="connsiteY0" fmla="*/ 1558119 h 1853820"/>
              <a:gd name="connsiteX1" fmla="*/ 70514 w 2572603"/>
              <a:gd name="connsiteY1" fmla="*/ 1517175 h 1853820"/>
              <a:gd name="connsiteX2" fmla="*/ 261582 w 2572603"/>
              <a:gd name="connsiteY2" fmla="*/ 834787 h 1853820"/>
              <a:gd name="connsiteX3" fmla="*/ 848436 w 2572603"/>
              <a:gd name="connsiteY3" fmla="*/ 548184 h 1853820"/>
              <a:gd name="connsiteX4" fmla="*/ 1885666 w 2572603"/>
              <a:gd name="connsiteY4" fmla="*/ 2274 h 1853820"/>
              <a:gd name="connsiteX5" fmla="*/ 2513463 w 2572603"/>
              <a:gd name="connsiteY5" fmla="*/ 534537 h 1853820"/>
              <a:gd name="connsiteX6" fmla="*/ 2240508 w 2572603"/>
              <a:gd name="connsiteY6" fmla="*/ 943969 h 1853820"/>
              <a:gd name="connsiteX7" fmla="*/ 2172269 w 2572603"/>
              <a:gd name="connsiteY7" fmla="*/ 1626357 h 1853820"/>
              <a:gd name="connsiteX8" fmla="*/ 1790131 w 2572603"/>
              <a:gd name="connsiteY8" fmla="*/ 1776483 h 1853820"/>
              <a:gd name="connsiteX9" fmla="*/ 1285164 w 2572603"/>
              <a:gd name="connsiteY9" fmla="*/ 1476232 h 1853820"/>
              <a:gd name="connsiteX10" fmla="*/ 698311 w 2572603"/>
              <a:gd name="connsiteY10" fmla="*/ 1735540 h 1853820"/>
              <a:gd name="connsiteX11" fmla="*/ 288878 w 2572603"/>
              <a:gd name="connsiteY11" fmla="*/ 1817426 h 1853820"/>
              <a:gd name="connsiteX12" fmla="*/ 43218 w 2572603"/>
              <a:gd name="connsiteY12" fmla="*/ 1517175 h 1853820"/>
              <a:gd name="connsiteX13" fmla="*/ 29570 w 2572603"/>
              <a:gd name="connsiteY13" fmla="*/ 1517175 h 185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72603" h="1853820">
                <a:moveTo>
                  <a:pt x="111457" y="1558119"/>
                </a:moveTo>
                <a:cubicBezTo>
                  <a:pt x="78475" y="1597924"/>
                  <a:pt x="45493" y="1637730"/>
                  <a:pt x="70514" y="1517175"/>
                </a:cubicBezTo>
                <a:cubicBezTo>
                  <a:pt x="95535" y="1396620"/>
                  <a:pt x="131928" y="996286"/>
                  <a:pt x="261582" y="834787"/>
                </a:cubicBezTo>
                <a:cubicBezTo>
                  <a:pt x="391236" y="673289"/>
                  <a:pt x="577755" y="686936"/>
                  <a:pt x="848436" y="548184"/>
                </a:cubicBezTo>
                <a:cubicBezTo>
                  <a:pt x="1119117" y="409432"/>
                  <a:pt x="1608162" y="4548"/>
                  <a:pt x="1885666" y="2274"/>
                </a:cubicBezTo>
                <a:cubicBezTo>
                  <a:pt x="2163170" y="0"/>
                  <a:pt x="2454323" y="377588"/>
                  <a:pt x="2513463" y="534537"/>
                </a:cubicBezTo>
                <a:cubicBezTo>
                  <a:pt x="2572603" y="691486"/>
                  <a:pt x="2297374" y="761999"/>
                  <a:pt x="2240508" y="943969"/>
                </a:cubicBezTo>
                <a:cubicBezTo>
                  <a:pt x="2183642" y="1125939"/>
                  <a:pt x="2247332" y="1487605"/>
                  <a:pt x="2172269" y="1626357"/>
                </a:cubicBezTo>
                <a:cubicBezTo>
                  <a:pt x="2097206" y="1765109"/>
                  <a:pt x="1937982" y="1801504"/>
                  <a:pt x="1790131" y="1776483"/>
                </a:cubicBezTo>
                <a:cubicBezTo>
                  <a:pt x="1642280" y="1751462"/>
                  <a:pt x="1467134" y="1483056"/>
                  <a:pt x="1285164" y="1476232"/>
                </a:cubicBezTo>
                <a:cubicBezTo>
                  <a:pt x="1103194" y="1469408"/>
                  <a:pt x="864358" y="1678674"/>
                  <a:pt x="698311" y="1735540"/>
                </a:cubicBezTo>
                <a:cubicBezTo>
                  <a:pt x="532264" y="1792406"/>
                  <a:pt x="398060" y="1853820"/>
                  <a:pt x="288878" y="1817426"/>
                </a:cubicBezTo>
                <a:cubicBezTo>
                  <a:pt x="179696" y="1781032"/>
                  <a:pt x="86436" y="1567217"/>
                  <a:pt x="43218" y="1517175"/>
                </a:cubicBezTo>
                <a:cubicBezTo>
                  <a:pt x="0" y="1467133"/>
                  <a:pt x="14785" y="1492154"/>
                  <a:pt x="29570" y="1517175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8268" y="2197313"/>
            <a:ext cx="457250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محل تبلیغ شما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995936" y="836712"/>
            <a:ext cx="86409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Down Arrow 3"/>
          <p:cNvSpPr/>
          <p:nvPr/>
        </p:nvSpPr>
        <p:spPr>
          <a:xfrm rot="5400000">
            <a:off x="7092280" y="2391271"/>
            <a:ext cx="86409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Down Arrow 4"/>
          <p:cNvSpPr/>
          <p:nvPr/>
        </p:nvSpPr>
        <p:spPr>
          <a:xfrm rot="16200000">
            <a:off x="899592" y="2355267"/>
            <a:ext cx="86409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Down Arrow 5"/>
          <p:cNvSpPr/>
          <p:nvPr/>
        </p:nvSpPr>
        <p:spPr>
          <a:xfrm rot="10800000">
            <a:off x="3995937" y="4002008"/>
            <a:ext cx="86409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TextBox 6"/>
          <p:cNvSpPr txBox="1"/>
          <p:nvPr/>
        </p:nvSpPr>
        <p:spPr>
          <a:xfrm>
            <a:off x="1259632" y="5229200"/>
            <a:ext cx="640871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b="1" dirty="0" smtClean="0">
                <a:cs typeface="B Mitra" panose="00000400000000000000" pitchFamily="2" charset="-78"/>
              </a:rPr>
              <a:t>جهت رزرو و اطلاع از شرایط به شماره زیر پیام دهید</a:t>
            </a:r>
          </a:p>
          <a:p>
            <a:pPr algn="ctr"/>
            <a:endParaRPr lang="fa-IR" sz="2400" b="1" dirty="0" smtClean="0">
              <a:cs typeface="B Mitra" panose="00000400000000000000" pitchFamily="2" charset="-78"/>
            </a:endParaRPr>
          </a:p>
          <a:p>
            <a:pPr algn="ctr"/>
            <a:r>
              <a:rPr lang="fa-IR" sz="2400" b="1" dirty="0" smtClean="0">
                <a:cs typeface="B Mitra" panose="00000400000000000000" pitchFamily="2" charset="-78"/>
              </a:rPr>
              <a:t>09335538110</a:t>
            </a:r>
            <a:endParaRPr lang="fa-IR" sz="2400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37175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Picture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071563"/>
            <a:ext cx="2716213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 descr="استخر چال حوض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1143000"/>
            <a:ext cx="3786188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urved Connector 10"/>
          <p:cNvCxnSpPr/>
          <p:nvPr/>
        </p:nvCxnSpPr>
        <p:spPr>
          <a:xfrm>
            <a:off x="1500188" y="1643063"/>
            <a:ext cx="3500437" cy="1571625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3" name="TextBox 11"/>
          <p:cNvSpPr txBox="1">
            <a:spLocks noChangeArrowheads="1"/>
          </p:cNvSpPr>
          <p:nvPr/>
        </p:nvSpPr>
        <p:spPr bwMode="auto">
          <a:xfrm>
            <a:off x="5643563" y="785813"/>
            <a:ext cx="1214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چال حوض</a:t>
            </a:r>
          </a:p>
        </p:txBody>
      </p:sp>
      <p:sp>
        <p:nvSpPr>
          <p:cNvPr id="13" name="Freeform 12"/>
          <p:cNvSpPr/>
          <p:nvPr/>
        </p:nvSpPr>
        <p:spPr>
          <a:xfrm>
            <a:off x="3930650" y="5038725"/>
            <a:ext cx="4057650" cy="238125"/>
          </a:xfrm>
          <a:custGeom>
            <a:avLst/>
            <a:gdLst>
              <a:gd name="connsiteX0" fmla="*/ 0 w 4057934"/>
              <a:gd name="connsiteY0" fmla="*/ 52317 h 238836"/>
              <a:gd name="connsiteX1" fmla="*/ 204717 w 4057934"/>
              <a:gd name="connsiteY1" fmla="*/ 52317 h 238836"/>
              <a:gd name="connsiteX2" fmla="*/ 982639 w 4057934"/>
              <a:gd name="connsiteY2" fmla="*/ 79612 h 238836"/>
              <a:gd name="connsiteX3" fmla="*/ 1869744 w 4057934"/>
              <a:gd name="connsiteY3" fmla="*/ 25021 h 238836"/>
              <a:gd name="connsiteX4" fmla="*/ 2688609 w 4057934"/>
              <a:gd name="connsiteY4" fmla="*/ 229738 h 238836"/>
              <a:gd name="connsiteX5" fmla="*/ 3616657 w 4057934"/>
              <a:gd name="connsiteY5" fmla="*/ 79612 h 238836"/>
              <a:gd name="connsiteX6" fmla="*/ 3998794 w 4057934"/>
              <a:gd name="connsiteY6" fmla="*/ 134203 h 238836"/>
              <a:gd name="connsiteX7" fmla="*/ 3971499 w 4057934"/>
              <a:gd name="connsiteY7" fmla="*/ 106908 h 23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57934" h="238836">
                <a:moveTo>
                  <a:pt x="0" y="52317"/>
                </a:moveTo>
                <a:cubicBezTo>
                  <a:pt x="20472" y="50042"/>
                  <a:pt x="204717" y="52317"/>
                  <a:pt x="204717" y="52317"/>
                </a:cubicBezTo>
                <a:cubicBezTo>
                  <a:pt x="368490" y="56866"/>
                  <a:pt x="705135" y="84161"/>
                  <a:pt x="982639" y="79612"/>
                </a:cubicBezTo>
                <a:cubicBezTo>
                  <a:pt x="1260143" y="75063"/>
                  <a:pt x="1585416" y="0"/>
                  <a:pt x="1869744" y="25021"/>
                </a:cubicBezTo>
                <a:cubicBezTo>
                  <a:pt x="2154072" y="50042"/>
                  <a:pt x="2397457" y="220640"/>
                  <a:pt x="2688609" y="229738"/>
                </a:cubicBezTo>
                <a:cubicBezTo>
                  <a:pt x="2979761" y="238836"/>
                  <a:pt x="3398293" y="95535"/>
                  <a:pt x="3616657" y="79612"/>
                </a:cubicBezTo>
                <a:cubicBezTo>
                  <a:pt x="3835021" y="63690"/>
                  <a:pt x="3939654" y="129654"/>
                  <a:pt x="3998794" y="134203"/>
                </a:cubicBezTo>
                <a:cubicBezTo>
                  <a:pt x="4057934" y="138752"/>
                  <a:pt x="4014716" y="122830"/>
                  <a:pt x="3971499" y="10690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4" name="Oval 13"/>
          <p:cNvSpPr/>
          <p:nvPr/>
        </p:nvSpPr>
        <p:spPr>
          <a:xfrm>
            <a:off x="7072313" y="4786313"/>
            <a:ext cx="214312" cy="21431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5" name="Freeform 14"/>
          <p:cNvSpPr/>
          <p:nvPr/>
        </p:nvSpPr>
        <p:spPr>
          <a:xfrm>
            <a:off x="6575425" y="4713288"/>
            <a:ext cx="576263" cy="282575"/>
          </a:xfrm>
          <a:custGeom>
            <a:avLst/>
            <a:gdLst>
              <a:gd name="connsiteX0" fmla="*/ 575481 w 575481"/>
              <a:gd name="connsiteY0" fmla="*/ 282055 h 282055"/>
              <a:gd name="connsiteX1" fmla="*/ 329821 w 575481"/>
              <a:gd name="connsiteY1" fmla="*/ 118281 h 282055"/>
              <a:gd name="connsiteX2" fmla="*/ 43218 w 575481"/>
              <a:gd name="connsiteY2" fmla="*/ 9099 h 282055"/>
              <a:gd name="connsiteX3" fmla="*/ 70514 w 575481"/>
              <a:gd name="connsiteY3" fmla="*/ 172873 h 282055"/>
              <a:gd name="connsiteX4" fmla="*/ 43218 w 575481"/>
              <a:gd name="connsiteY4" fmla="*/ 145577 h 28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481" h="282055">
                <a:moveTo>
                  <a:pt x="575481" y="282055"/>
                </a:moveTo>
                <a:cubicBezTo>
                  <a:pt x="497006" y="222914"/>
                  <a:pt x="418531" y="163774"/>
                  <a:pt x="329821" y="118281"/>
                </a:cubicBezTo>
                <a:cubicBezTo>
                  <a:pt x="241111" y="72788"/>
                  <a:pt x="86436" y="0"/>
                  <a:pt x="43218" y="9099"/>
                </a:cubicBezTo>
                <a:cubicBezTo>
                  <a:pt x="0" y="18198"/>
                  <a:pt x="70514" y="150127"/>
                  <a:pt x="70514" y="172873"/>
                </a:cubicBezTo>
                <a:cubicBezTo>
                  <a:pt x="70514" y="195619"/>
                  <a:pt x="56866" y="170598"/>
                  <a:pt x="43218" y="145577"/>
                </a:cubicBezTo>
              </a:path>
            </a:pathLst>
          </a:cu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6" name="Freeform 15"/>
          <p:cNvSpPr/>
          <p:nvPr/>
        </p:nvSpPr>
        <p:spPr>
          <a:xfrm>
            <a:off x="4121150" y="4913313"/>
            <a:ext cx="3371850" cy="282575"/>
          </a:xfrm>
          <a:custGeom>
            <a:avLst/>
            <a:gdLst>
              <a:gd name="connsiteX0" fmla="*/ 3370997 w 3370997"/>
              <a:gd name="connsiteY0" fmla="*/ 204716 h 282053"/>
              <a:gd name="connsiteX1" fmla="*/ 2879677 w 3370997"/>
              <a:gd name="connsiteY1" fmla="*/ 136478 h 282053"/>
              <a:gd name="connsiteX2" fmla="*/ 2483892 w 3370997"/>
              <a:gd name="connsiteY2" fmla="*/ 13648 h 282053"/>
              <a:gd name="connsiteX3" fmla="*/ 2033516 w 3370997"/>
              <a:gd name="connsiteY3" fmla="*/ 136478 h 282053"/>
              <a:gd name="connsiteX4" fmla="*/ 1037230 w 3370997"/>
              <a:gd name="connsiteY4" fmla="*/ 259307 h 282053"/>
              <a:gd name="connsiteX5" fmla="*/ 0 w 3370997"/>
              <a:gd name="connsiteY5" fmla="*/ 0 h 282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0997" h="282053">
                <a:moveTo>
                  <a:pt x="3370997" y="204716"/>
                </a:moveTo>
                <a:cubicBezTo>
                  <a:pt x="3199262" y="186519"/>
                  <a:pt x="3027528" y="168323"/>
                  <a:pt x="2879677" y="136478"/>
                </a:cubicBezTo>
                <a:cubicBezTo>
                  <a:pt x="2731826" y="104633"/>
                  <a:pt x="2624919" y="13648"/>
                  <a:pt x="2483892" y="13648"/>
                </a:cubicBezTo>
                <a:cubicBezTo>
                  <a:pt x="2342865" y="13648"/>
                  <a:pt x="2274626" y="95535"/>
                  <a:pt x="2033516" y="136478"/>
                </a:cubicBezTo>
                <a:cubicBezTo>
                  <a:pt x="1792406" y="177421"/>
                  <a:pt x="1376149" y="282053"/>
                  <a:pt x="1037230" y="259307"/>
                </a:cubicBezTo>
                <a:cubicBezTo>
                  <a:pt x="698311" y="236561"/>
                  <a:pt x="349155" y="118280"/>
                  <a:pt x="0" y="0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8" name="Freeform 17"/>
          <p:cNvSpPr/>
          <p:nvPr/>
        </p:nvSpPr>
        <p:spPr>
          <a:xfrm>
            <a:off x="6905625" y="4959350"/>
            <a:ext cx="955675" cy="103188"/>
          </a:xfrm>
          <a:custGeom>
            <a:avLst/>
            <a:gdLst>
              <a:gd name="connsiteX0" fmla="*/ 0 w 955343"/>
              <a:gd name="connsiteY0" fmla="*/ 50041 h 104632"/>
              <a:gd name="connsiteX1" fmla="*/ 272955 w 955343"/>
              <a:gd name="connsiteY1" fmla="*/ 9098 h 104632"/>
              <a:gd name="connsiteX2" fmla="*/ 955343 w 955343"/>
              <a:gd name="connsiteY2" fmla="*/ 104632 h 10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5343" h="104632">
                <a:moveTo>
                  <a:pt x="0" y="50041"/>
                </a:moveTo>
                <a:cubicBezTo>
                  <a:pt x="56865" y="25020"/>
                  <a:pt x="113731" y="0"/>
                  <a:pt x="272955" y="9098"/>
                </a:cubicBezTo>
                <a:cubicBezTo>
                  <a:pt x="432179" y="18197"/>
                  <a:pt x="693761" y="61414"/>
                  <a:pt x="955343" y="104632"/>
                </a:cubicBezTo>
              </a:path>
            </a:pathLst>
          </a:cu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Picture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071563"/>
            <a:ext cx="2716213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5572125" y="785813"/>
            <a:ext cx="171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شاه نشین و دستک</a:t>
            </a:r>
          </a:p>
        </p:txBody>
      </p:sp>
      <p:sp>
        <p:nvSpPr>
          <p:cNvPr id="5" name="Freeform 4"/>
          <p:cNvSpPr/>
          <p:nvPr/>
        </p:nvSpPr>
        <p:spPr>
          <a:xfrm>
            <a:off x="642938" y="1389063"/>
            <a:ext cx="790575" cy="677862"/>
          </a:xfrm>
          <a:custGeom>
            <a:avLst/>
            <a:gdLst>
              <a:gd name="connsiteX0" fmla="*/ 120556 w 789296"/>
              <a:gd name="connsiteY0" fmla="*/ 602776 h 677838"/>
              <a:gd name="connsiteX1" fmla="*/ 25021 w 789296"/>
              <a:gd name="connsiteY1" fmla="*/ 302525 h 677838"/>
              <a:gd name="connsiteX2" fmla="*/ 270681 w 789296"/>
              <a:gd name="connsiteY2" fmla="*/ 29570 h 677838"/>
              <a:gd name="connsiteX3" fmla="*/ 652818 w 789296"/>
              <a:gd name="connsiteY3" fmla="*/ 125104 h 677838"/>
              <a:gd name="connsiteX4" fmla="*/ 789296 w 789296"/>
              <a:gd name="connsiteY4" fmla="*/ 452651 h 677838"/>
              <a:gd name="connsiteX5" fmla="*/ 652818 w 789296"/>
              <a:gd name="connsiteY5" fmla="*/ 643719 h 677838"/>
              <a:gd name="connsiteX6" fmla="*/ 379863 w 789296"/>
              <a:gd name="connsiteY6" fmla="*/ 657367 h 677838"/>
              <a:gd name="connsiteX7" fmla="*/ 65965 w 789296"/>
              <a:gd name="connsiteY7" fmla="*/ 575481 h 67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9296" h="677838">
                <a:moveTo>
                  <a:pt x="120556" y="602776"/>
                </a:moveTo>
                <a:cubicBezTo>
                  <a:pt x="60278" y="500417"/>
                  <a:pt x="0" y="398059"/>
                  <a:pt x="25021" y="302525"/>
                </a:cubicBezTo>
                <a:cubicBezTo>
                  <a:pt x="50042" y="206991"/>
                  <a:pt x="166048" y="59140"/>
                  <a:pt x="270681" y="29570"/>
                </a:cubicBezTo>
                <a:cubicBezTo>
                  <a:pt x="375314" y="0"/>
                  <a:pt x="566382" y="54590"/>
                  <a:pt x="652818" y="125104"/>
                </a:cubicBezTo>
                <a:cubicBezTo>
                  <a:pt x="739254" y="195618"/>
                  <a:pt x="789296" y="366215"/>
                  <a:pt x="789296" y="452651"/>
                </a:cubicBezTo>
                <a:cubicBezTo>
                  <a:pt x="789296" y="539087"/>
                  <a:pt x="721057" y="609600"/>
                  <a:pt x="652818" y="643719"/>
                </a:cubicBezTo>
                <a:cubicBezTo>
                  <a:pt x="584579" y="677838"/>
                  <a:pt x="477672" y="668740"/>
                  <a:pt x="379863" y="657367"/>
                </a:cubicBezTo>
                <a:cubicBezTo>
                  <a:pt x="282054" y="645994"/>
                  <a:pt x="174009" y="610737"/>
                  <a:pt x="65965" y="575481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6" name="Oval 5"/>
          <p:cNvSpPr/>
          <p:nvPr/>
        </p:nvSpPr>
        <p:spPr>
          <a:xfrm>
            <a:off x="5072063" y="4429125"/>
            <a:ext cx="142875" cy="2143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7" name="Freeform 6"/>
          <p:cNvSpPr/>
          <p:nvPr/>
        </p:nvSpPr>
        <p:spPr>
          <a:xfrm>
            <a:off x="5022850" y="4108450"/>
            <a:ext cx="385763" cy="300038"/>
          </a:xfrm>
          <a:custGeom>
            <a:avLst/>
            <a:gdLst>
              <a:gd name="connsiteX0" fmla="*/ 0 w 386686"/>
              <a:gd name="connsiteY0" fmla="*/ 272954 h 300249"/>
              <a:gd name="connsiteX1" fmla="*/ 136478 w 386686"/>
              <a:gd name="connsiteY1" fmla="*/ 191068 h 300249"/>
              <a:gd name="connsiteX2" fmla="*/ 272955 w 386686"/>
              <a:gd name="connsiteY2" fmla="*/ 272954 h 300249"/>
              <a:gd name="connsiteX3" fmla="*/ 382137 w 386686"/>
              <a:gd name="connsiteY3" fmla="*/ 27295 h 300249"/>
              <a:gd name="connsiteX4" fmla="*/ 245660 w 386686"/>
              <a:gd name="connsiteY4" fmla="*/ 109181 h 300249"/>
              <a:gd name="connsiteX5" fmla="*/ 245660 w 386686"/>
              <a:gd name="connsiteY5" fmla="*/ 109181 h 300249"/>
              <a:gd name="connsiteX6" fmla="*/ 245660 w 386686"/>
              <a:gd name="connsiteY6" fmla="*/ 109181 h 300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686" h="300249">
                <a:moveTo>
                  <a:pt x="0" y="272954"/>
                </a:moveTo>
                <a:cubicBezTo>
                  <a:pt x="45493" y="232011"/>
                  <a:pt x="90986" y="191068"/>
                  <a:pt x="136478" y="191068"/>
                </a:cubicBezTo>
                <a:cubicBezTo>
                  <a:pt x="181970" y="191068"/>
                  <a:pt x="232012" y="300249"/>
                  <a:pt x="272955" y="272954"/>
                </a:cubicBezTo>
                <a:cubicBezTo>
                  <a:pt x="313898" y="245659"/>
                  <a:pt x="386686" y="54590"/>
                  <a:pt x="382137" y="27295"/>
                </a:cubicBezTo>
                <a:cubicBezTo>
                  <a:pt x="377588" y="0"/>
                  <a:pt x="245660" y="109181"/>
                  <a:pt x="245660" y="109181"/>
                </a:cubicBezTo>
                <a:lnTo>
                  <a:pt x="245660" y="109181"/>
                </a:lnTo>
                <a:lnTo>
                  <a:pt x="245660" y="109181"/>
                </a:lnTo>
              </a:path>
            </a:pathLst>
          </a:cu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8" name="Freeform 7"/>
          <p:cNvSpPr/>
          <p:nvPr/>
        </p:nvSpPr>
        <p:spPr>
          <a:xfrm>
            <a:off x="4829175" y="4148138"/>
            <a:ext cx="179388" cy="233362"/>
          </a:xfrm>
          <a:custGeom>
            <a:avLst/>
            <a:gdLst>
              <a:gd name="connsiteX0" fmla="*/ 179695 w 179695"/>
              <a:gd name="connsiteY0" fmla="*/ 232011 h 232011"/>
              <a:gd name="connsiteX1" fmla="*/ 2274 w 179695"/>
              <a:gd name="connsiteY1" fmla="*/ 27295 h 232011"/>
              <a:gd name="connsiteX2" fmla="*/ 166048 w 179695"/>
              <a:gd name="connsiteY2" fmla="*/ 68238 h 23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695" h="232011">
                <a:moveTo>
                  <a:pt x="179695" y="232011"/>
                </a:moveTo>
                <a:cubicBezTo>
                  <a:pt x="92122" y="143301"/>
                  <a:pt x="4549" y="54591"/>
                  <a:pt x="2274" y="27295"/>
                </a:cubicBezTo>
                <a:cubicBezTo>
                  <a:pt x="0" y="0"/>
                  <a:pt x="83024" y="34119"/>
                  <a:pt x="166048" y="68238"/>
                </a:cubicBezTo>
              </a:path>
            </a:pathLst>
          </a:cu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9" name="Freeform 8"/>
          <p:cNvSpPr/>
          <p:nvPr/>
        </p:nvSpPr>
        <p:spPr>
          <a:xfrm>
            <a:off x="4981575" y="4100513"/>
            <a:ext cx="80963" cy="103187"/>
          </a:xfrm>
          <a:custGeom>
            <a:avLst/>
            <a:gdLst>
              <a:gd name="connsiteX0" fmla="*/ 0 w 81886"/>
              <a:gd name="connsiteY0" fmla="*/ 102358 h 102358"/>
              <a:gd name="connsiteX1" fmla="*/ 54591 w 81886"/>
              <a:gd name="connsiteY1" fmla="*/ 6824 h 102358"/>
              <a:gd name="connsiteX2" fmla="*/ 81886 w 81886"/>
              <a:gd name="connsiteY2" fmla="*/ 61415 h 10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886" h="102358">
                <a:moveTo>
                  <a:pt x="0" y="102358"/>
                </a:moveTo>
                <a:cubicBezTo>
                  <a:pt x="20471" y="58003"/>
                  <a:pt x="40943" y="13648"/>
                  <a:pt x="54591" y="6824"/>
                </a:cubicBezTo>
                <a:cubicBezTo>
                  <a:pt x="68239" y="0"/>
                  <a:pt x="75062" y="30707"/>
                  <a:pt x="81886" y="61415"/>
                </a:cubicBezTo>
              </a:path>
            </a:pathLst>
          </a:cu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0" name="Freeform 9"/>
          <p:cNvSpPr/>
          <p:nvPr/>
        </p:nvSpPr>
        <p:spPr>
          <a:xfrm>
            <a:off x="5076825" y="4010025"/>
            <a:ext cx="122238" cy="166688"/>
          </a:xfrm>
          <a:custGeom>
            <a:avLst/>
            <a:gdLst>
              <a:gd name="connsiteX0" fmla="*/ 0 w 122830"/>
              <a:gd name="connsiteY0" fmla="*/ 166048 h 166048"/>
              <a:gd name="connsiteX1" fmla="*/ 68239 w 122830"/>
              <a:gd name="connsiteY1" fmla="*/ 2275 h 166048"/>
              <a:gd name="connsiteX2" fmla="*/ 122830 w 122830"/>
              <a:gd name="connsiteY2" fmla="*/ 152400 h 16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830" h="166048">
                <a:moveTo>
                  <a:pt x="0" y="166048"/>
                </a:moveTo>
                <a:cubicBezTo>
                  <a:pt x="23883" y="85299"/>
                  <a:pt x="47767" y="4550"/>
                  <a:pt x="68239" y="2275"/>
                </a:cubicBezTo>
                <a:cubicBezTo>
                  <a:pt x="88711" y="0"/>
                  <a:pt x="122830" y="152400"/>
                  <a:pt x="122830" y="152400"/>
                </a:cubicBezTo>
              </a:path>
            </a:pathLst>
          </a:cu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1" name="Freeform 10"/>
          <p:cNvSpPr/>
          <p:nvPr/>
        </p:nvSpPr>
        <p:spPr>
          <a:xfrm>
            <a:off x="5186363" y="4064000"/>
            <a:ext cx="95250" cy="180975"/>
          </a:xfrm>
          <a:custGeom>
            <a:avLst/>
            <a:gdLst>
              <a:gd name="connsiteX0" fmla="*/ 0 w 95535"/>
              <a:gd name="connsiteY0" fmla="*/ 84160 h 179695"/>
              <a:gd name="connsiteX1" fmla="*/ 81887 w 95535"/>
              <a:gd name="connsiteY1" fmla="*/ 15922 h 179695"/>
              <a:gd name="connsiteX2" fmla="*/ 81887 w 95535"/>
              <a:gd name="connsiteY2" fmla="*/ 179695 h 17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535" h="179695">
                <a:moveTo>
                  <a:pt x="0" y="84160"/>
                </a:moveTo>
                <a:cubicBezTo>
                  <a:pt x="34119" y="42080"/>
                  <a:pt x="68239" y="0"/>
                  <a:pt x="81887" y="15922"/>
                </a:cubicBezTo>
                <a:cubicBezTo>
                  <a:pt x="95535" y="31845"/>
                  <a:pt x="88711" y="105770"/>
                  <a:pt x="81887" y="179695"/>
                </a:cubicBezTo>
              </a:path>
            </a:pathLst>
          </a:cu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2" name="5-Point Star 11"/>
          <p:cNvSpPr/>
          <p:nvPr/>
        </p:nvSpPr>
        <p:spPr>
          <a:xfrm>
            <a:off x="5072066" y="4143380"/>
            <a:ext cx="142876" cy="142876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3" name="Freeform 12"/>
          <p:cNvSpPr/>
          <p:nvPr/>
        </p:nvSpPr>
        <p:spPr>
          <a:xfrm>
            <a:off x="5030788" y="4694238"/>
            <a:ext cx="428625" cy="935037"/>
          </a:xfrm>
          <a:custGeom>
            <a:avLst/>
            <a:gdLst>
              <a:gd name="connsiteX0" fmla="*/ 86435 w 427629"/>
              <a:gd name="connsiteY0" fmla="*/ 0 h 934872"/>
              <a:gd name="connsiteX1" fmla="*/ 4549 w 427629"/>
              <a:gd name="connsiteY1" fmla="*/ 354842 h 934872"/>
              <a:gd name="connsiteX2" fmla="*/ 113731 w 427629"/>
              <a:gd name="connsiteY2" fmla="*/ 464024 h 934872"/>
              <a:gd name="connsiteX3" fmla="*/ 318447 w 427629"/>
              <a:gd name="connsiteY3" fmla="*/ 491319 h 934872"/>
              <a:gd name="connsiteX4" fmla="*/ 318447 w 427629"/>
              <a:gd name="connsiteY4" fmla="*/ 873457 h 934872"/>
              <a:gd name="connsiteX5" fmla="*/ 427629 w 427629"/>
              <a:gd name="connsiteY5" fmla="*/ 859809 h 93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629" h="934872">
                <a:moveTo>
                  <a:pt x="86435" y="0"/>
                </a:moveTo>
                <a:cubicBezTo>
                  <a:pt x="43217" y="138752"/>
                  <a:pt x="0" y="277505"/>
                  <a:pt x="4549" y="354842"/>
                </a:cubicBezTo>
                <a:cubicBezTo>
                  <a:pt x="9098" y="432179"/>
                  <a:pt x="61415" y="441278"/>
                  <a:pt x="113731" y="464024"/>
                </a:cubicBezTo>
                <a:cubicBezTo>
                  <a:pt x="166047" y="486770"/>
                  <a:pt x="284328" y="423080"/>
                  <a:pt x="318447" y="491319"/>
                </a:cubicBezTo>
                <a:cubicBezTo>
                  <a:pt x="352566" y="559558"/>
                  <a:pt x="300250" y="812042"/>
                  <a:pt x="318447" y="873457"/>
                </a:cubicBezTo>
                <a:cubicBezTo>
                  <a:pt x="336644" y="934872"/>
                  <a:pt x="382136" y="897340"/>
                  <a:pt x="427629" y="859809"/>
                </a:cubicBezTo>
              </a:path>
            </a:pathLst>
          </a:cu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4" name="Freeform 13"/>
          <p:cNvSpPr/>
          <p:nvPr/>
        </p:nvSpPr>
        <p:spPr>
          <a:xfrm>
            <a:off x="5062538" y="4776788"/>
            <a:ext cx="465137" cy="247650"/>
          </a:xfrm>
          <a:custGeom>
            <a:avLst/>
            <a:gdLst>
              <a:gd name="connsiteX0" fmla="*/ 0 w 464024"/>
              <a:gd name="connsiteY0" fmla="*/ 0 h 247935"/>
              <a:gd name="connsiteX1" fmla="*/ 232012 w 464024"/>
              <a:gd name="connsiteY1" fmla="*/ 218365 h 247935"/>
              <a:gd name="connsiteX2" fmla="*/ 464024 w 464024"/>
              <a:gd name="connsiteY2" fmla="*/ 177421 h 247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4024" h="247935">
                <a:moveTo>
                  <a:pt x="0" y="0"/>
                </a:moveTo>
                <a:cubicBezTo>
                  <a:pt x="77337" y="94397"/>
                  <a:pt x="154675" y="188795"/>
                  <a:pt x="232012" y="218365"/>
                </a:cubicBezTo>
                <a:cubicBezTo>
                  <a:pt x="309349" y="247935"/>
                  <a:pt x="386686" y="212678"/>
                  <a:pt x="464024" y="177421"/>
                </a:cubicBezTo>
              </a:path>
            </a:pathLst>
          </a:cu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5" name="Freeform 14"/>
          <p:cNvSpPr/>
          <p:nvPr/>
        </p:nvSpPr>
        <p:spPr>
          <a:xfrm>
            <a:off x="5091113" y="4845050"/>
            <a:ext cx="95250" cy="327025"/>
          </a:xfrm>
          <a:custGeom>
            <a:avLst/>
            <a:gdLst>
              <a:gd name="connsiteX0" fmla="*/ 0 w 95534"/>
              <a:gd name="connsiteY0" fmla="*/ 0 h 327546"/>
              <a:gd name="connsiteX1" fmla="*/ 81886 w 95534"/>
              <a:gd name="connsiteY1" fmla="*/ 150126 h 327546"/>
              <a:gd name="connsiteX2" fmla="*/ 81886 w 95534"/>
              <a:gd name="connsiteY2" fmla="*/ 327546 h 32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534" h="327546">
                <a:moveTo>
                  <a:pt x="0" y="0"/>
                </a:moveTo>
                <a:cubicBezTo>
                  <a:pt x="34119" y="47767"/>
                  <a:pt x="68238" y="95535"/>
                  <a:pt x="81886" y="150126"/>
                </a:cubicBezTo>
                <a:cubicBezTo>
                  <a:pt x="95534" y="204717"/>
                  <a:pt x="88710" y="266131"/>
                  <a:pt x="81886" y="327546"/>
                </a:cubicBezTo>
              </a:path>
            </a:pathLst>
          </a:cu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8" name="Oval 17"/>
          <p:cNvSpPr/>
          <p:nvPr/>
        </p:nvSpPr>
        <p:spPr>
          <a:xfrm>
            <a:off x="5929313" y="4714875"/>
            <a:ext cx="142875" cy="2143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20" name="Freeform 19"/>
          <p:cNvSpPr/>
          <p:nvPr/>
        </p:nvSpPr>
        <p:spPr>
          <a:xfrm>
            <a:off x="5875338" y="4940300"/>
            <a:ext cx="298450" cy="725488"/>
          </a:xfrm>
          <a:custGeom>
            <a:avLst/>
            <a:gdLst>
              <a:gd name="connsiteX0" fmla="*/ 116006 w 297976"/>
              <a:gd name="connsiteY0" fmla="*/ 0 h 725605"/>
              <a:gd name="connsiteX1" fmla="*/ 211540 w 297976"/>
              <a:gd name="connsiteY1" fmla="*/ 368489 h 725605"/>
              <a:gd name="connsiteX2" fmla="*/ 6824 w 297976"/>
              <a:gd name="connsiteY2" fmla="*/ 696035 h 725605"/>
              <a:gd name="connsiteX3" fmla="*/ 252484 w 297976"/>
              <a:gd name="connsiteY3" fmla="*/ 545910 h 725605"/>
              <a:gd name="connsiteX4" fmla="*/ 279779 w 297976"/>
              <a:gd name="connsiteY4" fmla="*/ 682388 h 725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976" h="725605">
                <a:moveTo>
                  <a:pt x="116006" y="0"/>
                </a:moveTo>
                <a:cubicBezTo>
                  <a:pt x="172871" y="126241"/>
                  <a:pt x="229737" y="252483"/>
                  <a:pt x="211540" y="368489"/>
                </a:cubicBezTo>
                <a:cubicBezTo>
                  <a:pt x="193343" y="484495"/>
                  <a:pt x="0" y="666465"/>
                  <a:pt x="6824" y="696035"/>
                </a:cubicBezTo>
                <a:cubicBezTo>
                  <a:pt x="13648" y="725605"/>
                  <a:pt x="206992" y="548184"/>
                  <a:pt x="252484" y="545910"/>
                </a:cubicBezTo>
                <a:cubicBezTo>
                  <a:pt x="297976" y="543636"/>
                  <a:pt x="288877" y="613012"/>
                  <a:pt x="279779" y="682388"/>
                </a:cubicBezTo>
              </a:path>
            </a:pathLst>
          </a:cu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21" name="Freeform 20"/>
          <p:cNvSpPr/>
          <p:nvPr/>
        </p:nvSpPr>
        <p:spPr>
          <a:xfrm>
            <a:off x="5418138" y="4940300"/>
            <a:ext cx="627062" cy="146050"/>
          </a:xfrm>
          <a:custGeom>
            <a:avLst/>
            <a:gdLst>
              <a:gd name="connsiteX0" fmla="*/ 627797 w 627797"/>
              <a:gd name="connsiteY0" fmla="*/ 0 h 145575"/>
              <a:gd name="connsiteX1" fmla="*/ 395785 w 627797"/>
              <a:gd name="connsiteY1" fmla="*/ 136477 h 145575"/>
              <a:gd name="connsiteX2" fmla="*/ 0 w 627797"/>
              <a:gd name="connsiteY2" fmla="*/ 54591 h 14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7797" h="145575">
                <a:moveTo>
                  <a:pt x="627797" y="0"/>
                </a:moveTo>
                <a:cubicBezTo>
                  <a:pt x="564107" y="63689"/>
                  <a:pt x="500418" y="127379"/>
                  <a:pt x="395785" y="136477"/>
                </a:cubicBezTo>
                <a:cubicBezTo>
                  <a:pt x="291152" y="145575"/>
                  <a:pt x="145576" y="100083"/>
                  <a:pt x="0" y="54591"/>
                </a:cubicBezTo>
              </a:path>
            </a:pathLst>
          </a:cu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22" name="Rectangle 21"/>
          <p:cNvSpPr/>
          <p:nvPr/>
        </p:nvSpPr>
        <p:spPr>
          <a:xfrm>
            <a:off x="5357813" y="5000625"/>
            <a:ext cx="142875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23" name="Freeform 22"/>
          <p:cNvSpPr/>
          <p:nvPr/>
        </p:nvSpPr>
        <p:spPr>
          <a:xfrm>
            <a:off x="4681538" y="4471988"/>
            <a:ext cx="609600" cy="1177925"/>
          </a:xfrm>
          <a:custGeom>
            <a:avLst/>
            <a:gdLst>
              <a:gd name="connsiteX0" fmla="*/ 0 w 609600"/>
              <a:gd name="connsiteY0" fmla="*/ 18196 h 1178256"/>
              <a:gd name="connsiteX1" fmla="*/ 204717 w 609600"/>
              <a:gd name="connsiteY1" fmla="*/ 113731 h 1178256"/>
              <a:gd name="connsiteX2" fmla="*/ 272955 w 609600"/>
              <a:gd name="connsiteY2" fmla="*/ 700584 h 1178256"/>
              <a:gd name="connsiteX3" fmla="*/ 559558 w 609600"/>
              <a:gd name="connsiteY3" fmla="*/ 768823 h 1178256"/>
              <a:gd name="connsiteX4" fmla="*/ 573206 w 609600"/>
              <a:gd name="connsiteY4" fmla="*/ 1178256 h 117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" h="1178256">
                <a:moveTo>
                  <a:pt x="0" y="18196"/>
                </a:moveTo>
                <a:cubicBezTo>
                  <a:pt x="79612" y="9098"/>
                  <a:pt x="159225" y="0"/>
                  <a:pt x="204717" y="113731"/>
                </a:cubicBezTo>
                <a:cubicBezTo>
                  <a:pt x="250209" y="227462"/>
                  <a:pt x="213815" y="591402"/>
                  <a:pt x="272955" y="700584"/>
                </a:cubicBezTo>
                <a:cubicBezTo>
                  <a:pt x="332095" y="809766"/>
                  <a:pt x="509516" y="689211"/>
                  <a:pt x="559558" y="768823"/>
                </a:cubicBezTo>
                <a:cubicBezTo>
                  <a:pt x="609600" y="848435"/>
                  <a:pt x="591403" y="1013345"/>
                  <a:pt x="573206" y="1178256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24" name="Freeform 23"/>
          <p:cNvSpPr/>
          <p:nvPr/>
        </p:nvSpPr>
        <p:spPr>
          <a:xfrm>
            <a:off x="4197350" y="3302000"/>
            <a:ext cx="1373188" cy="2047875"/>
          </a:xfrm>
          <a:custGeom>
            <a:avLst/>
            <a:gdLst>
              <a:gd name="connsiteX0" fmla="*/ 170597 w 1373874"/>
              <a:gd name="connsiteY0" fmla="*/ 2047164 h 2047164"/>
              <a:gd name="connsiteX1" fmla="*/ 170597 w 1373874"/>
              <a:gd name="connsiteY1" fmla="*/ 818866 h 2047164"/>
              <a:gd name="connsiteX2" fmla="*/ 1194179 w 1373874"/>
              <a:gd name="connsiteY2" fmla="*/ 122830 h 2047164"/>
              <a:gd name="connsiteX3" fmla="*/ 1248770 w 1373874"/>
              <a:gd name="connsiteY3" fmla="*/ 81887 h 204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3874" h="2047164">
                <a:moveTo>
                  <a:pt x="170597" y="2047164"/>
                </a:moveTo>
                <a:cubicBezTo>
                  <a:pt x="85298" y="1593376"/>
                  <a:pt x="0" y="1139588"/>
                  <a:pt x="170597" y="818866"/>
                </a:cubicBezTo>
                <a:cubicBezTo>
                  <a:pt x="341194" y="498144"/>
                  <a:pt x="1014484" y="245660"/>
                  <a:pt x="1194179" y="122830"/>
                </a:cubicBezTo>
                <a:cubicBezTo>
                  <a:pt x="1373874" y="0"/>
                  <a:pt x="1311322" y="40943"/>
                  <a:pt x="1248770" y="81887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25" name="Freeform 24"/>
          <p:cNvSpPr/>
          <p:nvPr/>
        </p:nvSpPr>
        <p:spPr>
          <a:xfrm>
            <a:off x="5486400" y="3357563"/>
            <a:ext cx="1282700" cy="1938337"/>
          </a:xfrm>
          <a:custGeom>
            <a:avLst/>
            <a:gdLst>
              <a:gd name="connsiteX0" fmla="*/ 0 w 1282890"/>
              <a:gd name="connsiteY0" fmla="*/ 0 h 1937982"/>
              <a:gd name="connsiteX1" fmla="*/ 1091821 w 1282890"/>
              <a:gd name="connsiteY1" fmla="*/ 614150 h 1937982"/>
              <a:gd name="connsiteX2" fmla="*/ 1146412 w 1282890"/>
              <a:gd name="connsiteY2" fmla="*/ 1937982 h 193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2890" h="1937982">
                <a:moveTo>
                  <a:pt x="0" y="0"/>
                </a:moveTo>
                <a:cubicBezTo>
                  <a:pt x="450376" y="145576"/>
                  <a:pt x="900752" y="291153"/>
                  <a:pt x="1091821" y="614150"/>
                </a:cubicBezTo>
                <a:cubicBezTo>
                  <a:pt x="1282890" y="937147"/>
                  <a:pt x="1137314" y="1721893"/>
                  <a:pt x="1146412" y="1937982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26" name="Freeform 25"/>
          <p:cNvSpPr/>
          <p:nvPr/>
        </p:nvSpPr>
        <p:spPr>
          <a:xfrm>
            <a:off x="4325938" y="5335588"/>
            <a:ext cx="736600" cy="14287"/>
          </a:xfrm>
          <a:custGeom>
            <a:avLst/>
            <a:gdLst>
              <a:gd name="connsiteX0" fmla="*/ 0 w 736979"/>
              <a:gd name="connsiteY0" fmla="*/ 0 h 13647"/>
              <a:gd name="connsiteX1" fmla="*/ 736979 w 736979"/>
              <a:gd name="connsiteY1" fmla="*/ 13647 h 1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6979" h="13647">
                <a:moveTo>
                  <a:pt x="0" y="0"/>
                </a:moveTo>
                <a:lnTo>
                  <a:pt x="736979" y="13647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27" name="Freeform 26"/>
          <p:cNvSpPr/>
          <p:nvPr/>
        </p:nvSpPr>
        <p:spPr>
          <a:xfrm>
            <a:off x="6210300" y="5349875"/>
            <a:ext cx="463550" cy="26988"/>
          </a:xfrm>
          <a:custGeom>
            <a:avLst/>
            <a:gdLst>
              <a:gd name="connsiteX0" fmla="*/ 464024 w 464024"/>
              <a:gd name="connsiteY0" fmla="*/ 0 h 27296"/>
              <a:gd name="connsiteX1" fmla="*/ 0 w 464024"/>
              <a:gd name="connsiteY1" fmla="*/ 27296 h 27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4024" h="27296">
                <a:moveTo>
                  <a:pt x="464024" y="0"/>
                </a:moveTo>
                <a:lnTo>
                  <a:pt x="0" y="27296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28" name="Freeform 27"/>
          <p:cNvSpPr/>
          <p:nvPr/>
        </p:nvSpPr>
        <p:spPr>
          <a:xfrm>
            <a:off x="5432425" y="5364163"/>
            <a:ext cx="531813" cy="12700"/>
          </a:xfrm>
          <a:custGeom>
            <a:avLst/>
            <a:gdLst>
              <a:gd name="connsiteX0" fmla="*/ 0 w 532263"/>
              <a:gd name="connsiteY0" fmla="*/ 13648 h 13648"/>
              <a:gd name="connsiteX1" fmla="*/ 532263 w 532263"/>
              <a:gd name="connsiteY1" fmla="*/ 0 h 1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2263" h="13648">
                <a:moveTo>
                  <a:pt x="0" y="13648"/>
                </a:moveTo>
                <a:lnTo>
                  <a:pt x="532263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29" name="Freeform 28"/>
          <p:cNvSpPr/>
          <p:nvPr/>
        </p:nvSpPr>
        <p:spPr>
          <a:xfrm>
            <a:off x="3919538" y="3081338"/>
            <a:ext cx="1793875" cy="1793875"/>
          </a:xfrm>
          <a:custGeom>
            <a:avLst/>
            <a:gdLst>
              <a:gd name="connsiteX0" fmla="*/ 175146 w 1794680"/>
              <a:gd name="connsiteY0" fmla="*/ 1790131 h 1792405"/>
              <a:gd name="connsiteX1" fmla="*/ 175146 w 1794680"/>
              <a:gd name="connsiteY1" fmla="*/ 1640005 h 1792405"/>
              <a:gd name="connsiteX2" fmla="*/ 229737 w 1794680"/>
              <a:gd name="connsiteY2" fmla="*/ 875731 h 1792405"/>
              <a:gd name="connsiteX3" fmla="*/ 1553570 w 1794680"/>
              <a:gd name="connsiteY3" fmla="*/ 138752 h 1792405"/>
              <a:gd name="connsiteX4" fmla="*/ 1676400 w 1794680"/>
              <a:gd name="connsiteY4" fmla="*/ 43217 h 179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4680" h="1792405">
                <a:moveTo>
                  <a:pt x="175146" y="1790131"/>
                </a:moveTo>
                <a:cubicBezTo>
                  <a:pt x="170597" y="1791268"/>
                  <a:pt x="166048" y="1792405"/>
                  <a:pt x="175146" y="1640005"/>
                </a:cubicBezTo>
                <a:cubicBezTo>
                  <a:pt x="184244" y="1487605"/>
                  <a:pt x="0" y="1125940"/>
                  <a:pt x="229737" y="875731"/>
                </a:cubicBezTo>
                <a:cubicBezTo>
                  <a:pt x="459474" y="625522"/>
                  <a:pt x="1312460" y="277504"/>
                  <a:pt x="1553570" y="138752"/>
                </a:cubicBezTo>
                <a:cubicBezTo>
                  <a:pt x="1794680" y="0"/>
                  <a:pt x="1735540" y="21608"/>
                  <a:pt x="1676400" y="4321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30" name="Freeform 29"/>
          <p:cNvSpPr/>
          <p:nvPr/>
        </p:nvSpPr>
        <p:spPr>
          <a:xfrm>
            <a:off x="5267325" y="3152775"/>
            <a:ext cx="1733550" cy="968375"/>
          </a:xfrm>
          <a:custGeom>
            <a:avLst/>
            <a:gdLst>
              <a:gd name="connsiteX0" fmla="*/ 0 w 1733266"/>
              <a:gd name="connsiteY0" fmla="*/ 0 h 968991"/>
              <a:gd name="connsiteX1" fmla="*/ 1446663 w 1733266"/>
              <a:gd name="connsiteY1" fmla="*/ 532263 h 968991"/>
              <a:gd name="connsiteX2" fmla="*/ 1719618 w 1733266"/>
              <a:gd name="connsiteY2" fmla="*/ 968991 h 968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3266" h="968991">
                <a:moveTo>
                  <a:pt x="0" y="0"/>
                </a:moveTo>
                <a:cubicBezTo>
                  <a:pt x="580030" y="185382"/>
                  <a:pt x="1160060" y="370765"/>
                  <a:pt x="1446663" y="532263"/>
                </a:cubicBezTo>
                <a:cubicBezTo>
                  <a:pt x="1733266" y="693761"/>
                  <a:pt x="1726442" y="831376"/>
                  <a:pt x="1719618" y="96899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31" name="Freeform 30"/>
          <p:cNvSpPr/>
          <p:nvPr/>
        </p:nvSpPr>
        <p:spPr>
          <a:xfrm>
            <a:off x="3059113" y="5300663"/>
            <a:ext cx="1568450" cy="201612"/>
          </a:xfrm>
          <a:custGeom>
            <a:avLst/>
            <a:gdLst>
              <a:gd name="connsiteX0" fmla="*/ 0 w 1569492"/>
              <a:gd name="connsiteY0" fmla="*/ 152399 h 202441"/>
              <a:gd name="connsiteX1" fmla="*/ 136477 w 1569492"/>
              <a:gd name="connsiteY1" fmla="*/ 179695 h 202441"/>
              <a:gd name="connsiteX2" fmla="*/ 313898 w 1569492"/>
              <a:gd name="connsiteY2" fmla="*/ 15922 h 202441"/>
              <a:gd name="connsiteX3" fmla="*/ 1569492 w 1569492"/>
              <a:gd name="connsiteY3" fmla="*/ 84160 h 202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9492" h="202441">
                <a:moveTo>
                  <a:pt x="0" y="152399"/>
                </a:moveTo>
                <a:cubicBezTo>
                  <a:pt x="42080" y="177420"/>
                  <a:pt x="84161" y="202441"/>
                  <a:pt x="136477" y="179695"/>
                </a:cubicBezTo>
                <a:cubicBezTo>
                  <a:pt x="188793" y="156949"/>
                  <a:pt x="75062" y="31844"/>
                  <a:pt x="313898" y="15922"/>
                </a:cubicBezTo>
                <a:cubicBezTo>
                  <a:pt x="552734" y="0"/>
                  <a:pt x="1061113" y="42080"/>
                  <a:pt x="1569492" y="8416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8462" name="Text Box 31"/>
          <p:cNvSpPr txBox="1">
            <a:spLocks noChangeArrowheads="1"/>
          </p:cNvSpPr>
          <p:nvPr/>
        </p:nvSpPr>
        <p:spPr bwMode="auto">
          <a:xfrm>
            <a:off x="3851275" y="1268413"/>
            <a:ext cx="3816350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fa-IR"/>
              <a:t>گوشه ای از  گرمخانه به فضایی راه دارد بنام شاه نشین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fa-IR"/>
              <a:t>شاهنشین به جای خزانه دارای حوضچه ی کوچکی بوده           دستک</a:t>
            </a:r>
            <a:endParaRPr lang="en-US"/>
          </a:p>
        </p:txBody>
      </p:sp>
      <p:sp>
        <p:nvSpPr>
          <p:cNvPr id="2" name="Left Arrow 5"/>
          <p:cNvSpPr/>
          <p:nvPr/>
        </p:nvSpPr>
        <p:spPr>
          <a:xfrm>
            <a:off x="6084888" y="2781300"/>
            <a:ext cx="379412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3" name="Freeform 30"/>
          <p:cNvSpPr/>
          <p:nvPr/>
        </p:nvSpPr>
        <p:spPr>
          <a:xfrm>
            <a:off x="6588125" y="5157788"/>
            <a:ext cx="1568450" cy="201612"/>
          </a:xfrm>
          <a:custGeom>
            <a:avLst/>
            <a:gdLst>
              <a:gd name="connsiteX0" fmla="*/ 0 w 1569492"/>
              <a:gd name="connsiteY0" fmla="*/ 152399 h 202441"/>
              <a:gd name="connsiteX1" fmla="*/ 136477 w 1569492"/>
              <a:gd name="connsiteY1" fmla="*/ 179695 h 202441"/>
              <a:gd name="connsiteX2" fmla="*/ 313898 w 1569492"/>
              <a:gd name="connsiteY2" fmla="*/ 15922 h 202441"/>
              <a:gd name="connsiteX3" fmla="*/ 1569492 w 1569492"/>
              <a:gd name="connsiteY3" fmla="*/ 84160 h 202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9492" h="202441">
                <a:moveTo>
                  <a:pt x="0" y="152399"/>
                </a:moveTo>
                <a:cubicBezTo>
                  <a:pt x="42080" y="177420"/>
                  <a:pt x="84161" y="202441"/>
                  <a:pt x="136477" y="179695"/>
                </a:cubicBezTo>
                <a:cubicBezTo>
                  <a:pt x="188793" y="156949"/>
                  <a:pt x="75062" y="31844"/>
                  <a:pt x="313898" y="15922"/>
                </a:cubicBezTo>
                <a:cubicBezTo>
                  <a:pt x="552734" y="0"/>
                  <a:pt x="1061113" y="42080"/>
                  <a:pt x="1569492" y="8416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an0026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8596" y="1857364"/>
            <a:ext cx="4786346" cy="3097047"/>
          </a:xfrm>
          <a:prstGeom prst="rect">
            <a:avLst/>
          </a:prstGeom>
          <a:noFill/>
          <a:ln>
            <a:noFill/>
          </a:ln>
        </p:spPr>
      </p:pic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5429250" y="785813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تون یا خن</a:t>
            </a:r>
          </a:p>
        </p:txBody>
      </p:sp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5286375" y="2286000"/>
            <a:ext cx="30003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000"/>
              <a:t>کوره ای برای گرم کردن آب           درزیریا کنار گرمابه</a:t>
            </a:r>
          </a:p>
          <a:p>
            <a:endParaRPr lang="fa-IR" sz="2000"/>
          </a:p>
          <a:p>
            <a:r>
              <a:rPr lang="fa-IR" sz="2000"/>
              <a:t>سوخت            بوته</a:t>
            </a:r>
          </a:p>
          <a:p>
            <a:endParaRPr lang="fa-IR" sz="2000"/>
          </a:p>
          <a:p>
            <a:r>
              <a:rPr lang="fa-IR" sz="2000"/>
              <a:t>آلیاژدیگ ها             هفت جوش</a:t>
            </a:r>
            <a:r>
              <a:rPr lang="fa-IR" sz="2400"/>
              <a:t> </a:t>
            </a:r>
          </a:p>
        </p:txBody>
      </p:sp>
      <p:sp>
        <p:nvSpPr>
          <p:cNvPr id="13" name="Freeform 12"/>
          <p:cNvSpPr/>
          <p:nvPr/>
        </p:nvSpPr>
        <p:spPr>
          <a:xfrm>
            <a:off x="1928813" y="3357563"/>
            <a:ext cx="1039812" cy="1136650"/>
          </a:xfrm>
          <a:custGeom>
            <a:avLst/>
            <a:gdLst>
              <a:gd name="connsiteX0" fmla="*/ 841613 w 1039505"/>
              <a:gd name="connsiteY0" fmla="*/ 1137313 h 1137313"/>
              <a:gd name="connsiteX1" fmla="*/ 50042 w 1039505"/>
              <a:gd name="connsiteY1" fmla="*/ 714232 h 1137313"/>
              <a:gd name="connsiteX2" fmla="*/ 541362 w 1039505"/>
              <a:gd name="connsiteY2" fmla="*/ 59140 h 1137313"/>
              <a:gd name="connsiteX3" fmla="*/ 1005386 w 1039505"/>
              <a:gd name="connsiteY3" fmla="*/ 359390 h 1137313"/>
              <a:gd name="connsiteX4" fmla="*/ 746078 w 1039505"/>
              <a:gd name="connsiteY4" fmla="*/ 1137313 h 1137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9505" h="1137313">
                <a:moveTo>
                  <a:pt x="841613" y="1137313"/>
                </a:moveTo>
                <a:cubicBezTo>
                  <a:pt x="470848" y="1015620"/>
                  <a:pt x="100084" y="893927"/>
                  <a:pt x="50042" y="714232"/>
                </a:cubicBezTo>
                <a:cubicBezTo>
                  <a:pt x="0" y="534537"/>
                  <a:pt x="382138" y="118280"/>
                  <a:pt x="541362" y="59140"/>
                </a:cubicBezTo>
                <a:cubicBezTo>
                  <a:pt x="700586" y="0"/>
                  <a:pt x="971267" y="179695"/>
                  <a:pt x="1005386" y="359390"/>
                </a:cubicBezTo>
                <a:cubicBezTo>
                  <a:pt x="1039505" y="539085"/>
                  <a:pt x="892791" y="838199"/>
                  <a:pt x="746078" y="1137313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6" name="Left Arrow 5"/>
          <p:cNvSpPr/>
          <p:nvPr/>
        </p:nvSpPr>
        <p:spPr>
          <a:xfrm>
            <a:off x="6929438" y="3286125"/>
            <a:ext cx="571500" cy="2143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7" name="Left Arrow 6"/>
          <p:cNvSpPr/>
          <p:nvPr/>
        </p:nvSpPr>
        <p:spPr>
          <a:xfrm>
            <a:off x="6572250" y="4000500"/>
            <a:ext cx="571500" cy="2143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5357813" y="785813"/>
            <a:ext cx="1857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دودکش و گربه رو</a:t>
            </a:r>
          </a:p>
        </p:txBody>
      </p:sp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2786063" y="1571625"/>
            <a:ext cx="5500687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/>
              <a:t> </a:t>
            </a:r>
            <a:r>
              <a:rPr lang="fa-IR" sz="2000"/>
              <a:t>هرگرمابه دارای دودودکش</a:t>
            </a:r>
          </a:p>
          <a:p>
            <a:r>
              <a:rPr lang="fa-IR" sz="2000"/>
              <a:t> بوده که دورازتون قرارداشتند.</a:t>
            </a:r>
          </a:p>
          <a:p>
            <a:endParaRPr lang="fa-IR" sz="2400"/>
          </a:p>
          <a:p>
            <a:endParaRPr lang="fa-IR" sz="2400"/>
          </a:p>
          <a:p>
            <a:r>
              <a:rPr lang="fa-IR" sz="2000"/>
              <a:t>گربه رو          در گرمخانه وبینه       </a:t>
            </a:r>
          </a:p>
          <a:p>
            <a:r>
              <a:rPr lang="fa-IR" sz="2000"/>
              <a:t>در بینه تعداد کمتر وبه تون دورتر</a:t>
            </a:r>
          </a:p>
          <a:p>
            <a:r>
              <a:rPr lang="fa-IR" sz="2000"/>
              <a:t>درگرمخانه تعداد بیشتر به تون </a:t>
            </a:r>
          </a:p>
          <a:p>
            <a:r>
              <a:rPr lang="fa-IR" sz="2000"/>
              <a:t>نزدیک تر      </a:t>
            </a:r>
          </a:p>
          <a:p>
            <a:r>
              <a:rPr lang="fa-IR" sz="2000"/>
              <a:t>با عبور از کف گرمخانه</a:t>
            </a:r>
          </a:p>
          <a:p>
            <a:r>
              <a:rPr lang="fa-IR" sz="2000"/>
              <a:t> و بینه به گرم کردن فضا کمک می کردند     </a:t>
            </a:r>
          </a:p>
        </p:txBody>
      </p:sp>
      <p:pic>
        <p:nvPicPr>
          <p:cNvPr id="9" name="Picture 8" descr="scan0026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5720" y="1000108"/>
            <a:ext cx="4714908" cy="30508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reeform 9"/>
          <p:cNvSpPr/>
          <p:nvPr/>
        </p:nvSpPr>
        <p:spPr>
          <a:xfrm>
            <a:off x="3143250" y="1000125"/>
            <a:ext cx="1665288" cy="2379663"/>
          </a:xfrm>
          <a:custGeom>
            <a:avLst/>
            <a:gdLst>
              <a:gd name="connsiteX0" fmla="*/ 1016758 w 1665027"/>
              <a:gd name="connsiteY0" fmla="*/ 2240507 h 2379259"/>
              <a:gd name="connsiteX1" fmla="*/ 880280 w 1665027"/>
              <a:gd name="connsiteY1" fmla="*/ 2185916 h 2379259"/>
              <a:gd name="connsiteX2" fmla="*/ 34119 w 1665027"/>
              <a:gd name="connsiteY2" fmla="*/ 1080448 h 2379259"/>
              <a:gd name="connsiteX3" fmla="*/ 1084997 w 1665027"/>
              <a:gd name="connsiteY3" fmla="*/ 15922 h 2379259"/>
              <a:gd name="connsiteX4" fmla="*/ 1603612 w 1665027"/>
              <a:gd name="connsiteY4" fmla="*/ 1175982 h 2379259"/>
              <a:gd name="connsiteX5" fmla="*/ 716507 w 1665027"/>
              <a:gd name="connsiteY5" fmla="*/ 2158621 h 237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5027" h="2379259">
                <a:moveTo>
                  <a:pt x="1016758" y="2240507"/>
                </a:moveTo>
                <a:cubicBezTo>
                  <a:pt x="1030405" y="2309883"/>
                  <a:pt x="1044053" y="2379259"/>
                  <a:pt x="880280" y="2185916"/>
                </a:cubicBezTo>
                <a:cubicBezTo>
                  <a:pt x="716507" y="1992573"/>
                  <a:pt x="0" y="1442114"/>
                  <a:pt x="34119" y="1080448"/>
                </a:cubicBezTo>
                <a:cubicBezTo>
                  <a:pt x="68238" y="718782"/>
                  <a:pt x="823415" y="0"/>
                  <a:pt x="1084997" y="15922"/>
                </a:cubicBezTo>
                <a:cubicBezTo>
                  <a:pt x="1346579" y="31844"/>
                  <a:pt x="1665027" y="818866"/>
                  <a:pt x="1603612" y="1175982"/>
                </a:cubicBezTo>
                <a:cubicBezTo>
                  <a:pt x="1542197" y="1533099"/>
                  <a:pt x="1129352" y="1845860"/>
                  <a:pt x="716507" y="2158621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1" name="Left Arrow 10"/>
          <p:cNvSpPr/>
          <p:nvPr/>
        </p:nvSpPr>
        <p:spPr>
          <a:xfrm>
            <a:off x="6929438" y="3000375"/>
            <a:ext cx="500062" cy="2143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pic>
        <p:nvPicPr>
          <p:cNvPr id="12" name="Picture 11" descr="kkkkk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00166" y="4143380"/>
            <a:ext cx="2011680" cy="2075688"/>
          </a:xfrm>
          <a:prstGeom prst="rect">
            <a:avLst/>
          </a:prstGeom>
        </p:spPr>
      </p:pic>
      <p:sp>
        <p:nvSpPr>
          <p:cNvPr id="17" name="Curved Down Arrow 16"/>
          <p:cNvSpPr/>
          <p:nvPr/>
        </p:nvSpPr>
        <p:spPr>
          <a:xfrm>
            <a:off x="2000250" y="4643438"/>
            <a:ext cx="428625" cy="214312"/>
          </a:xfrm>
          <a:prstGeom prst="curved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>
            <a:off x="2714625" y="4643438"/>
            <a:ext cx="428625" cy="214312"/>
          </a:xfrm>
          <a:prstGeom prst="curved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>
              <a:solidFill>
                <a:schemeClr val="tx1"/>
              </a:solidFill>
            </a:endParaRPr>
          </a:p>
        </p:txBody>
      </p:sp>
      <p:sp>
        <p:nvSpPr>
          <p:cNvPr id="14" name="Curved Down Arrow 13"/>
          <p:cNvSpPr/>
          <p:nvPr/>
        </p:nvSpPr>
        <p:spPr>
          <a:xfrm>
            <a:off x="2286000" y="5857875"/>
            <a:ext cx="428625" cy="214313"/>
          </a:xfrm>
          <a:prstGeom prst="curved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3276600" y="1196975"/>
            <a:ext cx="48577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          </a:t>
            </a:r>
            <a:endParaRPr lang="fa-IR"/>
          </a:p>
          <a:p>
            <a:pPr>
              <a:buFont typeface="Wingdings" pitchFamily="2" charset="2"/>
              <a:buChar char="q"/>
            </a:pPr>
            <a:r>
              <a:rPr lang="fa-IR"/>
              <a:t>پوشش گرمابه         گنبد کلمبو</a:t>
            </a:r>
          </a:p>
          <a:p>
            <a:pPr>
              <a:buFont typeface="Wingdings" pitchFamily="2" charset="2"/>
              <a:buChar char="q"/>
            </a:pPr>
            <a:r>
              <a:rPr lang="fa-IR"/>
              <a:t>شیشه های کار گذاشته در سر گنبد         جامخانه </a:t>
            </a:r>
          </a:p>
          <a:p>
            <a:r>
              <a:rPr lang="fa-IR"/>
              <a:t>         عمل نورگیری و تهویه</a:t>
            </a:r>
          </a:p>
          <a:p>
            <a:pPr>
              <a:buFont typeface="Wingdings" pitchFamily="2" charset="2"/>
              <a:buChar char="q"/>
            </a:pPr>
            <a:r>
              <a:rPr lang="fa-IR"/>
              <a:t>با باز و بسته شدن شیشه ها در فصولی از سال دما </a:t>
            </a:r>
          </a:p>
          <a:p>
            <a:r>
              <a:rPr lang="fa-IR"/>
              <a:t>و رطوبت داخل حمام تنظیم می شد.</a:t>
            </a:r>
          </a:p>
          <a:p>
            <a:pPr>
              <a:buFont typeface="Wingdings" pitchFamily="2" charset="2"/>
              <a:buChar char="q"/>
            </a:pPr>
            <a:r>
              <a:rPr lang="fa-IR"/>
              <a:t>هر کدام از بخش های گرمابه یک جام خانه در گنبد داشت.</a:t>
            </a:r>
          </a:p>
        </p:txBody>
      </p:sp>
      <p:sp>
        <p:nvSpPr>
          <p:cNvPr id="3" name="Left Arrow 2"/>
          <p:cNvSpPr/>
          <p:nvPr/>
        </p:nvSpPr>
        <p:spPr>
          <a:xfrm>
            <a:off x="6300788" y="1557338"/>
            <a:ext cx="428625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4" name="Left Arrow 3"/>
          <p:cNvSpPr/>
          <p:nvPr/>
        </p:nvSpPr>
        <p:spPr>
          <a:xfrm>
            <a:off x="4787900" y="1844675"/>
            <a:ext cx="428625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pic>
        <p:nvPicPr>
          <p:cNvPr id="21509" name="Picture 4" descr="یکی از نورگیرهای سقف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5000625"/>
            <a:ext cx="1928813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eft Arrow 7"/>
          <p:cNvSpPr/>
          <p:nvPr/>
        </p:nvSpPr>
        <p:spPr>
          <a:xfrm>
            <a:off x="7524750" y="2133600"/>
            <a:ext cx="428625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21511" name="TextBox 8"/>
          <p:cNvSpPr txBox="1">
            <a:spLocks noChangeArrowheads="1"/>
          </p:cNvSpPr>
          <p:nvPr/>
        </p:nvSpPr>
        <p:spPr bwMode="auto">
          <a:xfrm>
            <a:off x="5572125" y="785813"/>
            <a:ext cx="1643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نورگیری و تهویه</a:t>
            </a:r>
          </a:p>
        </p:txBody>
      </p:sp>
      <p:sp>
        <p:nvSpPr>
          <p:cNvPr id="10" name="Freeform 9"/>
          <p:cNvSpPr/>
          <p:nvPr/>
        </p:nvSpPr>
        <p:spPr>
          <a:xfrm>
            <a:off x="5003800" y="4365625"/>
            <a:ext cx="1090613" cy="1689100"/>
          </a:xfrm>
          <a:custGeom>
            <a:avLst/>
            <a:gdLst>
              <a:gd name="connsiteX0" fmla="*/ 170597 w 1089547"/>
              <a:gd name="connsiteY0" fmla="*/ 1687773 h 1687773"/>
              <a:gd name="connsiteX1" fmla="*/ 129654 w 1089547"/>
              <a:gd name="connsiteY1" fmla="*/ 636895 h 1687773"/>
              <a:gd name="connsiteX2" fmla="*/ 948520 w 1089547"/>
              <a:gd name="connsiteY2" fmla="*/ 90985 h 1687773"/>
              <a:gd name="connsiteX3" fmla="*/ 975815 w 1089547"/>
              <a:gd name="connsiteY3" fmla="*/ 90985 h 168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9547" h="1687773">
                <a:moveTo>
                  <a:pt x="170597" y="1687773"/>
                </a:moveTo>
                <a:cubicBezTo>
                  <a:pt x="85298" y="1295399"/>
                  <a:pt x="0" y="903026"/>
                  <a:pt x="129654" y="636895"/>
                </a:cubicBezTo>
                <a:cubicBezTo>
                  <a:pt x="259308" y="370764"/>
                  <a:pt x="807493" y="181970"/>
                  <a:pt x="948520" y="90985"/>
                </a:cubicBezTo>
                <a:cubicBezTo>
                  <a:pt x="1089547" y="0"/>
                  <a:pt x="975815" y="90985"/>
                  <a:pt x="975815" y="90985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1" name="Freeform 10"/>
          <p:cNvSpPr/>
          <p:nvPr/>
        </p:nvSpPr>
        <p:spPr>
          <a:xfrm>
            <a:off x="6372225" y="4437063"/>
            <a:ext cx="1144588" cy="1728787"/>
          </a:xfrm>
          <a:custGeom>
            <a:avLst/>
            <a:gdLst>
              <a:gd name="connsiteX0" fmla="*/ 81886 w 1144137"/>
              <a:gd name="connsiteY0" fmla="*/ 63690 h 1728717"/>
              <a:gd name="connsiteX1" fmla="*/ 150125 w 1144137"/>
              <a:gd name="connsiteY1" fmla="*/ 63690 h 1728717"/>
              <a:gd name="connsiteX2" fmla="*/ 982638 w 1144137"/>
              <a:gd name="connsiteY2" fmla="*/ 445828 h 1728717"/>
              <a:gd name="connsiteX3" fmla="*/ 1119116 w 1144137"/>
              <a:gd name="connsiteY3" fmla="*/ 1728717 h 172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4137" h="1728717">
                <a:moveTo>
                  <a:pt x="81886" y="63690"/>
                </a:moveTo>
                <a:cubicBezTo>
                  <a:pt x="40943" y="31845"/>
                  <a:pt x="0" y="0"/>
                  <a:pt x="150125" y="63690"/>
                </a:cubicBezTo>
                <a:cubicBezTo>
                  <a:pt x="300250" y="127380"/>
                  <a:pt x="821140" y="168324"/>
                  <a:pt x="982638" y="445828"/>
                </a:cubicBezTo>
                <a:cubicBezTo>
                  <a:pt x="1144137" y="723333"/>
                  <a:pt x="1131626" y="1226025"/>
                  <a:pt x="1119116" y="1728717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3" name="Freeform 12"/>
          <p:cNvSpPr/>
          <p:nvPr/>
        </p:nvSpPr>
        <p:spPr>
          <a:xfrm>
            <a:off x="4716463" y="3284538"/>
            <a:ext cx="655637" cy="552450"/>
          </a:xfrm>
          <a:custGeom>
            <a:avLst/>
            <a:gdLst>
              <a:gd name="connsiteX0" fmla="*/ 181970 w 655093"/>
              <a:gd name="connsiteY0" fmla="*/ 495869 h 552734"/>
              <a:gd name="connsiteX1" fmla="*/ 18197 w 655093"/>
              <a:gd name="connsiteY1" fmla="*/ 236562 h 552734"/>
              <a:gd name="connsiteX2" fmla="*/ 291152 w 655093"/>
              <a:gd name="connsiteY2" fmla="*/ 31845 h 552734"/>
              <a:gd name="connsiteX3" fmla="*/ 386687 w 655093"/>
              <a:gd name="connsiteY3" fmla="*/ 45493 h 552734"/>
              <a:gd name="connsiteX4" fmla="*/ 645994 w 655093"/>
              <a:gd name="connsiteY4" fmla="*/ 263857 h 552734"/>
              <a:gd name="connsiteX5" fmla="*/ 441278 w 655093"/>
              <a:gd name="connsiteY5" fmla="*/ 536812 h 552734"/>
              <a:gd name="connsiteX6" fmla="*/ 127379 w 655093"/>
              <a:gd name="connsiteY6" fmla="*/ 359391 h 552734"/>
              <a:gd name="connsiteX7" fmla="*/ 222913 w 655093"/>
              <a:gd name="connsiteY7" fmla="*/ 141027 h 552734"/>
              <a:gd name="connsiteX8" fmla="*/ 413982 w 655093"/>
              <a:gd name="connsiteY8" fmla="*/ 141027 h 552734"/>
              <a:gd name="connsiteX9" fmla="*/ 509516 w 655093"/>
              <a:gd name="connsiteY9" fmla="*/ 263857 h 552734"/>
              <a:gd name="connsiteX10" fmla="*/ 454925 w 655093"/>
              <a:gd name="connsiteY10" fmla="*/ 441278 h 552734"/>
              <a:gd name="connsiteX11" fmla="*/ 209266 w 655093"/>
              <a:gd name="connsiteY11" fmla="*/ 318448 h 552734"/>
              <a:gd name="connsiteX12" fmla="*/ 345743 w 655093"/>
              <a:gd name="connsiteY12" fmla="*/ 222914 h 552734"/>
              <a:gd name="connsiteX13" fmla="*/ 386687 w 655093"/>
              <a:gd name="connsiteY13" fmla="*/ 318448 h 55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5093" h="552734">
                <a:moveTo>
                  <a:pt x="181970" y="495869"/>
                </a:moveTo>
                <a:cubicBezTo>
                  <a:pt x="90985" y="404884"/>
                  <a:pt x="0" y="313899"/>
                  <a:pt x="18197" y="236562"/>
                </a:cubicBezTo>
                <a:cubicBezTo>
                  <a:pt x="36394" y="159225"/>
                  <a:pt x="229737" y="63690"/>
                  <a:pt x="291152" y="31845"/>
                </a:cubicBezTo>
                <a:cubicBezTo>
                  <a:pt x="352567" y="0"/>
                  <a:pt x="327547" y="6824"/>
                  <a:pt x="386687" y="45493"/>
                </a:cubicBezTo>
                <a:cubicBezTo>
                  <a:pt x="445827" y="84162"/>
                  <a:pt x="636896" y="181971"/>
                  <a:pt x="645994" y="263857"/>
                </a:cubicBezTo>
                <a:cubicBezTo>
                  <a:pt x="655093" y="345744"/>
                  <a:pt x="527714" y="520890"/>
                  <a:pt x="441278" y="536812"/>
                </a:cubicBezTo>
                <a:cubicBezTo>
                  <a:pt x="354842" y="552734"/>
                  <a:pt x="163773" y="425355"/>
                  <a:pt x="127379" y="359391"/>
                </a:cubicBezTo>
                <a:cubicBezTo>
                  <a:pt x="90985" y="293427"/>
                  <a:pt x="175146" y="177421"/>
                  <a:pt x="222913" y="141027"/>
                </a:cubicBezTo>
                <a:cubicBezTo>
                  <a:pt x="270680" y="104633"/>
                  <a:pt x="366215" y="120555"/>
                  <a:pt x="413982" y="141027"/>
                </a:cubicBezTo>
                <a:cubicBezTo>
                  <a:pt x="461749" y="161499"/>
                  <a:pt x="502692" y="213815"/>
                  <a:pt x="509516" y="263857"/>
                </a:cubicBezTo>
                <a:cubicBezTo>
                  <a:pt x="516340" y="313899"/>
                  <a:pt x="504967" y="432180"/>
                  <a:pt x="454925" y="441278"/>
                </a:cubicBezTo>
                <a:cubicBezTo>
                  <a:pt x="404883" y="450377"/>
                  <a:pt x="227463" y="354842"/>
                  <a:pt x="209266" y="318448"/>
                </a:cubicBezTo>
                <a:cubicBezTo>
                  <a:pt x="191069" y="282054"/>
                  <a:pt x="316173" y="222914"/>
                  <a:pt x="345743" y="222914"/>
                </a:cubicBezTo>
                <a:cubicBezTo>
                  <a:pt x="375313" y="222914"/>
                  <a:pt x="386687" y="318448"/>
                  <a:pt x="386687" y="318448"/>
                </a:cubicBezTo>
              </a:path>
            </a:pathLst>
          </a:cu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148263" y="3573463"/>
            <a:ext cx="1643062" cy="1214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219700" y="3644900"/>
            <a:ext cx="1357313" cy="1285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6143625" y="3571875"/>
            <a:ext cx="131763" cy="1050925"/>
          </a:xfrm>
          <a:custGeom>
            <a:avLst/>
            <a:gdLst>
              <a:gd name="connsiteX0" fmla="*/ 54591 w 131928"/>
              <a:gd name="connsiteY0" fmla="*/ 1050878 h 1050878"/>
              <a:gd name="connsiteX1" fmla="*/ 40943 w 131928"/>
              <a:gd name="connsiteY1" fmla="*/ 900752 h 1050878"/>
              <a:gd name="connsiteX2" fmla="*/ 68239 w 131928"/>
              <a:gd name="connsiteY2" fmla="*/ 791570 h 1050878"/>
              <a:gd name="connsiteX3" fmla="*/ 27295 w 131928"/>
              <a:gd name="connsiteY3" fmla="*/ 600501 h 1050878"/>
              <a:gd name="connsiteX4" fmla="*/ 122830 w 131928"/>
              <a:gd name="connsiteY4" fmla="*/ 504967 h 1050878"/>
              <a:gd name="connsiteX5" fmla="*/ 0 w 131928"/>
              <a:gd name="connsiteY5" fmla="*/ 382137 h 1050878"/>
              <a:gd name="connsiteX6" fmla="*/ 122830 w 131928"/>
              <a:gd name="connsiteY6" fmla="*/ 286603 h 1050878"/>
              <a:gd name="connsiteX7" fmla="*/ 54591 w 131928"/>
              <a:gd name="connsiteY7" fmla="*/ 204716 h 1050878"/>
              <a:gd name="connsiteX8" fmla="*/ 109182 w 131928"/>
              <a:gd name="connsiteY8" fmla="*/ 95534 h 1050878"/>
              <a:gd name="connsiteX9" fmla="*/ 13648 w 131928"/>
              <a:gd name="connsiteY9" fmla="*/ 0 h 105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1928" h="1050878">
                <a:moveTo>
                  <a:pt x="54591" y="1050878"/>
                </a:moveTo>
                <a:cubicBezTo>
                  <a:pt x="46629" y="997424"/>
                  <a:pt x="38668" y="943970"/>
                  <a:pt x="40943" y="900752"/>
                </a:cubicBezTo>
                <a:cubicBezTo>
                  <a:pt x="43218" y="857534"/>
                  <a:pt x="70514" y="841612"/>
                  <a:pt x="68239" y="791570"/>
                </a:cubicBezTo>
                <a:cubicBezTo>
                  <a:pt x="65964" y="741528"/>
                  <a:pt x="18197" y="648268"/>
                  <a:pt x="27295" y="600501"/>
                </a:cubicBezTo>
                <a:cubicBezTo>
                  <a:pt x="36393" y="552734"/>
                  <a:pt x="127379" y="541361"/>
                  <a:pt x="122830" y="504967"/>
                </a:cubicBezTo>
                <a:cubicBezTo>
                  <a:pt x="118281" y="468573"/>
                  <a:pt x="0" y="418531"/>
                  <a:pt x="0" y="382137"/>
                </a:cubicBezTo>
                <a:cubicBezTo>
                  <a:pt x="0" y="345743"/>
                  <a:pt x="113732" y="316173"/>
                  <a:pt x="122830" y="286603"/>
                </a:cubicBezTo>
                <a:cubicBezTo>
                  <a:pt x="131928" y="257033"/>
                  <a:pt x="56866" y="236561"/>
                  <a:pt x="54591" y="204716"/>
                </a:cubicBezTo>
                <a:cubicBezTo>
                  <a:pt x="52316" y="172871"/>
                  <a:pt x="116006" y="129653"/>
                  <a:pt x="109182" y="95534"/>
                </a:cubicBezTo>
                <a:cubicBezTo>
                  <a:pt x="102358" y="61415"/>
                  <a:pt x="13648" y="0"/>
                  <a:pt x="13648" y="0"/>
                </a:cubicBez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21" name="Freeform 20"/>
          <p:cNvSpPr/>
          <p:nvPr/>
        </p:nvSpPr>
        <p:spPr>
          <a:xfrm>
            <a:off x="6286500" y="3714750"/>
            <a:ext cx="144463" cy="1009650"/>
          </a:xfrm>
          <a:custGeom>
            <a:avLst/>
            <a:gdLst>
              <a:gd name="connsiteX0" fmla="*/ 61415 w 145576"/>
              <a:gd name="connsiteY0" fmla="*/ 1009935 h 1009935"/>
              <a:gd name="connsiteX1" fmla="*/ 34120 w 145576"/>
              <a:gd name="connsiteY1" fmla="*/ 955344 h 1009935"/>
              <a:gd name="connsiteX2" fmla="*/ 6824 w 145576"/>
              <a:gd name="connsiteY2" fmla="*/ 900753 h 1009935"/>
              <a:gd name="connsiteX3" fmla="*/ 75063 w 145576"/>
              <a:gd name="connsiteY3" fmla="*/ 777923 h 1009935"/>
              <a:gd name="connsiteX4" fmla="*/ 20472 w 145576"/>
              <a:gd name="connsiteY4" fmla="*/ 682389 h 1009935"/>
              <a:gd name="connsiteX5" fmla="*/ 75063 w 145576"/>
              <a:gd name="connsiteY5" fmla="*/ 641445 h 1009935"/>
              <a:gd name="connsiteX6" fmla="*/ 61415 w 145576"/>
              <a:gd name="connsiteY6" fmla="*/ 491320 h 1009935"/>
              <a:gd name="connsiteX7" fmla="*/ 143302 w 145576"/>
              <a:gd name="connsiteY7" fmla="*/ 368490 h 1009935"/>
              <a:gd name="connsiteX8" fmla="*/ 47768 w 145576"/>
              <a:gd name="connsiteY8" fmla="*/ 272956 h 1009935"/>
              <a:gd name="connsiteX9" fmla="*/ 129654 w 145576"/>
              <a:gd name="connsiteY9" fmla="*/ 191069 h 1009935"/>
              <a:gd name="connsiteX10" fmla="*/ 61415 w 145576"/>
              <a:gd name="connsiteY10" fmla="*/ 81887 h 1009935"/>
              <a:gd name="connsiteX11" fmla="*/ 143302 w 145576"/>
              <a:gd name="connsiteY11" fmla="*/ 0 h 100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5576" h="1009935">
                <a:moveTo>
                  <a:pt x="61415" y="1009935"/>
                </a:moveTo>
                <a:lnTo>
                  <a:pt x="34120" y="955344"/>
                </a:lnTo>
                <a:cubicBezTo>
                  <a:pt x="25022" y="937147"/>
                  <a:pt x="0" y="930323"/>
                  <a:pt x="6824" y="900753"/>
                </a:cubicBezTo>
                <a:cubicBezTo>
                  <a:pt x="13648" y="871183"/>
                  <a:pt x="72788" y="814317"/>
                  <a:pt x="75063" y="777923"/>
                </a:cubicBezTo>
                <a:cubicBezTo>
                  <a:pt x="77338" y="741529"/>
                  <a:pt x="20472" y="705135"/>
                  <a:pt x="20472" y="682389"/>
                </a:cubicBezTo>
                <a:cubicBezTo>
                  <a:pt x="20472" y="659643"/>
                  <a:pt x="68239" y="673290"/>
                  <a:pt x="75063" y="641445"/>
                </a:cubicBezTo>
                <a:cubicBezTo>
                  <a:pt x="81887" y="609600"/>
                  <a:pt x="50042" y="536812"/>
                  <a:pt x="61415" y="491320"/>
                </a:cubicBezTo>
                <a:cubicBezTo>
                  <a:pt x="72788" y="445828"/>
                  <a:pt x="145576" y="404884"/>
                  <a:pt x="143302" y="368490"/>
                </a:cubicBezTo>
                <a:cubicBezTo>
                  <a:pt x="141028" y="332096"/>
                  <a:pt x="50043" y="302526"/>
                  <a:pt x="47768" y="272956"/>
                </a:cubicBezTo>
                <a:cubicBezTo>
                  <a:pt x="45493" y="243386"/>
                  <a:pt x="127380" y="222914"/>
                  <a:pt x="129654" y="191069"/>
                </a:cubicBezTo>
                <a:cubicBezTo>
                  <a:pt x="131928" y="159224"/>
                  <a:pt x="59140" y="113732"/>
                  <a:pt x="61415" y="81887"/>
                </a:cubicBezTo>
                <a:cubicBezTo>
                  <a:pt x="63690" y="50042"/>
                  <a:pt x="143302" y="0"/>
                  <a:pt x="143302" y="0"/>
                </a:cubicBez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pic>
        <p:nvPicPr>
          <p:cNvPr id="21519" name="Picture 5" descr="F:\بازدید\kashan\IMG_21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928688"/>
            <a:ext cx="294640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5" descr="سقف سربینه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5000625"/>
            <a:ext cx="1976438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Curved Connector 22"/>
          <p:cNvCxnSpPr/>
          <p:nvPr/>
        </p:nvCxnSpPr>
        <p:spPr>
          <a:xfrm>
            <a:off x="1571625" y="1928813"/>
            <a:ext cx="2928938" cy="1357312"/>
          </a:xfrm>
          <a:prstGeom prst="curvedConnector3">
            <a:avLst>
              <a:gd name="adj1" fmla="val 50000"/>
            </a:avLst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>
            <a:off x="1928813" y="1357313"/>
            <a:ext cx="4071937" cy="2286000"/>
          </a:xfrm>
          <a:prstGeom prst="curvedConnector3">
            <a:avLst>
              <a:gd name="adj1" fmla="val 50000"/>
            </a:avLst>
          </a:prstGeom>
          <a:ln w="254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3786188" y="2214563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a-IR"/>
              <a:t>برخی از گرمابه ها برای روشنایی در شب چراغدان داشتند</a:t>
            </a:r>
          </a:p>
          <a:p>
            <a:pPr>
              <a:buFont typeface="Wingdings" pitchFamily="2" charset="2"/>
              <a:buChar char="q"/>
            </a:pPr>
            <a:r>
              <a:rPr lang="fa-IR"/>
              <a:t>چراغدان ها دارای سوراخهایی بودند که  دود از آن بیرون می رفت</a:t>
            </a:r>
          </a:p>
        </p:txBody>
      </p:sp>
      <p:sp>
        <p:nvSpPr>
          <p:cNvPr id="22531" name="TextBox 8"/>
          <p:cNvSpPr txBox="1">
            <a:spLocks noChangeArrowheads="1"/>
          </p:cNvSpPr>
          <p:nvPr/>
        </p:nvSpPr>
        <p:spPr bwMode="auto">
          <a:xfrm>
            <a:off x="5572125" y="785813"/>
            <a:ext cx="1643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نورگیری و تهویه</a:t>
            </a:r>
          </a:p>
        </p:txBody>
      </p:sp>
      <p:pic>
        <p:nvPicPr>
          <p:cNvPr id="22532" name="Picture 6" descr="خان یزد.jpg22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071563"/>
            <a:ext cx="37496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3" descr="Kerman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071563"/>
            <a:ext cx="357028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5643563" y="785813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مصالح حمام</a:t>
            </a:r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1857375" y="1643063"/>
            <a:ext cx="621506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q"/>
            </a:pPr>
            <a:r>
              <a:rPr lang="ar-SA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ديواره حمام و سقف </a:t>
            </a:r>
            <a:r>
              <a:rPr lang="fa-IR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     آجر</a:t>
            </a:r>
            <a:endParaRPr lang="en-US" sz="1600"/>
          </a:p>
          <a:p>
            <a:pPr eaLnBrk="0" hangingPunct="0">
              <a:buFont typeface="Wingdings" pitchFamily="2" charset="2"/>
              <a:buChar char="q"/>
            </a:pPr>
            <a:r>
              <a:rPr lang="ar-SA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ستون هاي حمام و کفبوش و لبه حوضها</a:t>
            </a:r>
            <a:r>
              <a:rPr lang="fa-IR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      سنگ </a:t>
            </a:r>
            <a:r>
              <a:rPr lang="fa-IR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مرمر</a:t>
            </a:r>
            <a:r>
              <a:rPr lang="ar-SA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en-US" sz="1600" b="1"/>
          </a:p>
          <a:p>
            <a:pPr eaLnBrk="0" hangingPunct="0">
              <a:buFont typeface="Wingdings" pitchFamily="2" charset="2"/>
              <a:buChar char="q"/>
            </a:pPr>
            <a:r>
              <a:rPr lang="ar-SA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ازاره ها ,حوضها وسکوها </a:t>
            </a:r>
            <a:r>
              <a:rPr lang="fa-IR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      کاشی</a:t>
            </a:r>
            <a:endParaRPr lang="en-US" sz="1600"/>
          </a:p>
          <a:p>
            <a:pPr eaLnBrk="0" hangingPunct="0">
              <a:buFont typeface="Wingdings" pitchFamily="2" charset="2"/>
              <a:buChar char="q"/>
            </a:pPr>
            <a:r>
              <a:rPr lang="fa-IR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پا</a:t>
            </a:r>
            <a:r>
              <a:rPr lang="ar-SA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يه هاي حمام </a:t>
            </a:r>
            <a:r>
              <a:rPr lang="fa-IR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      سنگ لاشه</a:t>
            </a:r>
            <a:r>
              <a:rPr lang="ar-SA" sz="16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fa-IR" sz="16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q"/>
            </a:pPr>
            <a:r>
              <a:rPr lang="ar-SA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لوله هاي سفالي مخصوص سيستم آبرساني حمام </a:t>
            </a:r>
            <a:r>
              <a:rPr lang="fa-IR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     </a:t>
            </a:r>
            <a:r>
              <a:rPr lang="fa-IR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تنبوشه</a:t>
            </a:r>
          </a:p>
          <a:p>
            <a:pPr eaLnBrk="0" hangingPunct="0">
              <a:buFont typeface="Wingdings" pitchFamily="2" charset="2"/>
              <a:buChar char="q"/>
            </a:pPr>
            <a:r>
              <a:rPr lang="ar-SA" sz="16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خزينه ,تزيئنات سقف حمام , بوشش داخلي حوضها </a:t>
            </a:r>
            <a:r>
              <a:rPr lang="fa-IR" sz="16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      </a:t>
            </a:r>
            <a:r>
              <a:rPr lang="fa-IR" sz="16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ساروج</a:t>
            </a:r>
            <a:endParaRPr lang="en-US" sz="1600" b="1"/>
          </a:p>
          <a:p>
            <a:pPr eaLnBrk="0" hangingPunct="0"/>
            <a:endParaRPr lang="en-US" sz="1600"/>
          </a:p>
          <a:p>
            <a:pPr eaLnBrk="0" hangingPunct="0"/>
            <a:r>
              <a:rPr lang="ar-SA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(ترکيب ساروج : آهک ,خاک رس ,خاکستر ,لوئي ني </a:t>
            </a:r>
            <a:r>
              <a:rPr lang="ar-SA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مرداب</a:t>
            </a:r>
            <a:r>
              <a:rPr lang="en-US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, </a:t>
            </a:r>
            <a:endParaRPr lang="en-US" sz="1600" b="1"/>
          </a:p>
          <a:p>
            <a:pPr eaLnBrk="0" hangingPunct="0"/>
            <a:r>
              <a:rPr lang="ar-SA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سفيده تخم مرغ يا شير که اين دو ماده بروتئيني باعث </a:t>
            </a:r>
            <a:r>
              <a:rPr lang="ar-SA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چسبندگي </a:t>
            </a:r>
            <a:endParaRPr lang="en-US" sz="1600" b="1"/>
          </a:p>
          <a:p>
            <a:pPr eaLnBrk="0" hangingPunct="0"/>
            <a:r>
              <a:rPr lang="ar-SA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بيشترساروج مي شده است</a:t>
            </a:r>
            <a:r>
              <a:rPr lang="en-US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 </a:t>
            </a:r>
          </a:p>
          <a:p>
            <a:pPr eaLnBrk="0" hangingPunct="0"/>
            <a:endParaRPr lang="en-US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ar-SA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تفاوت ساروج با سيمان:هرچه قدمت ساروج بيشترباشد </a:t>
            </a:r>
            <a:endParaRPr lang="fa-IR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ar-SA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محکم تروسخت ترمي شود</a:t>
            </a:r>
            <a:endParaRPr lang="ar-SA" sz="2800"/>
          </a:p>
        </p:txBody>
      </p:sp>
      <p:sp>
        <p:nvSpPr>
          <p:cNvPr id="8" name="Left Arrow 7"/>
          <p:cNvSpPr/>
          <p:nvPr/>
        </p:nvSpPr>
        <p:spPr>
          <a:xfrm>
            <a:off x="5857875" y="1785938"/>
            <a:ext cx="428625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9" name="Left Arrow 8"/>
          <p:cNvSpPr/>
          <p:nvPr/>
        </p:nvSpPr>
        <p:spPr>
          <a:xfrm>
            <a:off x="4427538" y="2060575"/>
            <a:ext cx="428625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0" name="Left Arrow 9"/>
          <p:cNvSpPr/>
          <p:nvPr/>
        </p:nvSpPr>
        <p:spPr>
          <a:xfrm>
            <a:off x="5364163" y="2349500"/>
            <a:ext cx="428625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1" name="Left Arrow 10"/>
          <p:cNvSpPr/>
          <p:nvPr/>
        </p:nvSpPr>
        <p:spPr>
          <a:xfrm>
            <a:off x="6227763" y="2565400"/>
            <a:ext cx="428625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2" name="Left Arrow 11"/>
          <p:cNvSpPr/>
          <p:nvPr/>
        </p:nvSpPr>
        <p:spPr>
          <a:xfrm>
            <a:off x="3851275" y="2852738"/>
            <a:ext cx="428625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3" name="Left Arrow 12"/>
          <p:cNvSpPr/>
          <p:nvPr/>
        </p:nvSpPr>
        <p:spPr>
          <a:xfrm>
            <a:off x="4067175" y="3141663"/>
            <a:ext cx="428625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5286375" y="785813"/>
            <a:ext cx="1643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تزیینات حمام</a:t>
            </a:r>
          </a:p>
        </p:txBody>
      </p:sp>
      <p:sp>
        <p:nvSpPr>
          <p:cNvPr id="24579" name="TextBox 5"/>
          <p:cNvSpPr txBox="1">
            <a:spLocks noChangeArrowheads="1"/>
          </p:cNvSpPr>
          <p:nvPr/>
        </p:nvSpPr>
        <p:spPr bwMode="auto">
          <a:xfrm>
            <a:off x="3500438" y="1428750"/>
            <a:ext cx="47863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a-IR"/>
              <a:t>عموما :</a:t>
            </a:r>
          </a:p>
          <a:p>
            <a:pPr algn="just"/>
            <a:r>
              <a:rPr lang="fa-IR"/>
              <a:t>کف حمام         با سنگ مرمر و دیگر سنگها آرایش می شد.</a:t>
            </a:r>
          </a:p>
          <a:p>
            <a:pPr algn="just"/>
            <a:r>
              <a:rPr lang="fa-IR"/>
              <a:t>جاکفشیها         از سنگ یا آجر و برش بالای آن طرحی از </a:t>
            </a:r>
          </a:p>
          <a:p>
            <a:pPr algn="just"/>
            <a:r>
              <a:rPr lang="fa-IR"/>
              <a:t>قوسهای خفته</a:t>
            </a:r>
          </a:p>
          <a:p>
            <a:pPr algn="just"/>
            <a:r>
              <a:rPr lang="fa-IR"/>
              <a:t>ازاره         اغلب از سنگ یا کاشی و بعضی ازاره ها با </a:t>
            </a:r>
          </a:p>
          <a:p>
            <a:pPr algn="just"/>
            <a:r>
              <a:rPr lang="fa-IR"/>
              <a:t>کاشی معرق و هفت رنگ</a:t>
            </a:r>
          </a:p>
          <a:p>
            <a:pPr algn="just"/>
            <a:r>
              <a:rPr lang="fa-IR"/>
              <a:t>سردر        ممکن است بسیار ساده و زمانی پر نقش و </a:t>
            </a:r>
          </a:p>
          <a:p>
            <a:pPr algn="just"/>
            <a:r>
              <a:rPr lang="fa-IR"/>
              <a:t>نگار        در بعضی موارد با آجر و کاشی و سنگ </a:t>
            </a:r>
          </a:p>
          <a:p>
            <a:pPr algn="just"/>
            <a:r>
              <a:rPr lang="fa-IR"/>
              <a:t>مقرنس کاری شده و گاهی اوقات بسیار ساده و فقط با </a:t>
            </a:r>
          </a:p>
          <a:p>
            <a:pPr algn="just"/>
            <a:r>
              <a:rPr lang="fa-IR"/>
              <a:t>اندودی از گچ آرایش شده.</a:t>
            </a:r>
          </a:p>
          <a:p>
            <a:pPr algn="just"/>
            <a:r>
              <a:rPr lang="fa-IR"/>
              <a:t>آهکبری به صورت ساده و رنگی نیز از جمله تزیینات</a:t>
            </a:r>
          </a:p>
          <a:p>
            <a:pPr algn="just"/>
            <a:r>
              <a:rPr lang="fa-IR"/>
              <a:t> داخلی مهم حمامها شمرده می شود</a:t>
            </a:r>
          </a:p>
        </p:txBody>
      </p:sp>
      <p:sp>
        <p:nvSpPr>
          <p:cNvPr id="7" name="Left Arrow 6"/>
          <p:cNvSpPr/>
          <p:nvPr/>
        </p:nvSpPr>
        <p:spPr>
          <a:xfrm>
            <a:off x="7000875" y="1857375"/>
            <a:ext cx="428625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8" name="Left Arrow 7"/>
          <p:cNvSpPr/>
          <p:nvPr/>
        </p:nvSpPr>
        <p:spPr>
          <a:xfrm>
            <a:off x="7000875" y="2143125"/>
            <a:ext cx="428625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9" name="Left Arrow 8"/>
          <p:cNvSpPr/>
          <p:nvPr/>
        </p:nvSpPr>
        <p:spPr>
          <a:xfrm>
            <a:off x="7286625" y="2643188"/>
            <a:ext cx="428625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0" name="Left Arrow 9"/>
          <p:cNvSpPr/>
          <p:nvPr/>
        </p:nvSpPr>
        <p:spPr>
          <a:xfrm>
            <a:off x="7286625" y="3214688"/>
            <a:ext cx="428625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1" name="Left Arrow 10"/>
          <p:cNvSpPr/>
          <p:nvPr/>
        </p:nvSpPr>
        <p:spPr>
          <a:xfrm>
            <a:off x="7429500" y="3500438"/>
            <a:ext cx="428625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pic>
        <p:nvPicPr>
          <p:cNvPr id="24585" name="Picture 12" descr="ker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928688"/>
            <a:ext cx="3290888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4" descr="تزیینات گرمخانه.j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4071938"/>
            <a:ext cx="3286125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" descr="تزیینات گرمخانه.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000125"/>
            <a:ext cx="39211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11" descr="تزیینات گرمخانه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50" y="2928938"/>
            <a:ext cx="3929063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12"/>
          <p:cNvSpPr txBox="1">
            <a:spLocks noChangeArrowheads="1"/>
          </p:cNvSpPr>
          <p:nvPr/>
        </p:nvSpPr>
        <p:spPr bwMode="auto">
          <a:xfrm>
            <a:off x="5286375" y="785813"/>
            <a:ext cx="1643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تزیینات حمام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an0028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1762" y="1419323"/>
            <a:ext cx="6811536" cy="4415509"/>
          </a:xfrm>
          <a:prstGeom prst="rect">
            <a:avLst/>
          </a:prstGeom>
        </p:spPr>
      </p:pic>
      <p:sp>
        <p:nvSpPr>
          <p:cNvPr id="26627" name="TextBox 6"/>
          <p:cNvSpPr txBox="1">
            <a:spLocks noChangeArrowheads="1"/>
          </p:cNvSpPr>
          <p:nvPr/>
        </p:nvSpPr>
        <p:spPr bwMode="auto">
          <a:xfrm>
            <a:off x="5572125" y="785813"/>
            <a:ext cx="1500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حمام خسرو آقا</a:t>
            </a:r>
          </a:p>
          <a:p>
            <a:r>
              <a:rPr lang="fa-IR" b="1"/>
              <a:t>    اصفهان 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2339975" y="5734050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000" b="1"/>
              <a:t>ورودی</a:t>
            </a:r>
            <a:endParaRPr lang="en-US" sz="2000" b="1"/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2124075" y="3429000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000" b="1"/>
              <a:t>بینه</a:t>
            </a:r>
            <a:endParaRPr lang="en-US" sz="2000" b="1"/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4932363" y="3141663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000" b="1"/>
              <a:t>گرمخانه</a:t>
            </a:r>
            <a:endParaRPr lang="en-US" sz="2000" b="1"/>
          </a:p>
        </p:txBody>
      </p:sp>
      <p:sp>
        <p:nvSpPr>
          <p:cNvPr id="26631" name="Text Box 10"/>
          <p:cNvSpPr txBox="1">
            <a:spLocks noChangeArrowheads="1"/>
          </p:cNvSpPr>
          <p:nvPr/>
        </p:nvSpPr>
        <p:spPr bwMode="auto">
          <a:xfrm>
            <a:off x="4932363" y="4581525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000" b="1"/>
              <a:t>استخر</a:t>
            </a:r>
            <a:endParaRPr lang="en-US" sz="20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88518" y="1412965"/>
            <a:ext cx="4816712" cy="599423"/>
          </a:xfrm>
        </p:spPr>
        <p:txBody>
          <a:bodyPr/>
          <a:lstStyle/>
          <a:p>
            <a:pPr eaLnBrk="1" hangingPunct="1"/>
            <a:r>
              <a:rPr lang="fa-IR" altLang="fa-IR" sz="2122">
                <a:cs typeface="B Titr" panose="00000700000000000000" pitchFamily="2" charset="-78"/>
              </a:rPr>
              <a:t>نرم افزار حسابداری و خرید و فروش پریال</a:t>
            </a:r>
            <a:endParaRPr lang="en-US" altLang="fa-IR" sz="2122">
              <a:cs typeface="B Titr" panose="00000700000000000000" pitchFamily="2" charset="-78"/>
            </a:endParaRP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3368386"/>
            <a:ext cx="9144000" cy="3489614"/>
          </a:xfrm>
        </p:spPr>
        <p:txBody>
          <a:bodyPr>
            <a:noAutofit/>
          </a:bodyPr>
          <a:lstStyle/>
          <a:p>
            <a:pPr algn="r" rtl="1">
              <a:buFont typeface="Wingdings 2" panose="05020102010507070707" pitchFamily="18" charset="2"/>
              <a:buNone/>
            </a:pPr>
            <a:r>
              <a:rPr lang="fa-IR" altLang="fa-IR" sz="2000" b="1" dirty="0" smtClean="0">
                <a:cs typeface="B Titr" panose="00000700000000000000" pitchFamily="2" charset="-78"/>
              </a:rPr>
              <a:t>شما </a:t>
            </a:r>
            <a:r>
              <a:rPr lang="fa-IR" altLang="fa-IR" sz="2000" b="1" dirty="0">
                <a:cs typeface="B Titr" panose="00000700000000000000" pitchFamily="2" charset="-78"/>
              </a:rPr>
              <a:t>خودتان به آسانی:</a:t>
            </a:r>
            <a:endParaRPr lang="en-US" altLang="fa-IR" sz="2000" b="1" dirty="0"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altLang="fa-IR" sz="2000" b="1" dirty="0">
                <a:cs typeface="B Mitra" panose="00000400000000000000" pitchFamily="2" charset="-78"/>
              </a:rPr>
              <a:t>خرید و فروش خود را ثبت نمایید.</a:t>
            </a:r>
            <a:endParaRPr lang="en-US" altLang="fa-IR" sz="2000" b="1" dirty="0">
              <a:cs typeface="B Mitra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altLang="fa-IR" sz="2000" b="1" dirty="0">
                <a:cs typeface="B Mitra" panose="00000400000000000000" pitchFamily="2" charset="-78"/>
              </a:rPr>
              <a:t>برگشت از خرید و برگشت از فروش خود را ثبت نمائید.</a:t>
            </a:r>
            <a:endParaRPr lang="en-US" altLang="fa-IR" sz="2000" b="1" dirty="0">
              <a:cs typeface="B Mitra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altLang="fa-IR" sz="2000" b="1" dirty="0">
                <a:cs typeface="B Mitra" panose="00000400000000000000" pitchFamily="2" charset="-78"/>
              </a:rPr>
              <a:t>حسابها و مبالغ دریافتی و پرداختی روزانه خود را ثبت نمائید.</a:t>
            </a:r>
            <a:endParaRPr lang="en-US" altLang="fa-IR" sz="2000" b="1" dirty="0">
              <a:cs typeface="B Mitra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altLang="fa-IR" sz="2000" b="1" dirty="0">
                <a:cs typeface="B Mitra" panose="00000400000000000000" pitchFamily="2" charset="-78"/>
              </a:rPr>
              <a:t>چکهای صادره و دریافتی مشتریان را ثبت نمائید.</a:t>
            </a:r>
            <a:endParaRPr lang="en-US" altLang="fa-IR" sz="2000" b="1" dirty="0">
              <a:cs typeface="B Mitra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altLang="fa-IR" sz="2000" b="1" dirty="0">
                <a:cs typeface="B Mitra" panose="00000400000000000000" pitchFamily="2" charset="-78"/>
              </a:rPr>
              <a:t>دسته چکهای حسابهای حسابهای جاری خود را ثبت نمائید.</a:t>
            </a:r>
            <a:endParaRPr lang="en-US" altLang="fa-IR" sz="2000" b="1" dirty="0">
              <a:cs typeface="B Mitra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altLang="fa-IR" sz="2000" b="1" dirty="0">
                <a:cs typeface="B Mitra" panose="00000400000000000000" pitchFamily="2" charset="-78"/>
              </a:rPr>
              <a:t>شما تنها این موارد را ثبت و نرم افزار پریال به صورت هوشمند عملیات حسابداری مربوطه را برای شما انجام می دهد.</a:t>
            </a:r>
            <a:endParaRPr lang="en-US" altLang="fa-IR" sz="2000" b="1" dirty="0">
              <a:cs typeface="B Mitra" panose="00000400000000000000" pitchFamily="2" charset="-78"/>
            </a:endParaRPr>
          </a:p>
          <a:p>
            <a:pPr algn="r" rtl="1" eaLnBrk="1" hangingPunct="1">
              <a:buFont typeface="Wingdings" panose="05000000000000000000" pitchFamily="2" charset="2"/>
              <a:buChar char="ü"/>
            </a:pPr>
            <a:endParaRPr lang="en-US" altLang="fa-IR" sz="2000" b="1" dirty="0">
              <a:cs typeface="B Mitra" panose="00000400000000000000" pitchFamily="2" charset="-78"/>
            </a:endParaRPr>
          </a:p>
        </p:txBody>
      </p:sp>
      <p:sp>
        <p:nvSpPr>
          <p:cNvPr id="16388" name="Cloud Callout 6"/>
          <p:cNvSpPr>
            <a:spLocks noChangeArrowheads="1"/>
          </p:cNvSpPr>
          <p:nvPr/>
        </p:nvSpPr>
        <p:spPr bwMode="auto">
          <a:xfrm>
            <a:off x="1339158" y="2140354"/>
            <a:ext cx="2778226" cy="985568"/>
          </a:xfrm>
          <a:prstGeom prst="cloudCallout">
            <a:avLst>
              <a:gd name="adj1" fmla="val 69282"/>
              <a:gd name="adj2" fmla="val 5567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48493" tIns="24246" rIns="48493" bIns="24246"/>
          <a:lstStyle>
            <a:lvl1pPr algn="r" defTabSz="685800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6858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6858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6858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6858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a-IR" altLang="fa-IR" sz="1485" dirty="0">
                <a:solidFill>
                  <a:srgbClr val="FF0000"/>
                </a:solidFill>
                <a:cs typeface="B Titr" panose="00000700000000000000" pitchFamily="2" charset="-78"/>
              </a:rPr>
              <a:t>خودتان حسابدار</a:t>
            </a:r>
          </a:p>
          <a:p>
            <a:pPr algn="ctr" eaLnBrk="1" hangingPunct="1"/>
            <a:r>
              <a:rPr lang="fa-IR" altLang="fa-IR" sz="1485" dirty="0">
                <a:solidFill>
                  <a:srgbClr val="FF0000"/>
                </a:solidFill>
                <a:cs typeface="B Titr" panose="00000700000000000000" pitchFamily="2" charset="-78"/>
              </a:rPr>
              <a:t>خودتان باشید</a:t>
            </a:r>
            <a:endParaRPr lang="en-US" altLang="fa-IR" sz="1485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9" name="Down Arrow Callout 8"/>
          <p:cNvSpPr/>
          <p:nvPr/>
        </p:nvSpPr>
        <p:spPr bwMode="auto">
          <a:xfrm>
            <a:off x="4268922" y="2368225"/>
            <a:ext cx="3232844" cy="644324"/>
          </a:xfrm>
          <a:prstGeom prst="downArrow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8493" tIns="24246" rIns="48493" bIns="24246"/>
          <a:lstStyle/>
          <a:p>
            <a:pPr defTabSz="484903">
              <a:defRPr/>
            </a:pPr>
            <a:endParaRPr lang="en-US" sz="954"/>
          </a:p>
        </p:txBody>
      </p:sp>
      <p:sp>
        <p:nvSpPr>
          <p:cNvPr id="16390" name="TextBox 9"/>
          <p:cNvSpPr txBox="1">
            <a:spLocks noChangeArrowheads="1"/>
          </p:cNvSpPr>
          <p:nvPr/>
        </p:nvSpPr>
        <p:spPr bwMode="auto">
          <a:xfrm>
            <a:off x="4268922" y="2443431"/>
            <a:ext cx="3131817" cy="32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fa-IR" sz="1485" dirty="0">
                <a:solidFill>
                  <a:srgbClr val="FF0000"/>
                </a:solidFill>
                <a:cs typeface="B Koodak" panose="00000700000000000000" pitchFamily="2" charset="-78"/>
              </a:rPr>
              <a:t>بهترین نرم افزار برای فروشگاه شما</a:t>
            </a:r>
            <a:endParaRPr lang="en-US" altLang="fa-IR" sz="1485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1463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khosro400-388خسرو آقا اصفهان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000125"/>
            <a:ext cx="492918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6"/>
          <p:cNvSpPr txBox="1">
            <a:spLocks noChangeArrowheads="1"/>
          </p:cNvSpPr>
          <p:nvPr/>
        </p:nvSpPr>
        <p:spPr bwMode="auto">
          <a:xfrm>
            <a:off x="5572125" y="785813"/>
            <a:ext cx="1500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حمام خسرو آقا</a:t>
            </a:r>
          </a:p>
          <a:p>
            <a:r>
              <a:rPr lang="fa-IR" b="1"/>
              <a:t>    اصفهان </a:t>
            </a:r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5476875" y="2143125"/>
            <a:ext cx="2952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000"/>
              <a:t>گرمابه خسرو آقا در اصفهان که  </a:t>
            </a:r>
          </a:p>
          <a:p>
            <a:r>
              <a:rPr lang="fa-IR" sz="2000"/>
              <a:t>       هم اکنون ویران شده.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PSG\Desktop\حمام ها\خسرئ آفا ا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713" y="1401763"/>
            <a:ext cx="675322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5572125" y="785813"/>
            <a:ext cx="1500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حمام خسرو آقا</a:t>
            </a:r>
          </a:p>
          <a:p>
            <a:r>
              <a:rPr lang="fa-IR" b="1"/>
              <a:t>    اصفهان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جهار فصل اراک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428750"/>
            <a:ext cx="6900863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5572125" y="785813"/>
            <a:ext cx="1500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حمام چهار فصل</a:t>
            </a:r>
          </a:p>
          <a:p>
            <a:r>
              <a:rPr lang="fa-IR" b="1"/>
              <a:t>      اراک</a:t>
            </a:r>
          </a:p>
        </p:txBody>
      </p:sp>
      <p:sp>
        <p:nvSpPr>
          <p:cNvPr id="29700" name="TextBox 6"/>
          <p:cNvSpPr txBox="1">
            <a:spLocks noChangeArrowheads="1"/>
          </p:cNvSpPr>
          <p:nvPr/>
        </p:nvSpPr>
        <p:spPr bwMode="auto">
          <a:xfrm>
            <a:off x="7500938" y="2143125"/>
            <a:ext cx="10001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/>
              <a:t>چهار فصل اراک که بینه ای با </a:t>
            </a:r>
          </a:p>
          <a:p>
            <a:r>
              <a:rPr lang="fa-IR"/>
              <a:t>   دو</a:t>
            </a:r>
          </a:p>
          <a:p>
            <a:r>
              <a:rPr lang="fa-IR"/>
              <a:t>گرمخانه ی خصوصی و عمومی دارد.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6"/>
          <p:cNvSpPr txBox="1">
            <a:spLocks noChangeArrowheads="1"/>
          </p:cNvSpPr>
          <p:nvPr/>
        </p:nvSpPr>
        <p:spPr bwMode="auto">
          <a:xfrm>
            <a:off x="5572125" y="785813"/>
            <a:ext cx="1500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حمام وکیل شیراز</a:t>
            </a:r>
          </a:p>
          <a:p>
            <a:r>
              <a:rPr lang="fa-IR" b="1"/>
              <a:t>      </a:t>
            </a:r>
          </a:p>
        </p:txBody>
      </p:sp>
      <p:pic>
        <p:nvPicPr>
          <p:cNvPr id="30723" name="Picture 7" descr="1_8803100238_L600وکیل شیراز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1285875"/>
            <a:ext cx="3716337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9" descr="وکیل شیر2اززززززززززز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260475"/>
            <a:ext cx="314325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0" descr="وکیل شیراززززززززززز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3929063"/>
            <a:ext cx="214312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8"/>
          <p:cNvSpPr txBox="1">
            <a:spLocks noChangeArrowheads="1"/>
          </p:cNvSpPr>
          <p:nvPr/>
        </p:nvSpPr>
        <p:spPr bwMode="auto">
          <a:xfrm>
            <a:off x="5715000" y="785813"/>
            <a:ext cx="15001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حمام گنجعلی خان</a:t>
            </a:r>
          </a:p>
          <a:p>
            <a:r>
              <a:rPr lang="fa-IR" b="1"/>
              <a:t>      کرمان</a:t>
            </a:r>
          </a:p>
          <a:p>
            <a:r>
              <a:rPr lang="fa-IR" b="1"/>
              <a:t>      </a:t>
            </a:r>
          </a:p>
        </p:txBody>
      </p:sp>
      <p:pic>
        <p:nvPicPr>
          <p:cNvPr id="31747" name="Picture 4" descr="Picture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557338"/>
            <a:ext cx="74168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1979613" y="3357563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000" b="1"/>
              <a:t>گرمخانه</a:t>
            </a:r>
            <a:endParaRPr lang="en-US" sz="2000" b="1"/>
          </a:p>
        </p:txBody>
      </p:sp>
      <p:sp>
        <p:nvSpPr>
          <p:cNvPr id="31749" name="Text Box 8"/>
          <p:cNvSpPr txBox="1">
            <a:spLocks noChangeArrowheads="1"/>
          </p:cNvSpPr>
          <p:nvPr/>
        </p:nvSpPr>
        <p:spPr bwMode="auto">
          <a:xfrm>
            <a:off x="4356100" y="3284538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000" b="1"/>
              <a:t>بینه</a:t>
            </a:r>
            <a:endParaRPr lang="en-US" sz="2000" b="1"/>
          </a:p>
        </p:txBody>
      </p:sp>
      <p:sp>
        <p:nvSpPr>
          <p:cNvPr id="31750" name="Text Box 9"/>
          <p:cNvSpPr txBox="1">
            <a:spLocks noChangeArrowheads="1"/>
          </p:cNvSpPr>
          <p:nvPr/>
        </p:nvSpPr>
        <p:spPr bwMode="auto">
          <a:xfrm>
            <a:off x="7380288" y="2924175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000" b="1"/>
              <a:t>ورودی</a:t>
            </a:r>
            <a:endParaRPr 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 descr="hamame-ganjalikhan-kerman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447800"/>
            <a:ext cx="60483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8"/>
          <p:cNvSpPr txBox="1">
            <a:spLocks noChangeArrowheads="1"/>
          </p:cNvSpPr>
          <p:nvPr/>
        </p:nvSpPr>
        <p:spPr bwMode="auto">
          <a:xfrm>
            <a:off x="5715000" y="785813"/>
            <a:ext cx="15001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حمام گنجعلی خان</a:t>
            </a:r>
          </a:p>
          <a:p>
            <a:r>
              <a:rPr lang="fa-IR" b="1"/>
              <a:t>      کرمان</a:t>
            </a:r>
          </a:p>
          <a:p>
            <a:r>
              <a:rPr lang="fa-IR" b="1"/>
              <a:t>     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Kerman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000125"/>
            <a:ext cx="3973513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4" descr="گنجعلی کرمان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2143125"/>
            <a:ext cx="407193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Box 5"/>
          <p:cNvSpPr txBox="1">
            <a:spLocks noChangeArrowheads="1"/>
          </p:cNvSpPr>
          <p:nvPr/>
        </p:nvSpPr>
        <p:spPr bwMode="auto">
          <a:xfrm>
            <a:off x="5715000" y="785813"/>
            <a:ext cx="15001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حمام گنجعلی خان</a:t>
            </a:r>
          </a:p>
          <a:p>
            <a:r>
              <a:rPr lang="fa-IR" b="1"/>
              <a:t>      کرمان</a:t>
            </a:r>
          </a:p>
          <a:p>
            <a:r>
              <a:rPr lang="fa-IR" b="1"/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محوطه چال حوض و نشیمنگاه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4078288"/>
            <a:ext cx="2357437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6" descr="ورودی چال حوض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2143125"/>
            <a:ext cx="2405062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7" descr="استخر چال حوض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500188"/>
            <a:ext cx="5786437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Box 8"/>
          <p:cNvSpPr txBox="1">
            <a:spLocks noChangeArrowheads="1"/>
          </p:cNvSpPr>
          <p:nvPr/>
        </p:nvSpPr>
        <p:spPr bwMode="auto">
          <a:xfrm>
            <a:off x="5715000" y="785813"/>
            <a:ext cx="15001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   حمام علی آقا</a:t>
            </a:r>
          </a:p>
          <a:p>
            <a:r>
              <a:rPr lang="fa-IR" b="1"/>
              <a:t>      اصفهان</a:t>
            </a:r>
          </a:p>
          <a:p>
            <a:r>
              <a:rPr lang="fa-IR" b="1"/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خان یزد.jpg2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2357438"/>
            <a:ext cx="4643438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4" descr="HamamKhan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000125"/>
            <a:ext cx="34702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Box 5"/>
          <p:cNvSpPr txBox="1">
            <a:spLocks noChangeArrowheads="1"/>
          </p:cNvSpPr>
          <p:nvPr/>
        </p:nvSpPr>
        <p:spPr bwMode="auto">
          <a:xfrm>
            <a:off x="5715000" y="785813"/>
            <a:ext cx="15001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   حمام خان یزد</a:t>
            </a:r>
          </a:p>
          <a:p>
            <a:r>
              <a:rPr lang="fa-IR" b="1"/>
              <a:t>      </a:t>
            </a:r>
          </a:p>
          <a:p>
            <a:r>
              <a:rPr lang="fa-IR" b="1"/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F:\بازدید\kashan\IMG_2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000125"/>
            <a:ext cx="3751262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4" descr="F:\بازدید\kashan\IMG_21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3786188"/>
            <a:ext cx="300037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8" descr="F:\بازدید\kashan\IMG_20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357313"/>
            <a:ext cx="31432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Box 5"/>
          <p:cNvSpPr txBox="1">
            <a:spLocks noChangeArrowheads="1"/>
          </p:cNvSpPr>
          <p:nvPr/>
        </p:nvSpPr>
        <p:spPr bwMode="auto">
          <a:xfrm>
            <a:off x="5715000" y="785813"/>
            <a:ext cx="1500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   حمام سلطان </a:t>
            </a:r>
          </a:p>
          <a:p>
            <a:r>
              <a:rPr lang="fa-IR" b="1"/>
              <a:t> امیر احمد کاشان</a:t>
            </a:r>
          </a:p>
          <a:p>
            <a:r>
              <a:rPr lang="fa-IR" b="1"/>
              <a:t>      </a:t>
            </a:r>
          </a:p>
          <a:p>
            <a:r>
              <a:rPr lang="fa-IR" b="1"/>
              <a:t>    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833880"/>
            <a:ext cx="9144000" cy="4835480"/>
          </a:xfrm>
        </p:spPr>
        <p:txBody>
          <a:bodyPr>
            <a:noAutofit/>
          </a:bodyPr>
          <a:lstStyle/>
          <a:p>
            <a:pPr algn="r" rtl="1">
              <a:buFont typeface="Wingdings 2" panose="05020102010507070707" pitchFamily="18" charset="2"/>
              <a:buNone/>
              <a:defRPr/>
            </a:pPr>
            <a:r>
              <a:rPr lang="fa-IR" sz="1400" b="1" dirty="0">
                <a:cs typeface="B Mitra" pitchFamily="2" charset="-78"/>
              </a:rPr>
              <a:t>گرفتن گزارشات زیر </a:t>
            </a:r>
            <a:r>
              <a:rPr lang="fa-IR" sz="1800" b="1" dirty="0">
                <a:cs typeface="B Titr" pitchFamily="2" charset="-78"/>
              </a:rPr>
              <a:t>فقط با یک کلیک</a:t>
            </a:r>
            <a:r>
              <a:rPr lang="fa-IR" sz="1400" b="1" dirty="0">
                <a:cs typeface="B Titr" pitchFamily="2" charset="-78"/>
              </a:rPr>
              <a:t>:</a:t>
            </a:r>
            <a:endParaRPr lang="en-US" sz="1400" b="1" dirty="0">
              <a:cs typeface="B Titr" pitchFamily="2" charset="-78"/>
            </a:endParaRPr>
          </a:p>
          <a:p>
            <a:pPr algn="r" rtl="1">
              <a:buFont typeface="Wingdings" pitchFamily="2" charset="2"/>
              <a:buChar char="ü"/>
              <a:defRPr/>
            </a:pPr>
            <a:r>
              <a:rPr lang="fa-IR" sz="1400" b="1" dirty="0">
                <a:cs typeface="B Mitra" pitchFamily="2" charset="-78"/>
              </a:rPr>
              <a:t>گزارش سود و زیان روزانه، هفتگی، ماهانه (کلا هر بازه زمانی دلخواه)، فاکتور به فاکتور و کالا به کالا.</a:t>
            </a:r>
            <a:endParaRPr lang="en-US" sz="1400" b="1" dirty="0">
              <a:cs typeface="B Mitra" pitchFamily="2" charset="-78"/>
            </a:endParaRPr>
          </a:p>
          <a:p>
            <a:pPr algn="r" rtl="1">
              <a:buFont typeface="Wingdings" pitchFamily="2" charset="2"/>
              <a:buChar char="ü"/>
              <a:defRPr/>
            </a:pPr>
            <a:r>
              <a:rPr lang="fa-IR" sz="1400" b="1" dirty="0">
                <a:cs typeface="B Mitra" pitchFamily="2" charset="-78"/>
              </a:rPr>
              <a:t>وضعیت مانده حساب افرادی که با شما طرف حساب هستند(بدهکاران، بستانکاران، کارکنان و ...).</a:t>
            </a:r>
            <a:endParaRPr lang="en-US" sz="1400" b="1" dirty="0">
              <a:cs typeface="B Mitra" pitchFamily="2" charset="-78"/>
            </a:endParaRPr>
          </a:p>
          <a:p>
            <a:pPr algn="r" rtl="1">
              <a:buFont typeface="Wingdings" pitchFamily="2" charset="2"/>
              <a:buChar char="ü"/>
              <a:defRPr/>
            </a:pPr>
            <a:r>
              <a:rPr lang="fa-IR" sz="1400" b="1" dirty="0">
                <a:cs typeface="B Mitra" pitchFamily="2" charset="-78"/>
              </a:rPr>
              <a:t>وضعیت چکهای صادره (پاس شده و پاس نشده) و چکهای دریافتی (موجود و خرج شده).</a:t>
            </a:r>
            <a:endParaRPr lang="en-US" sz="1400" b="1" dirty="0">
              <a:cs typeface="B Mitra" pitchFamily="2" charset="-78"/>
            </a:endParaRPr>
          </a:p>
          <a:p>
            <a:pPr algn="r" rtl="1">
              <a:buFont typeface="Wingdings" pitchFamily="2" charset="2"/>
              <a:buChar char="ü"/>
              <a:defRPr/>
            </a:pPr>
            <a:r>
              <a:rPr lang="fa-IR" sz="1400" b="1" dirty="0">
                <a:cs typeface="B Mitra" pitchFamily="2" charset="-78"/>
              </a:rPr>
              <a:t>وضعیت برگ چکهای مربوط به هر دسته چک تعریف شده.</a:t>
            </a:r>
            <a:endParaRPr lang="en-US" sz="1400" b="1" dirty="0">
              <a:cs typeface="B Mitra" pitchFamily="2" charset="-78"/>
            </a:endParaRPr>
          </a:p>
          <a:p>
            <a:pPr algn="r" rtl="1">
              <a:buFont typeface="Wingdings" pitchFamily="2" charset="2"/>
              <a:buChar char="ü"/>
              <a:defRPr/>
            </a:pPr>
            <a:r>
              <a:rPr lang="fa-IR" sz="1400" b="1" dirty="0">
                <a:cs typeface="B Mitra" pitchFamily="2" charset="-78"/>
              </a:rPr>
              <a:t>وضعیت صندوق و دخل مغازه در هر لحظه از روز.</a:t>
            </a:r>
            <a:endParaRPr lang="en-US" sz="1400" b="1" dirty="0">
              <a:cs typeface="B Mitra" pitchFamily="2" charset="-78"/>
            </a:endParaRPr>
          </a:p>
          <a:p>
            <a:pPr algn="r" rtl="1">
              <a:buFont typeface="Wingdings" pitchFamily="2" charset="2"/>
              <a:buChar char="ü"/>
              <a:defRPr/>
            </a:pPr>
            <a:r>
              <a:rPr lang="fa-IR" sz="1400" b="1" dirty="0">
                <a:cs typeface="B Mitra" pitchFamily="2" charset="-78"/>
              </a:rPr>
              <a:t>وضعیت کالاهای خریداری و فروخته شده و موجودی کالاها.</a:t>
            </a:r>
            <a:endParaRPr lang="en-US" sz="1400" b="1" dirty="0">
              <a:cs typeface="B Mitra" pitchFamily="2" charset="-78"/>
            </a:endParaRPr>
          </a:p>
          <a:p>
            <a:pPr algn="r" rtl="1">
              <a:buFont typeface="Wingdings" pitchFamily="2" charset="2"/>
              <a:buChar char="ü"/>
              <a:defRPr/>
            </a:pPr>
            <a:r>
              <a:rPr lang="fa-IR" sz="1400" b="1" dirty="0">
                <a:cs typeface="B Mitra" pitchFamily="2" charset="-78"/>
              </a:rPr>
              <a:t>و دهها گزارش کاربردی و مورد نیاز شما.</a:t>
            </a:r>
            <a:endParaRPr lang="en-US" sz="1400" b="1" dirty="0">
              <a:cs typeface="B Mitra" pitchFamily="2" charset="-78"/>
            </a:endParaRPr>
          </a:p>
          <a:p>
            <a:pPr algn="r" rtl="1">
              <a:buFont typeface="Wingdings" pitchFamily="2" charset="2"/>
              <a:buChar char="ü"/>
              <a:defRPr/>
            </a:pPr>
            <a:r>
              <a:rPr lang="fa-IR" sz="1400" b="1" dirty="0">
                <a:cs typeface="B Mitra" pitchFamily="2" charset="-78"/>
              </a:rPr>
              <a:t>در دسترس بودن اطلاعات مورد نیاز شما (از قبیل مانده حساب افراد، موجودی کالا و ...) در یک نگاه.</a:t>
            </a:r>
            <a:endParaRPr lang="en-US" sz="1400" b="1" dirty="0">
              <a:cs typeface="B Mitra" pitchFamily="2" charset="-78"/>
            </a:endParaRPr>
          </a:p>
          <a:p>
            <a:pPr algn="r" rtl="1">
              <a:buFont typeface="Wingdings 2" panose="05020102010507070707" pitchFamily="18" charset="2"/>
              <a:buNone/>
              <a:defRPr/>
            </a:pPr>
            <a:endParaRPr lang="en-US" sz="1400" b="1" dirty="0">
              <a:cs typeface="B Mitra" pitchFamily="2" charset="-78"/>
            </a:endParaRPr>
          </a:p>
          <a:p>
            <a:pPr algn="ctr" rtl="1">
              <a:buFont typeface="Wingdings 2" panose="05020102010507070707" pitchFamily="18" charset="2"/>
              <a:buNone/>
              <a:defRPr/>
            </a:pPr>
            <a:r>
              <a:rPr lang="en-US" sz="3600" dirty="0">
                <a:latin typeface="IranNastaliq" pitchFamily="18" charset="0"/>
                <a:cs typeface="IranNastaliq" pitchFamily="18" charset="0"/>
              </a:rPr>
              <a:t>)</a:t>
            </a:r>
            <a:r>
              <a:rPr lang="fa-IR" sz="3600" dirty="0">
                <a:latin typeface="IranNastaliq" pitchFamily="18" charset="0"/>
                <a:cs typeface="IranNastaliq" pitchFamily="18" charset="0"/>
              </a:rPr>
              <a:t>با نرم افزار پریال دیگر به حسابدار نیاز ندارید</a:t>
            </a:r>
            <a:r>
              <a:rPr lang="en-US" sz="3600" dirty="0">
                <a:latin typeface="IranNastaliq" pitchFamily="18" charset="0"/>
                <a:cs typeface="IranNastaliq" pitchFamily="18" charset="0"/>
              </a:rPr>
              <a:t>(</a:t>
            </a:r>
          </a:p>
          <a:p>
            <a:pPr algn="ctr" rtl="1">
              <a:buFont typeface="Wingdings 2" panose="05020102010507070707" pitchFamily="18" charset="2"/>
              <a:buNone/>
              <a:defRPr/>
            </a:pPr>
            <a:r>
              <a:rPr lang="fa-IR" sz="1400" dirty="0">
                <a:cs typeface="B Titr" pitchFamily="2" charset="-78"/>
              </a:rPr>
              <a:t>جهت دریافت اطلاعات بیشتر با شماره 09124492015  تماس حاصل فرمائید.</a:t>
            </a:r>
            <a:endParaRPr lang="en-US" sz="1400" dirty="0">
              <a:cs typeface="B Titr" pitchFamily="2" charset="-78"/>
            </a:endParaRPr>
          </a:p>
          <a:p>
            <a:pPr algn="ctr" rtl="1">
              <a:buFont typeface="Wingdings 2" panose="05020102010507070707" pitchFamily="18" charset="2"/>
              <a:buNone/>
              <a:defRPr/>
            </a:pPr>
            <a:endParaRPr lang="en-US" sz="600" dirty="0">
              <a:cs typeface="B Titr" pitchFamily="2" charset="-78"/>
            </a:endParaRPr>
          </a:p>
          <a:p>
            <a:pPr algn="ctr" rtl="1">
              <a:buFont typeface="Wingdings 2" panose="05020102010507070707" pitchFamily="18" charset="2"/>
              <a:buNone/>
              <a:defRPr/>
            </a:pPr>
            <a:r>
              <a:rPr lang="fa-IR" sz="3200" b="1" dirty="0">
                <a:cs typeface="B Majid Shadow" pitchFamily="2" charset="-78"/>
              </a:rPr>
              <a:t>تفاوت ما پشتیبانی برتر ماست</a:t>
            </a:r>
            <a:endParaRPr lang="en-US" sz="3200" b="1" dirty="0">
              <a:cs typeface="B Majid Shadow" pitchFamily="2" charset="-78"/>
            </a:endParaRPr>
          </a:p>
          <a:p>
            <a:pPr algn="r" rtl="1">
              <a:buFont typeface="Wingdings 2" panose="05020102010507070707" pitchFamily="18" charset="2"/>
              <a:buNone/>
              <a:defRPr/>
            </a:pPr>
            <a:endParaRPr lang="en-US" sz="1400" dirty="0"/>
          </a:p>
        </p:txBody>
      </p:sp>
      <p:sp>
        <p:nvSpPr>
          <p:cNvPr id="1741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39158" y="1124744"/>
            <a:ext cx="6465688" cy="408596"/>
          </a:xfrm>
        </p:spPr>
        <p:txBody>
          <a:bodyPr>
            <a:noAutofit/>
          </a:bodyPr>
          <a:lstStyle/>
          <a:p>
            <a:pPr algn="ctr" rtl="1" eaLnBrk="1" hangingPunct="1"/>
            <a:r>
              <a:rPr lang="fa-IR" altLang="fa-IR" sz="2800" dirty="0">
                <a:cs typeface="B Titr" panose="00000700000000000000" pitchFamily="2" charset="-78"/>
              </a:rPr>
              <a:t>نرم افزار حسابداری و خرید و فروش پریال</a:t>
            </a:r>
            <a:endParaRPr lang="en-US" altLang="fa-IR" sz="28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1013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5"/>
          <p:cNvSpPr txBox="1">
            <a:spLocks noChangeArrowheads="1"/>
          </p:cNvSpPr>
          <p:nvPr/>
        </p:nvSpPr>
        <p:spPr bwMode="auto">
          <a:xfrm>
            <a:off x="5715000" y="785813"/>
            <a:ext cx="1500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   حمام سلطان </a:t>
            </a:r>
          </a:p>
          <a:p>
            <a:r>
              <a:rPr lang="fa-IR" b="1"/>
              <a:t> امیر احمد کاشان</a:t>
            </a:r>
          </a:p>
          <a:p>
            <a:r>
              <a:rPr lang="fa-IR" b="1"/>
              <a:t>      </a:t>
            </a:r>
          </a:p>
          <a:p>
            <a:r>
              <a:rPr lang="fa-IR" b="1"/>
              <a:t>      </a:t>
            </a:r>
          </a:p>
        </p:txBody>
      </p:sp>
      <p:pic>
        <p:nvPicPr>
          <p:cNvPr id="37891" name="Picture 6" descr="F:\بازدید\kashan\IMG_20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714750"/>
            <a:ext cx="300037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7" descr="F:\بازدید\kashan\IMG_20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357313"/>
            <a:ext cx="300037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9" descr="F:\بازدید\kashan\IMG_20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928688"/>
            <a:ext cx="380365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5"/>
          <p:cNvSpPr txBox="1">
            <a:spLocks noChangeArrowheads="1"/>
          </p:cNvSpPr>
          <p:nvPr/>
        </p:nvSpPr>
        <p:spPr bwMode="auto">
          <a:xfrm>
            <a:off x="5715000" y="785813"/>
            <a:ext cx="15001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  حمام فین کاشان</a:t>
            </a:r>
          </a:p>
          <a:p>
            <a:r>
              <a:rPr lang="fa-IR" b="1"/>
              <a:t>      </a:t>
            </a:r>
          </a:p>
          <a:p>
            <a:r>
              <a:rPr lang="fa-IR" b="1"/>
              <a:t>      </a:t>
            </a:r>
          </a:p>
        </p:txBody>
      </p:sp>
      <p:pic>
        <p:nvPicPr>
          <p:cNvPr id="38915" name="Picture 5" descr="scan00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557338"/>
            <a:ext cx="7489825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5219700" y="4365625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000" b="1"/>
              <a:t>گرمخانه</a:t>
            </a:r>
            <a:endParaRPr lang="en-US" sz="2000" b="1"/>
          </a:p>
        </p:txBody>
      </p:sp>
      <p:sp>
        <p:nvSpPr>
          <p:cNvPr id="38917" name="Text Box 7"/>
          <p:cNvSpPr txBox="1">
            <a:spLocks noChangeArrowheads="1"/>
          </p:cNvSpPr>
          <p:nvPr/>
        </p:nvSpPr>
        <p:spPr bwMode="auto">
          <a:xfrm>
            <a:off x="468313" y="3573463"/>
            <a:ext cx="936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000" b="1"/>
              <a:t>دهلیز</a:t>
            </a:r>
          </a:p>
          <a:p>
            <a:r>
              <a:rPr lang="fa-IR" sz="2000" b="1"/>
              <a:t>ورودی</a:t>
            </a:r>
            <a:endParaRPr lang="en-US" sz="2000" b="1"/>
          </a:p>
        </p:txBody>
      </p:sp>
      <p:sp>
        <p:nvSpPr>
          <p:cNvPr id="38918" name="Text Box 9"/>
          <p:cNvSpPr txBox="1">
            <a:spLocks noChangeArrowheads="1"/>
          </p:cNvSpPr>
          <p:nvPr/>
        </p:nvSpPr>
        <p:spPr bwMode="auto">
          <a:xfrm>
            <a:off x="2627313" y="3573463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000" b="1"/>
              <a:t>بینه</a:t>
            </a:r>
            <a:endParaRPr lang="en-US" sz="2000" b="1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5"/>
          <p:cNvSpPr txBox="1">
            <a:spLocks noChangeArrowheads="1"/>
          </p:cNvSpPr>
          <p:nvPr/>
        </p:nvSpPr>
        <p:spPr bwMode="auto">
          <a:xfrm>
            <a:off x="5715000" y="785813"/>
            <a:ext cx="15001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  حمام فین کاشان</a:t>
            </a:r>
          </a:p>
          <a:p>
            <a:r>
              <a:rPr lang="fa-IR" b="1"/>
              <a:t>      </a:t>
            </a:r>
          </a:p>
          <a:p>
            <a:r>
              <a:rPr lang="fa-IR" b="1"/>
              <a:t>      </a:t>
            </a:r>
          </a:p>
        </p:txBody>
      </p:sp>
      <p:pic>
        <p:nvPicPr>
          <p:cNvPr id="39939" name="Picture 6" descr="حمام فین کاشا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125538"/>
            <a:ext cx="6767512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7"/>
          <p:cNvSpPr txBox="1">
            <a:spLocks noChangeArrowheads="1"/>
          </p:cNvSpPr>
          <p:nvPr/>
        </p:nvSpPr>
        <p:spPr bwMode="auto">
          <a:xfrm>
            <a:off x="4859338" y="56610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/>
              <a:t> مهم از لحاظ رویداد تاریخی</a:t>
            </a:r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5"/>
          <p:cNvSpPr txBox="1">
            <a:spLocks noChangeArrowheads="1"/>
          </p:cNvSpPr>
          <p:nvPr/>
        </p:nvSpPr>
        <p:spPr bwMode="auto">
          <a:xfrm>
            <a:off x="5715000" y="785813"/>
            <a:ext cx="15001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حمام وکیل کرمان</a:t>
            </a:r>
          </a:p>
          <a:p>
            <a:r>
              <a:rPr lang="fa-IR" b="1"/>
              <a:t>      </a:t>
            </a:r>
          </a:p>
          <a:p>
            <a:r>
              <a:rPr lang="fa-IR" b="1"/>
              <a:t>      </a:t>
            </a:r>
          </a:p>
        </p:txBody>
      </p:sp>
      <p:pic>
        <p:nvPicPr>
          <p:cNvPr id="40963" name="Picture 7" descr="scan00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981075"/>
            <a:ext cx="455612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 Box 9"/>
          <p:cNvSpPr txBox="1">
            <a:spLocks noChangeArrowheads="1"/>
          </p:cNvSpPr>
          <p:nvPr/>
        </p:nvSpPr>
        <p:spPr bwMode="auto">
          <a:xfrm>
            <a:off x="0" y="4652963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000" b="1"/>
              <a:t>ورودی</a:t>
            </a:r>
            <a:endParaRPr lang="en-US" sz="2000" b="1"/>
          </a:p>
        </p:txBody>
      </p:sp>
      <p:sp>
        <p:nvSpPr>
          <p:cNvPr id="40965" name="Text Box 10"/>
          <p:cNvSpPr txBox="1">
            <a:spLocks noChangeArrowheads="1"/>
          </p:cNvSpPr>
          <p:nvPr/>
        </p:nvSpPr>
        <p:spPr bwMode="auto">
          <a:xfrm>
            <a:off x="827088" y="2565400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000" b="1"/>
              <a:t>بینه</a:t>
            </a:r>
            <a:endParaRPr lang="en-US" sz="2000" b="1"/>
          </a:p>
        </p:txBody>
      </p:sp>
      <p:sp>
        <p:nvSpPr>
          <p:cNvPr id="40966" name="Text Box 11"/>
          <p:cNvSpPr txBox="1">
            <a:spLocks noChangeArrowheads="1"/>
          </p:cNvSpPr>
          <p:nvPr/>
        </p:nvSpPr>
        <p:spPr bwMode="auto">
          <a:xfrm>
            <a:off x="2771775" y="2276475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000" b="1"/>
              <a:t>گرمخانه</a:t>
            </a:r>
            <a:endParaRPr lang="en-US" sz="2000" b="1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hamam%20vak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125538"/>
            <a:ext cx="4832350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Box 5"/>
          <p:cNvSpPr txBox="1">
            <a:spLocks noChangeArrowheads="1"/>
          </p:cNvSpPr>
          <p:nvPr/>
        </p:nvSpPr>
        <p:spPr bwMode="auto">
          <a:xfrm>
            <a:off x="5715000" y="785813"/>
            <a:ext cx="15001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حمام وکیل کرمان</a:t>
            </a:r>
          </a:p>
          <a:p>
            <a:r>
              <a:rPr lang="fa-IR" b="1"/>
              <a:t>      </a:t>
            </a:r>
          </a:p>
          <a:p>
            <a:r>
              <a:rPr lang="fa-IR" b="1"/>
              <a:t>     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5"/>
          <p:cNvSpPr txBox="1">
            <a:spLocks noChangeArrowheads="1"/>
          </p:cNvSpPr>
          <p:nvPr/>
        </p:nvSpPr>
        <p:spPr bwMode="auto">
          <a:xfrm>
            <a:off x="5715000" y="785813"/>
            <a:ext cx="15001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        منابع</a:t>
            </a:r>
          </a:p>
          <a:p>
            <a:r>
              <a:rPr lang="fa-IR" b="1"/>
              <a:t>      </a:t>
            </a:r>
          </a:p>
          <a:p>
            <a:r>
              <a:rPr lang="fa-IR" b="1"/>
              <a:t>      </a:t>
            </a:r>
          </a:p>
        </p:txBody>
      </p:sp>
      <p:sp>
        <p:nvSpPr>
          <p:cNvPr id="43011" name="TextBox 4"/>
          <p:cNvSpPr txBox="1">
            <a:spLocks noChangeArrowheads="1"/>
          </p:cNvSpPr>
          <p:nvPr/>
        </p:nvSpPr>
        <p:spPr bwMode="auto">
          <a:xfrm>
            <a:off x="3000375" y="1571625"/>
            <a:ext cx="485775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a-IR" sz="2000"/>
              <a:t>هنر و معماری اسلامی ایران</a:t>
            </a:r>
          </a:p>
          <a:p>
            <a:r>
              <a:rPr lang="fa-IR" sz="2000"/>
              <a:t>           یادنامه استاد دکتر لطیف ابولقاسمی</a:t>
            </a:r>
          </a:p>
          <a:p>
            <a:endParaRPr lang="fa-IR" sz="2000"/>
          </a:p>
          <a:p>
            <a:pPr>
              <a:buFont typeface="Wingdings" pitchFamily="2" charset="2"/>
              <a:buChar char="q"/>
            </a:pPr>
            <a:r>
              <a:rPr lang="fa-IR" sz="2000"/>
              <a:t>معماری ایرانی</a:t>
            </a:r>
          </a:p>
          <a:p>
            <a:r>
              <a:rPr lang="fa-IR" sz="2000"/>
              <a:t>           تقریر استاد محمد کریم پیرنیا</a:t>
            </a:r>
          </a:p>
          <a:p>
            <a:endParaRPr lang="fa-IR" sz="2000"/>
          </a:p>
          <a:p>
            <a:pPr>
              <a:buFont typeface="Wingdings" pitchFamily="2" charset="2"/>
              <a:buChar char="q"/>
            </a:pPr>
            <a:r>
              <a:rPr lang="fa-IR" sz="2000"/>
              <a:t>معماری ایران دوران اسلامی</a:t>
            </a:r>
          </a:p>
          <a:p>
            <a:r>
              <a:rPr lang="fa-IR" sz="2000"/>
              <a:t>           محمد یوسف کیانی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1"/>
          <p:cNvSpPr txBox="1">
            <a:spLocks noChangeArrowheads="1"/>
          </p:cNvSpPr>
          <p:nvPr/>
        </p:nvSpPr>
        <p:spPr bwMode="auto">
          <a:xfrm>
            <a:off x="4857750" y="785813"/>
            <a:ext cx="3143250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sz="2000">
                <a:latin typeface="Calibri" pitchFamily="34" charset="0"/>
                <a:cs typeface="Andalus" pitchFamily="2" charset="-78"/>
              </a:rPr>
              <a:t>”بسمه تعالی“</a:t>
            </a:r>
          </a:p>
          <a:p>
            <a:pPr algn="ctr"/>
            <a:endParaRPr lang="fa-IR" sz="2800">
              <a:latin typeface="Calibri" pitchFamily="34" charset="0"/>
              <a:cs typeface="Andalus" pitchFamily="2" charset="-78"/>
            </a:endParaRPr>
          </a:p>
          <a:p>
            <a:pPr algn="ctr"/>
            <a:r>
              <a:rPr lang="fa-IR" sz="3600">
                <a:latin typeface="Calibri" pitchFamily="34" charset="0"/>
                <a:cs typeface="Andalus" pitchFamily="2" charset="-78"/>
              </a:rPr>
              <a:t>معماری اسلامی</a:t>
            </a:r>
          </a:p>
          <a:p>
            <a:pPr algn="ctr"/>
            <a:endParaRPr lang="fa-IR" sz="2800">
              <a:latin typeface="Calibri" pitchFamily="34" charset="0"/>
              <a:cs typeface="Andalus" pitchFamily="2" charset="-78"/>
            </a:endParaRPr>
          </a:p>
          <a:p>
            <a:pPr algn="ctr"/>
            <a:r>
              <a:rPr lang="fa-IR" sz="3600">
                <a:latin typeface="Calibri" pitchFamily="34" charset="0"/>
                <a:cs typeface="Andalus" pitchFamily="2" charset="-78"/>
              </a:rPr>
              <a:t>”گرمابه“</a:t>
            </a:r>
          </a:p>
          <a:p>
            <a:pPr algn="ctr"/>
            <a:endParaRPr lang="fa-IR" sz="2400">
              <a:latin typeface="Calibri" pitchFamily="34" charset="0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15000" y="785813"/>
            <a:ext cx="200025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>
                <a:latin typeface="Calibri" pitchFamily="34" charset="0"/>
              </a:rPr>
              <a:t>                فهرست:</a:t>
            </a:r>
          </a:p>
          <a:p>
            <a:pPr>
              <a:buFont typeface="Wingdings" pitchFamily="2" charset="2"/>
              <a:buChar char="q"/>
            </a:pPr>
            <a:endParaRPr lang="fa-IR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a-IR">
                <a:latin typeface="Calibri" pitchFamily="34" charset="0"/>
              </a:rPr>
              <a:t>وجه تسمیه</a:t>
            </a:r>
          </a:p>
          <a:p>
            <a:pPr>
              <a:buFont typeface="Wingdings" pitchFamily="2" charset="2"/>
              <a:buChar char="q"/>
            </a:pPr>
            <a:r>
              <a:rPr lang="fa-IR">
                <a:latin typeface="Calibri" pitchFamily="34" charset="0"/>
              </a:rPr>
              <a:t>تاریخچه و پیشینه</a:t>
            </a:r>
          </a:p>
          <a:p>
            <a:pPr>
              <a:buFont typeface="Wingdings" pitchFamily="2" charset="2"/>
              <a:buChar char="q"/>
            </a:pPr>
            <a:r>
              <a:rPr lang="fa-IR">
                <a:latin typeface="Calibri" pitchFamily="34" charset="0"/>
              </a:rPr>
              <a:t>سیر تحول                                     </a:t>
            </a:r>
          </a:p>
          <a:p>
            <a:pPr>
              <a:buFont typeface="Wingdings" pitchFamily="2" charset="2"/>
              <a:buChar char="q"/>
            </a:pPr>
            <a:r>
              <a:rPr lang="fa-IR">
                <a:latin typeface="Calibri" pitchFamily="34" charset="0"/>
              </a:rPr>
              <a:t>معماری حمام</a:t>
            </a:r>
          </a:p>
          <a:p>
            <a:pPr>
              <a:buFont typeface="Arial" pitchFamily="34" charset="0"/>
              <a:buChar char="•"/>
            </a:pPr>
            <a:r>
              <a:rPr lang="fa-IR">
                <a:latin typeface="Calibri" pitchFamily="34" charset="0"/>
              </a:rPr>
              <a:t>  ورودی</a:t>
            </a:r>
          </a:p>
          <a:p>
            <a:pPr>
              <a:buFont typeface="Arial" pitchFamily="34" charset="0"/>
              <a:buChar char="•"/>
            </a:pPr>
            <a:r>
              <a:rPr lang="fa-IR">
                <a:latin typeface="Calibri" pitchFamily="34" charset="0"/>
              </a:rPr>
              <a:t>  بینه</a:t>
            </a:r>
          </a:p>
          <a:p>
            <a:pPr>
              <a:buFont typeface="Arial" pitchFamily="34" charset="0"/>
              <a:buChar char="•"/>
            </a:pPr>
            <a:r>
              <a:rPr lang="fa-IR">
                <a:latin typeface="Calibri" pitchFamily="34" charset="0"/>
              </a:rPr>
              <a:t>  میاندر</a:t>
            </a:r>
          </a:p>
          <a:p>
            <a:pPr>
              <a:buFont typeface="Arial" pitchFamily="34" charset="0"/>
              <a:buChar char="•"/>
            </a:pPr>
            <a:r>
              <a:rPr lang="fa-IR">
                <a:latin typeface="Calibri" pitchFamily="34" charset="0"/>
              </a:rPr>
              <a:t>  گرمخانه</a:t>
            </a:r>
          </a:p>
          <a:p>
            <a:pPr>
              <a:buFont typeface="Arial" pitchFamily="34" charset="0"/>
              <a:buChar char="•"/>
            </a:pPr>
            <a:r>
              <a:rPr lang="fa-IR">
                <a:latin typeface="Calibri" pitchFamily="34" charset="0"/>
              </a:rPr>
              <a:t>  خزانه</a:t>
            </a:r>
          </a:p>
          <a:p>
            <a:pPr>
              <a:buFont typeface="Arial" pitchFamily="34" charset="0"/>
              <a:buChar char="•"/>
            </a:pPr>
            <a:r>
              <a:rPr lang="fa-IR">
                <a:latin typeface="Calibri" pitchFamily="34" charset="0"/>
              </a:rPr>
              <a:t>  استخریا چاله حوض</a:t>
            </a:r>
          </a:p>
          <a:p>
            <a:pPr>
              <a:buFont typeface="Arial" pitchFamily="34" charset="0"/>
              <a:buChar char="•"/>
            </a:pPr>
            <a:r>
              <a:rPr lang="fa-IR">
                <a:latin typeface="Calibri" pitchFamily="34" charset="0"/>
              </a:rPr>
              <a:t>  شاه نشین</a:t>
            </a:r>
          </a:p>
          <a:p>
            <a:pPr>
              <a:buFont typeface="Arial" pitchFamily="34" charset="0"/>
              <a:buChar char="•"/>
            </a:pPr>
            <a:r>
              <a:rPr lang="fa-IR">
                <a:latin typeface="Calibri" pitchFamily="34" charset="0"/>
              </a:rPr>
              <a:t>  خن یا تون</a:t>
            </a:r>
          </a:p>
          <a:p>
            <a:pPr>
              <a:buFont typeface="Arial" pitchFamily="34" charset="0"/>
              <a:buChar char="•"/>
            </a:pPr>
            <a:r>
              <a:rPr lang="fa-IR">
                <a:latin typeface="Calibri" pitchFamily="34" charset="0"/>
              </a:rPr>
              <a:t>  دودکش و گربه رو</a:t>
            </a:r>
          </a:p>
          <a:p>
            <a:pPr>
              <a:buFont typeface="Arial" pitchFamily="34" charset="0"/>
              <a:buChar char="•"/>
            </a:pPr>
            <a:r>
              <a:rPr lang="fa-IR">
                <a:latin typeface="Calibri" pitchFamily="34" charset="0"/>
              </a:rPr>
              <a:t>  نورگیری و تهویه</a:t>
            </a:r>
          </a:p>
          <a:p>
            <a:pPr>
              <a:buFont typeface="Arial" pitchFamily="34" charset="0"/>
              <a:buChar char="•"/>
            </a:pPr>
            <a:r>
              <a:rPr lang="fa-IR">
                <a:latin typeface="Calibri" pitchFamily="34" charset="0"/>
              </a:rPr>
              <a:t>مصالح</a:t>
            </a:r>
          </a:p>
          <a:p>
            <a:pPr>
              <a:buFont typeface="Arial" pitchFamily="34" charset="0"/>
              <a:buChar char="•"/>
            </a:pPr>
            <a:r>
              <a:rPr lang="fa-IR">
                <a:latin typeface="Calibri" pitchFamily="34" charset="0"/>
              </a:rPr>
              <a:t>تزیینات </a:t>
            </a:r>
          </a:p>
          <a:p>
            <a:endParaRPr lang="fa-IR">
              <a:latin typeface="Calibri" pitchFamily="34" charset="0"/>
            </a:endParaRPr>
          </a:p>
          <a:p>
            <a:r>
              <a:rPr lang="fa-IR">
                <a:latin typeface="Calibri" pitchFamily="34" charset="0"/>
              </a:rPr>
              <a:t>            </a:t>
            </a:r>
          </a:p>
          <a:p>
            <a:endParaRPr lang="fa-IR">
              <a:latin typeface="Calibri" pitchFamily="34" charset="0"/>
            </a:endParaRPr>
          </a:p>
        </p:txBody>
      </p:sp>
      <p:sp>
        <p:nvSpPr>
          <p:cNvPr id="3075" name="TextBox 7"/>
          <p:cNvSpPr txBox="1">
            <a:spLocks noChangeArrowheads="1"/>
          </p:cNvSpPr>
          <p:nvPr/>
        </p:nvSpPr>
        <p:spPr bwMode="auto">
          <a:xfrm>
            <a:off x="2714625" y="1285875"/>
            <a:ext cx="2500313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a-IR">
                <a:latin typeface="Calibri" pitchFamily="34" charset="0"/>
              </a:rPr>
              <a:t>نمونه ها</a:t>
            </a:r>
          </a:p>
          <a:p>
            <a:pPr>
              <a:buFont typeface="Arial" pitchFamily="34" charset="0"/>
              <a:buChar char="•"/>
            </a:pPr>
            <a:r>
              <a:rPr lang="fa-IR">
                <a:latin typeface="Calibri" pitchFamily="34" charset="0"/>
              </a:rPr>
              <a:t>حمام خسرو آقا اصفهان</a:t>
            </a:r>
          </a:p>
          <a:p>
            <a:pPr>
              <a:buFont typeface="Arial" pitchFamily="34" charset="0"/>
              <a:buChar char="•"/>
            </a:pPr>
            <a:r>
              <a:rPr lang="fa-IR">
                <a:latin typeface="Calibri" pitchFamily="34" charset="0"/>
              </a:rPr>
              <a:t>حمام چهار فصل اراک</a:t>
            </a:r>
          </a:p>
          <a:p>
            <a:pPr>
              <a:buFont typeface="Arial" pitchFamily="34" charset="0"/>
              <a:buChar char="•"/>
            </a:pPr>
            <a:r>
              <a:rPr lang="fa-IR">
                <a:latin typeface="Calibri" pitchFamily="34" charset="0"/>
              </a:rPr>
              <a:t>حمام وکیل شیراز</a:t>
            </a:r>
          </a:p>
          <a:p>
            <a:pPr>
              <a:buFont typeface="Arial" pitchFamily="34" charset="0"/>
              <a:buChar char="•"/>
            </a:pPr>
            <a:r>
              <a:rPr lang="fa-IR">
                <a:latin typeface="Calibri" pitchFamily="34" charset="0"/>
              </a:rPr>
              <a:t>حمام گنجعلی خان کرمان</a:t>
            </a:r>
          </a:p>
          <a:p>
            <a:pPr>
              <a:buFont typeface="Arial" pitchFamily="34" charset="0"/>
              <a:buChar char="•"/>
            </a:pPr>
            <a:r>
              <a:rPr lang="fa-IR">
                <a:latin typeface="Calibri" pitchFamily="34" charset="0"/>
              </a:rPr>
              <a:t>حمام علی آقا اصفهان</a:t>
            </a:r>
          </a:p>
          <a:p>
            <a:pPr>
              <a:buFont typeface="Arial" pitchFamily="34" charset="0"/>
              <a:buChar char="•"/>
            </a:pPr>
            <a:r>
              <a:rPr lang="fa-IR">
                <a:latin typeface="Calibri" pitchFamily="34" charset="0"/>
              </a:rPr>
              <a:t>حمام خان یزد</a:t>
            </a:r>
          </a:p>
          <a:p>
            <a:pPr>
              <a:buFont typeface="Arial" pitchFamily="34" charset="0"/>
              <a:buChar char="•"/>
            </a:pPr>
            <a:r>
              <a:rPr lang="fa-IR">
                <a:latin typeface="Calibri" pitchFamily="34" charset="0"/>
              </a:rPr>
              <a:t>حمام سلطان امیر احمد کاشان</a:t>
            </a:r>
          </a:p>
          <a:p>
            <a:pPr>
              <a:buFont typeface="Arial" pitchFamily="34" charset="0"/>
              <a:buChar char="•"/>
            </a:pPr>
            <a:r>
              <a:rPr lang="fa-IR">
                <a:latin typeface="Calibri" pitchFamily="34" charset="0"/>
              </a:rPr>
              <a:t>حمام فین کاشان</a:t>
            </a:r>
          </a:p>
          <a:p>
            <a:endParaRPr lang="fa-IR">
              <a:latin typeface="Calibri" pitchFamily="34" charset="0"/>
            </a:endParaRP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785813" y="5214938"/>
            <a:ext cx="42862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1600"/>
              <a:t>تصاویر استفاده شده مربوط به یک بنا نمی باشد و بر اساس نیاز از تصاویر مربوطه ی بناهای مختلف در کنار هم استفاده شده است.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785813" y="785813"/>
            <a:ext cx="7572375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000" b="1">
                <a:latin typeface="Calibri" pitchFamily="34" charset="0"/>
              </a:rPr>
              <a:t>                </a:t>
            </a:r>
            <a:r>
              <a:rPr lang="fa-IR" b="1">
                <a:latin typeface="Calibri" pitchFamily="34" charset="0"/>
              </a:rPr>
              <a:t>وجه تسمیه حمام:</a:t>
            </a:r>
          </a:p>
          <a:p>
            <a:endParaRPr lang="fa-IR">
              <a:latin typeface="Calibri" pitchFamily="34" charset="0"/>
            </a:endParaRPr>
          </a:p>
          <a:p>
            <a:endParaRPr lang="fa-IR">
              <a:latin typeface="Calibri" pitchFamily="34" charset="0"/>
            </a:endParaRPr>
          </a:p>
          <a:p>
            <a:r>
              <a:rPr lang="fa-IR">
                <a:latin typeface="Calibri" pitchFamily="34" charset="0"/>
              </a:rPr>
              <a:t>                              </a:t>
            </a:r>
            <a:endParaRPr lang="fa-IR" sz="3200">
              <a:latin typeface="Calibri" pitchFamily="34" charset="0"/>
            </a:endParaRPr>
          </a:p>
          <a:p>
            <a:r>
              <a:rPr lang="fa-IR">
                <a:latin typeface="Calibri" pitchFamily="34" charset="0"/>
              </a:rPr>
              <a:t> </a:t>
            </a:r>
          </a:p>
          <a:p>
            <a:r>
              <a:rPr lang="fa-IR" sz="3600">
                <a:latin typeface="Calibri" pitchFamily="34" charset="0"/>
              </a:rPr>
              <a:t>               گرم </a:t>
            </a:r>
          </a:p>
          <a:p>
            <a:r>
              <a:rPr lang="fa-IR" sz="3600">
                <a:latin typeface="Calibri" pitchFamily="34" charset="0"/>
              </a:rPr>
              <a:t>گرمابه   </a:t>
            </a:r>
            <a:r>
              <a:rPr lang="fa-IR" sz="2000">
                <a:latin typeface="Calibri" pitchFamily="34" charset="0"/>
              </a:rPr>
              <a:t>  </a:t>
            </a:r>
          </a:p>
          <a:p>
            <a:r>
              <a:rPr lang="fa-IR" sz="3200">
                <a:latin typeface="Calibri" pitchFamily="34" charset="0"/>
              </a:rPr>
              <a:t>                  آبه       نه به معنی آب      به محل </a:t>
            </a:r>
          </a:p>
          <a:p>
            <a:r>
              <a:rPr lang="fa-IR" sz="3200">
                <a:latin typeface="Calibri" pitchFamily="34" charset="0"/>
              </a:rPr>
              <a:t>                 ساختمان</a:t>
            </a:r>
          </a:p>
          <a:p>
            <a:r>
              <a:rPr lang="fa-IR" sz="3200">
                <a:latin typeface="Calibri" pitchFamily="34" charset="0"/>
              </a:rPr>
              <a:t>                                                                                  </a:t>
            </a:r>
          </a:p>
        </p:txBody>
      </p:sp>
      <p:sp>
        <p:nvSpPr>
          <p:cNvPr id="9" name="Right Brace 8"/>
          <p:cNvSpPr/>
          <p:nvPr/>
        </p:nvSpPr>
        <p:spPr>
          <a:xfrm>
            <a:off x="6643688" y="2500313"/>
            <a:ext cx="500062" cy="16430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2" name="Left Arrow 11"/>
          <p:cNvSpPr/>
          <p:nvPr/>
        </p:nvSpPr>
        <p:spPr>
          <a:xfrm>
            <a:off x="5219700" y="3500438"/>
            <a:ext cx="571500" cy="2857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3" name="Left Arrow 12"/>
          <p:cNvSpPr/>
          <p:nvPr/>
        </p:nvSpPr>
        <p:spPr>
          <a:xfrm>
            <a:off x="2627313" y="3500438"/>
            <a:ext cx="571500" cy="2857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1428750" y="785813"/>
            <a:ext cx="6572250" cy="396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>
                <a:latin typeface="Calibri" pitchFamily="34" charset="0"/>
              </a:rPr>
              <a:t>           </a:t>
            </a:r>
            <a:r>
              <a:rPr lang="fa-IR" b="1">
                <a:latin typeface="Calibri" pitchFamily="34" charset="0"/>
              </a:rPr>
              <a:t>تاریخچه و پیشینه:</a:t>
            </a:r>
          </a:p>
          <a:p>
            <a:endParaRPr lang="fa-IR">
              <a:latin typeface="Calibri" pitchFamily="34" charset="0"/>
            </a:endParaRPr>
          </a:p>
          <a:p>
            <a:endParaRPr lang="fa-IR" sz="2000">
              <a:latin typeface="Calibri" pitchFamily="34" charset="0"/>
            </a:endParaRPr>
          </a:p>
          <a:p>
            <a:endParaRPr lang="fa-IR" sz="2000">
              <a:latin typeface="Calibri" pitchFamily="34" charset="0"/>
            </a:endParaRPr>
          </a:p>
          <a:p>
            <a:r>
              <a:rPr lang="fa-IR" sz="2000">
                <a:latin typeface="Calibri" pitchFamily="34" charset="0"/>
              </a:rPr>
              <a:t>ایرانیان همواره به آب احترام میگذاشتند.</a:t>
            </a:r>
          </a:p>
          <a:p>
            <a:endParaRPr lang="fa-IR" sz="2000">
              <a:latin typeface="Calibri" pitchFamily="34" charset="0"/>
            </a:endParaRPr>
          </a:p>
          <a:p>
            <a:r>
              <a:rPr lang="fa-IR" sz="2000">
                <a:latin typeface="Calibri" pitchFamily="34" charset="0"/>
              </a:rPr>
              <a:t>بعد از ظهور اسلام این موضوع تشدید شد.</a:t>
            </a:r>
          </a:p>
          <a:p>
            <a:endParaRPr lang="fa-IR" sz="2000">
              <a:latin typeface="Calibri" pitchFamily="34" charset="0"/>
            </a:endParaRPr>
          </a:p>
          <a:p>
            <a:r>
              <a:rPr lang="fa-IR" sz="2000">
                <a:latin typeface="Calibri" pitchFamily="34" charset="0"/>
              </a:rPr>
              <a:t>قبل از اسلام         مهر و زرتشت         پادیاو</a:t>
            </a:r>
          </a:p>
          <a:p>
            <a:endParaRPr lang="fa-IR" sz="2000">
              <a:latin typeface="Calibri" pitchFamily="34" charset="0"/>
            </a:endParaRPr>
          </a:p>
          <a:p>
            <a:r>
              <a:rPr lang="fa-IR" sz="2000">
                <a:latin typeface="Calibri" pitchFamily="34" charset="0"/>
              </a:rPr>
              <a:t>ایرانیان قدیم آبی را سالم میدانستند که         سه چارک عرض،سه چارک طول،سه چارک ارتفاع          تقریبا همان آب کر اسلام.</a:t>
            </a:r>
          </a:p>
          <a:p>
            <a:endParaRPr lang="fa-IR">
              <a:latin typeface="Calibri" pitchFamily="34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6372225" y="3213100"/>
            <a:ext cx="428625" cy="2857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6" name="Left Arrow 5"/>
          <p:cNvSpPr/>
          <p:nvPr/>
        </p:nvSpPr>
        <p:spPr>
          <a:xfrm>
            <a:off x="4356100" y="3860800"/>
            <a:ext cx="428625" cy="2857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7" name="Left Arrow 6"/>
          <p:cNvSpPr/>
          <p:nvPr/>
        </p:nvSpPr>
        <p:spPr>
          <a:xfrm>
            <a:off x="4500563" y="3213100"/>
            <a:ext cx="428625" cy="2857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8" name="Left Arrow 7"/>
          <p:cNvSpPr/>
          <p:nvPr/>
        </p:nvSpPr>
        <p:spPr>
          <a:xfrm>
            <a:off x="5435600" y="4149725"/>
            <a:ext cx="428625" cy="2857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75" y="785813"/>
            <a:ext cx="6929438" cy="6402387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en-US" dirty="0"/>
              <a:t>      </a:t>
            </a:r>
            <a:r>
              <a:rPr lang="fa-IR" dirty="0"/>
              <a:t>              </a:t>
            </a:r>
            <a:r>
              <a:rPr lang="fa-IR" b="1" dirty="0"/>
              <a:t>سیر تحول:</a:t>
            </a:r>
          </a:p>
          <a:p>
            <a:pPr>
              <a:defRPr/>
            </a:pPr>
            <a:endParaRPr lang="fa-IR" dirty="0"/>
          </a:p>
          <a:p>
            <a:pPr>
              <a:buFont typeface="Wingdings" pitchFamily="2" charset="2"/>
              <a:buChar char="§"/>
              <a:defRPr/>
            </a:pPr>
            <a:r>
              <a:rPr lang="fa-IR" sz="2000" dirty="0"/>
              <a:t>در زمانهای خیلی قدیم ایرانیان حمام می کردند         ولی آثاری از حمام در حفاریها ی باستان شناسی و غیره بدست نیاوردند.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fa-IR" sz="2000" dirty="0"/>
              <a:t>ولی در حفاریها سفالینه هایی بدست آمد که چیزی شبیه وان است      منتها با اندازه ی بزرگتر</a:t>
            </a:r>
          </a:p>
          <a:p>
            <a:pPr>
              <a:defRPr/>
            </a:pPr>
            <a:endParaRPr lang="fa-IR" sz="2000" dirty="0"/>
          </a:p>
          <a:p>
            <a:pPr>
              <a:buFont typeface="Wingdings" pitchFamily="2" charset="2"/>
              <a:buChar char="§"/>
              <a:defRPr/>
            </a:pPr>
            <a:r>
              <a:rPr lang="fa-IR" sz="2000" dirty="0"/>
              <a:t>در 1500-2000سال پیش        گرمابه ساختمانی گرم       شستشو در ظرف بزرگی بنام آبزن</a:t>
            </a:r>
          </a:p>
          <a:p>
            <a:pPr>
              <a:buFont typeface="Wingdings" pitchFamily="2" charset="2"/>
              <a:buChar char="§"/>
              <a:defRPr/>
            </a:pPr>
            <a:endParaRPr lang="fa-IR" sz="2000" dirty="0"/>
          </a:p>
          <a:p>
            <a:pPr>
              <a:buFont typeface="Wingdings" pitchFamily="2" charset="2"/>
              <a:buChar char="§"/>
              <a:defRPr/>
            </a:pPr>
            <a:r>
              <a:rPr lang="fa-IR" sz="2000" dirty="0"/>
              <a:t>در بعضی مناطق برای جلوگیری از آلودگی آب کاریز از شیفتل بهره گیری می کردند </a:t>
            </a:r>
          </a:p>
          <a:p>
            <a:pPr>
              <a:defRPr/>
            </a:pPr>
            <a:endParaRPr lang="fa-IR" sz="2000" dirty="0"/>
          </a:p>
          <a:p>
            <a:pPr>
              <a:buFont typeface="Wingdings" pitchFamily="2" charset="2"/>
              <a:buChar char="§"/>
              <a:defRPr/>
            </a:pPr>
            <a:r>
              <a:rPr lang="ar-SA" sz="2000" dirty="0">
                <a:cs typeface="+mn-cs"/>
              </a:rPr>
              <a:t>ورود حمام به خانه</a:t>
            </a:r>
            <a:r>
              <a:rPr lang="fa-IR" sz="2000" dirty="0">
                <a:cs typeface="+mn-cs"/>
              </a:rPr>
              <a:t>       ا</a:t>
            </a:r>
            <a:r>
              <a:rPr lang="ar-SA" sz="2000" dirty="0">
                <a:cs typeface="+mn-cs"/>
              </a:rPr>
              <a:t>ز اواسط دوران قا</a:t>
            </a:r>
            <a:r>
              <a:rPr lang="fa-IR" sz="2000" dirty="0">
                <a:cs typeface="+mn-cs"/>
              </a:rPr>
              <a:t>ج</a:t>
            </a:r>
            <a:r>
              <a:rPr lang="ar-SA" sz="2000" dirty="0">
                <a:cs typeface="+mn-cs"/>
              </a:rPr>
              <a:t>اريه </a:t>
            </a:r>
            <a:r>
              <a:rPr lang="fa-IR" sz="2000" dirty="0">
                <a:cs typeface="+mn-cs"/>
              </a:rPr>
              <a:t>      </a:t>
            </a:r>
            <a:r>
              <a:rPr lang="ar-SA" sz="2000" dirty="0">
                <a:cs typeface="+mn-cs"/>
              </a:rPr>
              <a:t>در ميان ثروت</a:t>
            </a:r>
            <a:r>
              <a:rPr lang="fa-IR" sz="2000" dirty="0">
                <a:cs typeface="+mn-cs"/>
              </a:rPr>
              <a:t>مندان</a:t>
            </a:r>
          </a:p>
          <a:p>
            <a:pPr>
              <a:buFont typeface="Wingdings" pitchFamily="2" charset="2"/>
              <a:buChar char="§"/>
              <a:defRPr/>
            </a:pPr>
            <a:endParaRPr lang="en-US" sz="2000" dirty="0"/>
          </a:p>
          <a:p>
            <a:pPr>
              <a:buFont typeface="Wingdings" pitchFamily="2" charset="2"/>
              <a:buChar char="§"/>
              <a:defRPr/>
            </a:pPr>
            <a:r>
              <a:rPr lang="ar-SA" sz="2000" dirty="0"/>
              <a:t> دراواخر دوران بهلوي </a:t>
            </a:r>
            <a:r>
              <a:rPr lang="fa-IR" sz="2000" dirty="0"/>
              <a:t>        </a:t>
            </a:r>
            <a:r>
              <a:rPr lang="ar-SA" sz="2000" dirty="0"/>
              <a:t>حمام وارد خانه ايرانيان شد</a:t>
            </a:r>
            <a:endParaRPr lang="fa-IR" sz="2000" dirty="0">
              <a:cs typeface="+mn-cs"/>
            </a:endParaRPr>
          </a:p>
          <a:p>
            <a:pPr>
              <a:defRPr/>
            </a:pPr>
            <a:endParaRPr lang="en-US" sz="2000" dirty="0">
              <a:cs typeface="+mn-cs"/>
            </a:endParaRPr>
          </a:p>
          <a:p>
            <a:pPr>
              <a:defRPr/>
            </a:pPr>
            <a:endParaRPr lang="fa-IR" sz="2000" dirty="0"/>
          </a:p>
          <a:p>
            <a:pPr>
              <a:defRPr/>
            </a:pPr>
            <a:endParaRPr lang="fa-IR" dirty="0"/>
          </a:p>
          <a:p>
            <a:pPr>
              <a:defRPr/>
            </a:pPr>
            <a:r>
              <a:rPr lang="fa-IR" dirty="0"/>
              <a:t>   </a:t>
            </a:r>
          </a:p>
          <a:p>
            <a:pPr>
              <a:defRPr/>
            </a:pPr>
            <a:endParaRPr lang="fa-IR" dirty="0"/>
          </a:p>
        </p:txBody>
      </p:sp>
      <p:sp>
        <p:nvSpPr>
          <p:cNvPr id="5" name="Left Arrow 4"/>
          <p:cNvSpPr/>
          <p:nvPr/>
        </p:nvSpPr>
        <p:spPr>
          <a:xfrm>
            <a:off x="3786188" y="1428750"/>
            <a:ext cx="285750" cy="2143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6" name="Left Arrow 5"/>
          <p:cNvSpPr/>
          <p:nvPr/>
        </p:nvSpPr>
        <p:spPr>
          <a:xfrm>
            <a:off x="2428875" y="2071688"/>
            <a:ext cx="285750" cy="2143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7" name="Left Arrow 6"/>
          <p:cNvSpPr/>
          <p:nvPr/>
        </p:nvSpPr>
        <p:spPr>
          <a:xfrm>
            <a:off x="5429250" y="2928938"/>
            <a:ext cx="285750" cy="2143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8" name="Left Arrow 7"/>
          <p:cNvSpPr/>
          <p:nvPr/>
        </p:nvSpPr>
        <p:spPr>
          <a:xfrm>
            <a:off x="3214688" y="2928938"/>
            <a:ext cx="285750" cy="2143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0" name="Left Arrow 9"/>
          <p:cNvSpPr/>
          <p:nvPr/>
        </p:nvSpPr>
        <p:spPr>
          <a:xfrm>
            <a:off x="5572125" y="5429250"/>
            <a:ext cx="285750" cy="2143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1" name="Left Arrow 10"/>
          <p:cNvSpPr/>
          <p:nvPr/>
        </p:nvSpPr>
        <p:spPr>
          <a:xfrm>
            <a:off x="3571875" y="4786313"/>
            <a:ext cx="285750" cy="2143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3" name="Left Arrow 12"/>
          <p:cNvSpPr/>
          <p:nvPr/>
        </p:nvSpPr>
        <p:spPr>
          <a:xfrm>
            <a:off x="6072188" y="4786313"/>
            <a:ext cx="285750" cy="2143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1376</Words>
  <Application>Microsoft Office PowerPoint</Application>
  <PresentationFormat>On-screen Show (4:3)</PresentationFormat>
  <Paragraphs>338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9" baseType="lpstr">
      <vt:lpstr>Andalus</vt:lpstr>
      <vt:lpstr>Arial</vt:lpstr>
      <vt:lpstr>B Koodak</vt:lpstr>
      <vt:lpstr>B Majid Shadow</vt:lpstr>
      <vt:lpstr>B Mitra</vt:lpstr>
      <vt:lpstr>B Titr</vt:lpstr>
      <vt:lpstr>Calibri</vt:lpstr>
      <vt:lpstr>IranNastaliq</vt:lpstr>
      <vt:lpstr>Tahoma</vt:lpstr>
      <vt:lpstr>Times New Roman</vt:lpstr>
      <vt:lpstr>Titr</vt:lpstr>
      <vt:lpstr>Wingdings</vt:lpstr>
      <vt:lpstr>Wingdings 2</vt:lpstr>
      <vt:lpstr>Office Theme</vt:lpstr>
      <vt:lpstr>PowerPoint Presentation</vt:lpstr>
      <vt:lpstr>PowerPoint Presentation</vt:lpstr>
      <vt:lpstr>نرم افزار حسابداری و خرید و فروش پریال</vt:lpstr>
      <vt:lpstr>نرم افزار حسابداری و خرید و فروش پریال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گرمابه</dc:title>
  <dc:creator>rasool.yousefi@gmail.com</dc:creator>
  <cp:lastModifiedBy>ziarati</cp:lastModifiedBy>
  <cp:revision>108</cp:revision>
  <dcterms:created xsi:type="dcterms:W3CDTF">2009-10-25T19:27:57Z</dcterms:created>
  <dcterms:modified xsi:type="dcterms:W3CDTF">2017-10-15T10:12:38Z</dcterms:modified>
</cp:coreProperties>
</file>