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5" r:id="rId2"/>
    <p:sldId id="256" r:id="rId3"/>
    <p:sldId id="257" r:id="rId4"/>
    <p:sldId id="258" r:id="rId5"/>
    <p:sldId id="259" r:id="rId6"/>
    <p:sldId id="260" r:id="rId7"/>
    <p:sldId id="264" r:id="rId8"/>
    <p:sldId id="261" r:id="rId9"/>
    <p:sldId id="262" r:id="rId10"/>
    <p:sldId id="267" r:id="rId11"/>
    <p:sldId id="265" r:id="rId12"/>
    <p:sldId id="266" r:id="rId13"/>
    <p:sldId id="276" r:id="rId14"/>
    <p:sldId id="277" r:id="rId15"/>
    <p:sldId id="278" r:id="rId16"/>
    <p:sldId id="279" r:id="rId17"/>
    <p:sldId id="280" r:id="rId18"/>
    <p:sldId id="281" r:id="rId19"/>
    <p:sldId id="282" r:id="rId20"/>
    <p:sldId id="28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86" d="100"/>
          <a:sy n="86" d="100"/>
        </p:scale>
        <p:origin x="906" y="114"/>
      </p:cViewPr>
      <p:guideLst>
        <p:guide orient="horz" pos="2160"/>
        <p:guide pos="2880"/>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esktop\Bilinear%20curv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609498257161397"/>
          <c:y val="9.7570396999971609E-2"/>
          <c:w val="0.61300910348244364"/>
          <c:h val="0.73781902552204182"/>
        </c:manualLayout>
      </c:layout>
      <c:scatterChart>
        <c:scatterStyle val="smoothMarker"/>
        <c:varyColors val="0"/>
        <c:ser>
          <c:idx val="1"/>
          <c:order val="0"/>
          <c:spPr>
            <a:ln w="34925">
              <a:solidFill>
                <a:sysClr val="windowText" lastClr="000000"/>
              </a:solidFill>
              <a:prstDash val="dash"/>
            </a:ln>
          </c:spPr>
          <c:marker>
            <c:symbol val="none"/>
          </c:marker>
          <c:xVal>
            <c:numRef>
              <c:f>Sheet1!$G$6:$G$50</c:f>
              <c:numCache>
                <c:formatCode>General</c:formatCode>
                <c:ptCount val="45"/>
                <c:pt idx="0">
                  <c:v>0</c:v>
                </c:pt>
                <c:pt idx="1">
                  <c:v>3.000000000000002E-2</c:v>
                </c:pt>
                <c:pt idx="2">
                  <c:v>5.9999990000000072E-2</c:v>
                </c:pt>
                <c:pt idx="3">
                  <c:v>8.9999848000000146E-2</c:v>
                </c:pt>
                <c:pt idx="4">
                  <c:v>0.11900606000000011</c:v>
                </c:pt>
                <c:pt idx="5">
                  <c:v>0.13323145500000014</c:v>
                </c:pt>
                <c:pt idx="6">
                  <c:v>0.16285426300000008</c:v>
                </c:pt>
                <c:pt idx="7">
                  <c:v>0.19224261000000009</c:v>
                </c:pt>
                <c:pt idx="8">
                  <c:v>0.22123882600000008</c:v>
                </c:pt>
                <c:pt idx="9">
                  <c:v>0.25009440600000005</c:v>
                </c:pt>
                <c:pt idx="10">
                  <c:v>0.27897891600000041</c:v>
                </c:pt>
                <c:pt idx="11">
                  <c:v>0.29334394000000008</c:v>
                </c:pt>
              </c:numCache>
            </c:numRef>
          </c:xVal>
          <c:yVal>
            <c:numRef>
              <c:f>Sheet1!$H$6:$H$50</c:f>
              <c:numCache>
                <c:formatCode>General</c:formatCode>
                <c:ptCount val="45"/>
                <c:pt idx="0">
                  <c:v>0</c:v>
                </c:pt>
                <c:pt idx="1">
                  <c:v>73.938900000000004</c:v>
                </c:pt>
                <c:pt idx="2">
                  <c:v>147.87790000000001</c:v>
                </c:pt>
                <c:pt idx="3">
                  <c:v>221.8177</c:v>
                </c:pt>
                <c:pt idx="4">
                  <c:v>282.51859999999959</c:v>
                </c:pt>
                <c:pt idx="5">
                  <c:v>297.92970000000003</c:v>
                </c:pt>
                <c:pt idx="6">
                  <c:v>325.7986999999996</c:v>
                </c:pt>
                <c:pt idx="7">
                  <c:v>346.47519999999946</c:v>
                </c:pt>
                <c:pt idx="8">
                  <c:v>366.63229999999999</c:v>
                </c:pt>
                <c:pt idx="9">
                  <c:v>386.90639999999951</c:v>
                </c:pt>
                <c:pt idx="10">
                  <c:v>406.70599999999973</c:v>
                </c:pt>
                <c:pt idx="11">
                  <c:v>416.97229999999973</c:v>
                </c:pt>
              </c:numCache>
            </c:numRef>
          </c:yVal>
          <c:smooth val="0"/>
          <c:extLst>
            <c:ext xmlns:c16="http://schemas.microsoft.com/office/drawing/2014/chart" uri="{C3380CC4-5D6E-409C-BE32-E72D297353CC}">
              <c16:uniqueId val="{00000000-829E-4957-A8BF-E807E5E50772}"/>
            </c:ext>
          </c:extLst>
        </c:ser>
        <c:ser>
          <c:idx val="0"/>
          <c:order val="1"/>
          <c:spPr>
            <a:ln w="12700">
              <a:solidFill>
                <a:srgbClr val="0000FF"/>
              </a:solidFill>
              <a:prstDash val="solid"/>
            </a:ln>
          </c:spPr>
          <c:marker>
            <c:symbol val="none"/>
          </c:marker>
          <c:xVal>
            <c:numRef>
              <c:f>Sheet1!$C$70:$C$72</c:f>
              <c:numCache>
                <c:formatCode>General</c:formatCode>
                <c:ptCount val="3"/>
                <c:pt idx="0">
                  <c:v>0</c:v>
                </c:pt>
                <c:pt idx="1">
                  <c:v>0.19500000000000009</c:v>
                </c:pt>
                <c:pt idx="2">
                  <c:v>0.29334394000000008</c:v>
                </c:pt>
              </c:numCache>
            </c:numRef>
          </c:xVal>
          <c:yVal>
            <c:numRef>
              <c:f>Sheet1!$D$70:$D$72</c:f>
              <c:numCache>
                <c:formatCode>General</c:formatCode>
                <c:ptCount val="3"/>
                <c:pt idx="0">
                  <c:v>0</c:v>
                </c:pt>
                <c:pt idx="1">
                  <c:v>416.96999999999974</c:v>
                </c:pt>
                <c:pt idx="2">
                  <c:v>416.97229999999973</c:v>
                </c:pt>
              </c:numCache>
            </c:numRef>
          </c:yVal>
          <c:smooth val="0"/>
          <c:extLst>
            <c:ext xmlns:c16="http://schemas.microsoft.com/office/drawing/2014/chart" uri="{C3380CC4-5D6E-409C-BE32-E72D297353CC}">
              <c16:uniqueId val="{00000001-829E-4957-A8BF-E807E5E50772}"/>
            </c:ext>
          </c:extLst>
        </c:ser>
        <c:ser>
          <c:idx val="3"/>
          <c:order val="2"/>
          <c:spPr>
            <a:ln w="12700">
              <a:solidFill>
                <a:srgbClr val="000000"/>
              </a:solidFill>
              <a:prstDash val="solid"/>
            </a:ln>
          </c:spPr>
          <c:marker>
            <c:symbol val="none"/>
          </c:marker>
          <c:xVal>
            <c:numRef>
              <c:f>Sheet1!$F$6:$F$46</c:f>
              <c:numCache>
                <c:formatCode>General</c:formatCode>
                <c:ptCount val="41"/>
              </c:numCache>
            </c:numRef>
          </c:xVal>
          <c:yVal>
            <c:numRef>
              <c:f>Sheet1!$W$6:$W$49</c:f>
              <c:numCache>
                <c:formatCode>General</c:formatCode>
                <c:ptCount val="44"/>
                <c:pt idx="0">
                  <c:v>3.1761274740201597</c:v>
                </c:pt>
              </c:numCache>
            </c:numRef>
          </c:yVal>
          <c:smooth val="0"/>
          <c:extLst>
            <c:ext xmlns:c16="http://schemas.microsoft.com/office/drawing/2014/chart" uri="{C3380CC4-5D6E-409C-BE32-E72D297353CC}">
              <c16:uniqueId val="{00000002-829E-4957-A8BF-E807E5E50772}"/>
            </c:ext>
          </c:extLst>
        </c:ser>
        <c:dLbls>
          <c:showLegendKey val="0"/>
          <c:showVal val="0"/>
          <c:showCatName val="0"/>
          <c:showSerName val="0"/>
          <c:showPercent val="0"/>
          <c:showBubbleSize val="0"/>
        </c:dLbls>
        <c:axId val="76627968"/>
        <c:axId val="76629888"/>
      </c:scatterChart>
      <c:valAx>
        <c:axId val="76627968"/>
        <c:scaling>
          <c:orientation val="minMax"/>
          <c:max val="0.45"/>
        </c:scaling>
        <c:delete val="0"/>
        <c:axPos val="b"/>
        <c:title>
          <c:tx>
            <c:rich>
              <a:bodyPr/>
              <a:lstStyle/>
              <a:p>
                <a:pPr algn="ctr">
                  <a:defRPr sz="1200" b="1" i="0" u="none" strike="noStrike" baseline="0">
                    <a:solidFill>
                      <a:srgbClr val="000000"/>
                    </a:solidFill>
                    <a:latin typeface="Arial"/>
                    <a:ea typeface="Arial"/>
                    <a:cs typeface="Arial"/>
                  </a:defRPr>
                </a:pPr>
                <a:r>
                  <a:rPr lang="en-CA" sz="1000"/>
                  <a:t>Lateral Roof Displacment-(m)</a:t>
                </a:r>
              </a:p>
            </c:rich>
          </c:tx>
          <c:layout>
            <c:manualLayout>
              <c:xMode val="edge"/>
              <c:yMode val="edge"/>
              <c:x val="0.27750014482241508"/>
              <c:y val="0.9218460001464126"/>
            </c:manualLayout>
          </c:layout>
          <c:overlay val="0"/>
          <c:spPr>
            <a:noFill/>
            <a:ln w="25400">
              <a:noFill/>
            </a:ln>
          </c:spPr>
        </c:title>
        <c:numFmt formatCode="General" sourceLinked="0"/>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fa-IR"/>
          </a:p>
        </c:txPr>
        <c:crossAx val="76629888"/>
        <c:crosses val="autoZero"/>
        <c:crossBetween val="midCat"/>
        <c:majorUnit val="5.0000000000000037E-2"/>
      </c:valAx>
      <c:valAx>
        <c:axId val="76629888"/>
        <c:scaling>
          <c:orientation val="minMax"/>
        </c:scaling>
        <c:delete val="0"/>
        <c:axPos val="l"/>
        <c:majorGridlines>
          <c:spPr>
            <a:ln w="3175">
              <a:solidFill>
                <a:srgbClr val="000000"/>
              </a:solidFill>
              <a:prstDash val="sysDash"/>
            </a:ln>
          </c:spPr>
        </c:majorGridlines>
        <c:title>
          <c:tx>
            <c:rich>
              <a:bodyPr/>
              <a:lstStyle/>
              <a:p>
                <a:pPr>
                  <a:defRPr sz="1200" b="1" i="0" u="none" strike="noStrike" baseline="0">
                    <a:solidFill>
                      <a:srgbClr val="000000"/>
                    </a:solidFill>
                    <a:latin typeface="Arial"/>
                    <a:ea typeface="Arial"/>
                    <a:cs typeface="Arial"/>
                  </a:defRPr>
                </a:pPr>
                <a:r>
                  <a:rPr lang="en-CA" sz="1000"/>
                  <a:t>V</a:t>
                </a:r>
                <a:r>
                  <a:rPr lang="en-CA" sz="1000" baseline="0"/>
                  <a:t> (Base Shear)-(Ton)</a:t>
                </a:r>
                <a:endParaRPr lang="en-CA" sz="1000"/>
              </a:p>
            </c:rich>
          </c:tx>
          <c:layout>
            <c:manualLayout>
              <c:xMode val="edge"/>
              <c:yMode val="edge"/>
              <c:x val="2.4448879319277559E-2"/>
              <c:y val="0.25917323009834026"/>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fa-IR"/>
          </a:p>
        </c:txPr>
        <c:crossAx val="76627968"/>
        <c:crosses val="autoZero"/>
        <c:crossBetween val="midCat"/>
      </c:valAx>
      <c:spPr>
        <a:solidFill>
          <a:srgbClr val="C0C0C0"/>
        </a:solidFill>
        <a:ln w="12700">
          <a:solidFill>
            <a:srgbClr val="808080"/>
          </a:solidFill>
          <a:prstDash val="solid"/>
        </a:ln>
      </c:spPr>
    </c:plotArea>
    <c:plotVisOnly val="1"/>
    <c:dispBlanksAs val="gap"/>
    <c:showDLblsOverMax val="0"/>
  </c:chart>
  <c:spPr>
    <a:solidFill>
      <a:srgbClr val="FFFFFF"/>
    </a:solidFill>
    <a:ln w="3175">
      <a:solidFill>
        <a:srgbClr val="000000"/>
      </a:solidFill>
      <a:prstDash val="solid"/>
    </a:ln>
  </c:spPr>
  <c:txPr>
    <a:bodyPr/>
    <a:lstStyle/>
    <a:p>
      <a:pPr>
        <a:defRPr sz="1200" b="0" i="0" u="none" strike="noStrike" baseline="0">
          <a:solidFill>
            <a:srgbClr val="000000"/>
          </a:solidFill>
          <a:latin typeface="Arial"/>
          <a:ea typeface="Arial"/>
          <a:cs typeface="Arial"/>
        </a:defRPr>
      </a:pPr>
      <a:endParaRPr lang="fa-I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AA0822-CEB6-4719-9FAE-F79CC0968BF8}" type="datetimeFigureOut">
              <a:rPr lang="en-US" smtClean="0"/>
              <a:pPr/>
              <a:t>12/2/2019</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752D10-3C43-41BF-A41E-9B4D69DD10DD}"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11</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12</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13</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14</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15</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16</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17</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18</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19</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2</a:t>
            </a:fld>
            <a:endParaRPr lang="en-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20</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3</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5</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7</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8</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24752D10-3C43-41BF-A41E-9B4D69DD10DD}" type="slidenum">
              <a:rPr lang="en-CA" smtClean="0"/>
              <a:pPr/>
              <a:t>9</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A22A8E51-F17E-4984-BE0B-0C7C704608F3}" type="datetimeFigureOut">
              <a:rPr lang="en-US" smtClean="0"/>
              <a:pPr/>
              <a:t>12/2/2019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4092634-C591-4535-9460-BDAD9196E16B}"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22A8E51-F17E-4984-BE0B-0C7C704608F3}" type="datetimeFigureOut">
              <a:rPr lang="en-US" smtClean="0"/>
              <a:pPr/>
              <a:t>12/2/2019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4092634-C591-4535-9460-BDAD9196E16B}"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22A8E51-F17E-4984-BE0B-0C7C704608F3}" type="datetimeFigureOut">
              <a:rPr lang="en-US" smtClean="0"/>
              <a:pPr/>
              <a:t>12/2/2019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4092634-C591-4535-9460-BDAD9196E16B}"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22A8E51-F17E-4984-BE0B-0C7C704608F3}" type="datetimeFigureOut">
              <a:rPr lang="en-US" smtClean="0"/>
              <a:pPr/>
              <a:t>12/2/2019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4092634-C591-4535-9460-BDAD9196E16B}"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2A8E51-F17E-4984-BE0B-0C7C704608F3}" type="datetimeFigureOut">
              <a:rPr lang="en-US" smtClean="0"/>
              <a:pPr/>
              <a:t>12/2/2019</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4092634-C591-4535-9460-BDAD9196E16B}"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A22A8E51-F17E-4984-BE0B-0C7C704608F3}" type="datetimeFigureOut">
              <a:rPr lang="en-US" smtClean="0"/>
              <a:pPr/>
              <a:t>12/2/2019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4092634-C591-4535-9460-BDAD9196E16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A22A8E51-F17E-4984-BE0B-0C7C704608F3}" type="datetimeFigureOut">
              <a:rPr lang="en-US" smtClean="0"/>
              <a:pPr/>
              <a:t>12/2/2019</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94092634-C591-4535-9460-BDAD9196E16B}"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A22A8E51-F17E-4984-BE0B-0C7C704608F3}" type="datetimeFigureOut">
              <a:rPr lang="en-US" smtClean="0"/>
              <a:pPr/>
              <a:t>12/2/2019</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94092634-C591-4535-9460-BDAD9196E16B}"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2A8E51-F17E-4984-BE0B-0C7C704608F3}" type="datetimeFigureOut">
              <a:rPr lang="en-US" smtClean="0"/>
              <a:pPr/>
              <a:t>12/2/2019</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94092634-C591-4535-9460-BDAD9196E16B}"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2A8E51-F17E-4984-BE0B-0C7C704608F3}" type="datetimeFigureOut">
              <a:rPr lang="en-US" smtClean="0"/>
              <a:pPr/>
              <a:t>12/2/2019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4092634-C591-4535-9460-BDAD9196E16B}"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2A8E51-F17E-4984-BE0B-0C7C704608F3}" type="datetimeFigureOut">
              <a:rPr lang="en-US" smtClean="0"/>
              <a:pPr/>
              <a:t>12/2/2019</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4092634-C591-4535-9460-BDAD9196E16B}"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2A8E51-F17E-4984-BE0B-0C7C704608F3}" type="datetimeFigureOut">
              <a:rPr lang="en-US" smtClean="0"/>
              <a:pPr/>
              <a:t>12/2/2019</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092634-C591-4535-9460-BDAD9196E16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LORD\Besmelah\Besmelah\004.jpg"/>
          <p:cNvPicPr>
            <a:picLocks noChangeAspect="1" noChangeArrowheads="1"/>
          </p:cNvPicPr>
          <p:nvPr/>
        </p:nvPicPr>
        <p:blipFill>
          <a:blip r:embed="rId3"/>
          <a:srcRect/>
          <a:stretch>
            <a:fillRect/>
          </a:stretch>
        </p:blipFill>
        <p:spPr bwMode="auto">
          <a:xfrm>
            <a:off x="2412643" y="916762"/>
            <a:ext cx="4970858" cy="520940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a:srcRect/>
          <a:stretch>
            <a:fillRect/>
          </a:stretch>
        </p:blipFill>
        <p:spPr bwMode="auto">
          <a:xfrm>
            <a:off x="1212804" y="690526"/>
            <a:ext cx="6175793" cy="5435638"/>
          </a:xfrm>
          <a:prstGeom prst="rect">
            <a:avLst/>
          </a:prstGeom>
          <a:noFill/>
          <a:ln w="9525">
            <a:noFill/>
            <a:miter lim="800000"/>
            <a:headEnd/>
            <a:tailEnd/>
          </a:ln>
        </p:spPr>
      </p:pic>
      <p:sp>
        <p:nvSpPr>
          <p:cNvPr id="5" name="Rectangle 4"/>
          <p:cNvSpPr/>
          <p:nvPr/>
        </p:nvSpPr>
        <p:spPr>
          <a:xfrm>
            <a:off x="3257532" y="6126164"/>
            <a:ext cx="2177199" cy="523220"/>
          </a:xfrm>
          <a:prstGeom prst="rect">
            <a:avLst/>
          </a:prstGeom>
        </p:spPr>
        <p:txBody>
          <a:bodyPr wrap="none">
            <a:spAutoFit/>
          </a:bodyPr>
          <a:lstStyle/>
          <a:p>
            <a:r>
              <a:rPr lang="fa-IR" sz="2800" dirty="0" smtClean="0">
                <a:cs typeface="B Compset" pitchFamily="2" charset="-78"/>
              </a:rPr>
              <a:t>مشخصات نمونه ها</a:t>
            </a:r>
            <a:endParaRPr lang="en-CA"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800" dirty="0" smtClean="0">
                <a:cs typeface="B Compset" pitchFamily="2" charset="-78"/>
              </a:rPr>
              <a:t>نمونه آزمایشی آماده انجام تست</a:t>
            </a:r>
            <a:endParaRPr lang="en-CA" sz="2800" dirty="0">
              <a:cs typeface="B Compset" pitchFamily="2" charset="-78"/>
            </a:endParaRPr>
          </a:p>
        </p:txBody>
      </p:sp>
      <p:pic>
        <p:nvPicPr>
          <p:cNvPr id="4" name="Content Placeholder 3"/>
          <p:cNvPicPr>
            <a:picLocks noGrp="1"/>
          </p:cNvPicPr>
          <p:nvPr>
            <p:ph idx="1"/>
          </p:nvPr>
        </p:nvPicPr>
        <p:blipFill>
          <a:blip r:embed="rId3"/>
          <a:srcRect/>
          <a:stretch>
            <a:fillRect/>
          </a:stretch>
        </p:blipFill>
        <p:spPr bwMode="auto">
          <a:xfrm>
            <a:off x="1397258" y="1600200"/>
            <a:ext cx="6349484" cy="4525963"/>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800" dirty="0" smtClean="0">
                <a:cs typeface="B Compset" pitchFamily="2" charset="-78"/>
              </a:rPr>
              <a:t>نتایج آزمایش</a:t>
            </a:r>
            <a:endParaRPr lang="en-CA" sz="2800" dirty="0">
              <a:cs typeface="B Compset" pitchFamily="2" charset="-78"/>
            </a:endParaRPr>
          </a:p>
        </p:txBody>
      </p:sp>
      <p:pic>
        <p:nvPicPr>
          <p:cNvPr id="5" name="Content Placeholder 4"/>
          <p:cNvPicPr>
            <a:picLocks noGrp="1"/>
          </p:cNvPicPr>
          <p:nvPr>
            <p:ph idx="1"/>
          </p:nvPr>
        </p:nvPicPr>
        <p:blipFill>
          <a:blip r:embed="rId3"/>
          <a:srcRect/>
          <a:stretch>
            <a:fillRect/>
          </a:stretch>
        </p:blipFill>
        <p:spPr bwMode="auto">
          <a:xfrm>
            <a:off x="1547055" y="1417638"/>
            <a:ext cx="6384141" cy="470852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2167"/>
            <a:ext cx="8229600" cy="5440437"/>
          </a:xfrm>
        </p:spPr>
        <p:txBody>
          <a:bodyPr>
            <a:noAutofit/>
          </a:bodyPr>
          <a:lstStyle/>
          <a:p>
            <a:pPr algn="just" rtl="1"/>
            <a:r>
              <a:rPr lang="fa-IR" sz="2800" b="1" dirty="0" smtClean="0">
                <a:cs typeface="B Compset" pitchFamily="2" charset="-78"/>
              </a:rPr>
              <a:t/>
            </a:r>
            <a:br>
              <a:rPr lang="fa-IR" sz="2800" b="1" dirty="0" smtClean="0">
                <a:cs typeface="B Compset" pitchFamily="2" charset="-78"/>
              </a:rPr>
            </a:br>
            <a:r>
              <a:rPr lang="en-CA" sz="2800" dirty="0">
                <a:cs typeface="B Compset" pitchFamily="2" charset="-78"/>
              </a:rPr>
              <a:t/>
            </a:r>
            <a:br>
              <a:rPr lang="en-CA" sz="2800" dirty="0">
                <a:cs typeface="B Compset" pitchFamily="2" charset="-78"/>
              </a:rPr>
            </a:br>
            <a:r>
              <a:rPr lang="fa-IR" sz="2800" dirty="0">
                <a:cs typeface="B Compset" pitchFamily="2" charset="-78"/>
              </a:rPr>
              <a:t>اولین ترک خوردگی در همه نمونه­ها در محل اولین میلگرد حلقوی از کف تکیه­گاه به وجود آمد این ترک باعث کاهش سختی کل نمونه­ها و افزایش انحناء آنها شد. لنگر ترک خوردگی حداقل برای نمونه 1 برابر </a:t>
            </a:r>
            <a:r>
              <a:rPr lang="en-US" sz="2800" dirty="0" err="1">
                <a:cs typeface="B Compset" pitchFamily="2" charset="-78"/>
              </a:rPr>
              <a:t>kN.m</a:t>
            </a:r>
            <a:r>
              <a:rPr lang="fa-IR" sz="2800" dirty="0">
                <a:cs typeface="B Compset" pitchFamily="2" charset="-78"/>
              </a:rPr>
              <a:t> 137 و برای نمونه </a:t>
            </a:r>
            <a:r>
              <a:rPr lang="en-US" sz="2800" dirty="0">
                <a:cs typeface="B Compset" pitchFamily="2" charset="-78"/>
              </a:rPr>
              <a:t>2</a:t>
            </a:r>
            <a:r>
              <a:rPr lang="fa-IR" sz="2800" dirty="0">
                <a:cs typeface="B Compset" pitchFamily="2" charset="-78"/>
              </a:rPr>
              <a:t> برابر</a:t>
            </a:r>
            <a:r>
              <a:rPr lang="en-US" sz="2800" dirty="0" err="1">
                <a:cs typeface="B Compset" pitchFamily="2" charset="-78"/>
              </a:rPr>
              <a:t>kN.m</a:t>
            </a:r>
            <a:r>
              <a:rPr lang="en-US" sz="2800" dirty="0">
                <a:cs typeface="B Compset" pitchFamily="2" charset="-78"/>
              </a:rPr>
              <a:t> </a:t>
            </a:r>
            <a:r>
              <a:rPr lang="fa-IR" sz="2800" dirty="0">
                <a:cs typeface="B Compset" pitchFamily="2" charset="-78"/>
              </a:rPr>
              <a:t> 242 ثبت شد. این لنگرها به ترتیب برای تنش کششی ترک خوردگی Mpa 4.5- 2.1 که در جدول زیر آمده است ثبت شده­اند. اگر دقت شود این تنش­ها در حدود مقدار تنش مدول </a:t>
            </a:r>
            <a:r>
              <a:rPr lang="fa-IR" sz="2800" dirty="0" smtClean="0">
                <a:cs typeface="B Compset" pitchFamily="2" charset="-78"/>
              </a:rPr>
              <a:t>گسیختگی که </a:t>
            </a:r>
            <a:r>
              <a:rPr lang="fa-IR" sz="2800" dirty="0">
                <a:cs typeface="B Compset" pitchFamily="2" charset="-78"/>
              </a:rPr>
              <a:t>برای بتن  برابر Mpa 3.8 است می باشند.</a:t>
            </a:r>
            <a:r>
              <a:rPr lang="en-CA" sz="2800" dirty="0">
                <a:cs typeface="B Compset" pitchFamily="2" charset="-78"/>
              </a:rPr>
              <a:t/>
            </a:r>
            <a:br>
              <a:rPr lang="en-CA" sz="2800" dirty="0">
                <a:cs typeface="B Compset" pitchFamily="2" charset="-78"/>
              </a:rPr>
            </a:br>
            <a:r>
              <a:rPr lang="fa-IR" sz="2800" dirty="0">
                <a:cs typeface="B Compset" pitchFamily="2" charset="-78"/>
              </a:rPr>
              <a:t> </a:t>
            </a:r>
            <a:r>
              <a:rPr lang="en-CA" sz="2800" dirty="0">
                <a:cs typeface="B Compset" pitchFamily="2" charset="-78"/>
              </a:rPr>
              <a:t/>
            </a:r>
            <a:br>
              <a:rPr lang="en-CA" sz="2800" dirty="0">
                <a:cs typeface="B Compset" pitchFamily="2" charset="-78"/>
              </a:rPr>
            </a:br>
            <a:r>
              <a:rPr lang="fa-IR" sz="2800" dirty="0">
                <a:cs typeface="B Compset" pitchFamily="2" charset="-78"/>
              </a:rPr>
              <a:t>تسلیم اولیه در میلگردهای طولی در نمونه</a:t>
            </a:r>
            <a:r>
              <a:rPr lang="en-US" sz="2800" dirty="0">
                <a:cs typeface="B Compset" pitchFamily="2" charset="-78"/>
              </a:rPr>
              <a:t>1</a:t>
            </a:r>
            <a:r>
              <a:rPr lang="fa-IR" sz="2800" dirty="0">
                <a:cs typeface="B Compset" pitchFamily="2" charset="-78"/>
              </a:rPr>
              <a:t> در یک لنگر تسلیم که بیشتر از لنگر ترک خوردگی است رخ می­دهد در عوض به علت بیشتر بودن مقاومت کششی </a:t>
            </a:r>
            <a:r>
              <a:rPr lang="en-US" sz="2800" dirty="0">
                <a:cs typeface="B Compset" pitchFamily="2" charset="-78"/>
              </a:rPr>
              <a:t>2 </a:t>
            </a:r>
            <a:r>
              <a:rPr lang="fa-IR" sz="2800" dirty="0">
                <a:cs typeface="B Compset" pitchFamily="2" charset="-78"/>
              </a:rPr>
              <a:t>و </a:t>
            </a:r>
            <a:r>
              <a:rPr lang="en-US" sz="2800" dirty="0">
                <a:cs typeface="B Compset" pitchFamily="2" charset="-78"/>
              </a:rPr>
              <a:t> 3</a:t>
            </a:r>
            <a:r>
              <a:rPr lang="fa-IR" sz="2800" dirty="0">
                <a:cs typeface="B Compset" pitchFamily="2" charset="-78"/>
              </a:rPr>
              <a:t>و  </a:t>
            </a:r>
            <a:r>
              <a:rPr lang="en-US" sz="2800" dirty="0">
                <a:cs typeface="B Compset" pitchFamily="2" charset="-78"/>
              </a:rPr>
              <a:t>4</a:t>
            </a:r>
            <a:r>
              <a:rPr lang="fa-IR" sz="2800" dirty="0">
                <a:cs typeface="B Compset" pitchFamily="2" charset="-78"/>
              </a:rPr>
              <a:t>فورا پس از ترک خوردگی تسلیم در میلگردها </a:t>
            </a:r>
            <a:r>
              <a:rPr lang="fa-IR" sz="2800" dirty="0" smtClean="0">
                <a:cs typeface="B Compset" pitchFamily="2" charset="-78"/>
              </a:rPr>
              <a:t>رخ می­دهد</a:t>
            </a:r>
            <a:r>
              <a:rPr lang="fa-IR" sz="2800" dirty="0">
                <a:cs typeface="B Compset" pitchFamily="2" charset="-78"/>
              </a:rPr>
              <a:t>.</a:t>
            </a:r>
            <a:r>
              <a:rPr lang="en-CA" sz="2800" dirty="0">
                <a:cs typeface="B Compset" pitchFamily="2" charset="-78"/>
              </a:rPr>
              <a:t/>
            </a:r>
            <a:br>
              <a:rPr lang="en-CA" sz="2800" dirty="0">
                <a:cs typeface="B Compset" pitchFamily="2" charset="-78"/>
              </a:rPr>
            </a:br>
            <a:endParaRPr lang="en-CA" sz="2800" dirty="0">
              <a:cs typeface="B Compset" pitchFamily="2" charset="-78"/>
            </a:endParaRPr>
          </a:p>
        </p:txBody>
      </p:sp>
      <p:sp>
        <p:nvSpPr>
          <p:cNvPr id="4" name="Rectangle 3"/>
          <p:cNvSpPr/>
          <p:nvPr/>
        </p:nvSpPr>
        <p:spPr>
          <a:xfrm>
            <a:off x="6535249" y="722835"/>
            <a:ext cx="2151551" cy="461665"/>
          </a:xfrm>
          <a:prstGeom prst="rect">
            <a:avLst/>
          </a:prstGeom>
        </p:spPr>
        <p:txBody>
          <a:bodyPr wrap="none">
            <a:spAutoFit/>
          </a:bodyPr>
          <a:lstStyle/>
          <a:p>
            <a:r>
              <a:rPr lang="fa-IR" sz="2400" b="1" dirty="0" smtClean="0">
                <a:cs typeface="B Compset" pitchFamily="2" charset="-78"/>
              </a:rPr>
              <a:t>بررسی نتایج آزمایش</a:t>
            </a:r>
            <a:endParaRPr lang="en-CA"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sz="3200" b="1" dirty="0" smtClean="0">
                <a:cs typeface="B Compset" pitchFamily="2" charset="-78"/>
              </a:rPr>
              <a:t/>
            </a:r>
            <a:br>
              <a:rPr lang="fa-IR" sz="3200" b="1" dirty="0" smtClean="0">
                <a:cs typeface="B Compset" pitchFamily="2" charset="-78"/>
              </a:rPr>
            </a:br>
            <a:r>
              <a:rPr lang="fa-IR" sz="3200" b="1" dirty="0" smtClean="0">
                <a:cs typeface="B Compset" pitchFamily="2" charset="-78"/>
              </a:rPr>
              <a:t>روش </a:t>
            </a:r>
            <a:r>
              <a:rPr lang="fa-IR" sz="3200" b="1" dirty="0">
                <a:cs typeface="B Compset" pitchFamily="2" charset="-78"/>
              </a:rPr>
              <a:t>جدید تحلیل غیر خطی دودکش های بتن </a:t>
            </a:r>
            <a:r>
              <a:rPr lang="fa-IR" sz="3200" b="1" dirty="0" smtClean="0">
                <a:cs typeface="B Compset" pitchFamily="2" charset="-78"/>
              </a:rPr>
              <a:t>مسلح</a:t>
            </a:r>
            <a:br>
              <a:rPr lang="fa-IR" sz="3200" b="1" dirty="0" smtClean="0">
                <a:cs typeface="B Compset" pitchFamily="2" charset="-78"/>
              </a:rPr>
            </a:br>
            <a:r>
              <a:rPr lang="fa-IR" sz="2800" dirty="0"/>
              <a:t> </a:t>
            </a:r>
            <a:r>
              <a:rPr lang="fa-IR" sz="2700" dirty="0">
                <a:cs typeface="B Compset" pitchFamily="2" charset="-78"/>
              </a:rPr>
              <a:t>برای انجام این تحلیل باید 7 گام انجام شود</a:t>
            </a:r>
            <a:endParaRPr lang="en-CA" sz="2700" dirty="0">
              <a:cs typeface="B Compset" pitchFamily="2" charset="-78"/>
            </a:endParaRPr>
          </a:p>
        </p:txBody>
      </p:sp>
      <p:sp>
        <p:nvSpPr>
          <p:cNvPr id="27649" name="Rectangle 1"/>
          <p:cNvSpPr>
            <a:spLocks noChangeArrowheads="1"/>
          </p:cNvSpPr>
          <p:nvPr/>
        </p:nvSpPr>
        <p:spPr bwMode="auto">
          <a:xfrm>
            <a:off x="457200" y="1931967"/>
            <a:ext cx="805820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50000"/>
              </a:lnSpc>
              <a:spcBef>
                <a:spcPct val="0"/>
              </a:spcBef>
              <a:spcAft>
                <a:spcPct val="0"/>
              </a:spcAft>
              <a:buClrTx/>
              <a:buSzTx/>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1- دودکش مانند یک تیر طره با جرمهای متمرکز شده در گره ها مدل می­شود و اتصال بین گره ها توسط المان­هایی است که مشخصات هندسی متوسط مقاطع ابتدا و انتها را در بر می گیرد.</a:t>
            </a:r>
            <a:endParaRPr kumimoji="0" lang="en-CA"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50000"/>
              </a:lnSpc>
              <a:spcBef>
                <a:spcPct val="0"/>
              </a:spcBef>
              <a:spcAft>
                <a:spcPct val="0"/>
              </a:spcAft>
              <a:buClrTx/>
              <a:buSzTx/>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2-</a:t>
            </a:r>
            <a:r>
              <a:rPr kumimoji="0" lang="fa-IR" sz="2400" b="0" i="0" u="none" strike="noStrike" cap="none" normalizeH="0" dirty="0" smtClean="0">
                <a:ln>
                  <a:noFill/>
                </a:ln>
                <a:solidFill>
                  <a:schemeClr val="tx1"/>
                </a:solidFill>
                <a:effectLst/>
                <a:latin typeface="Calibri" pitchFamily="34" charset="0"/>
                <a:ea typeface="Calibri" pitchFamily="34" charset="0"/>
                <a:cs typeface="B Nazanin" pitchFamily="2" charset="-78"/>
              </a:rPr>
              <a:t>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مفاصل پلاستیک در پایین هر المان در گره­های مربوطه با توجه به لنگرهای محاسبه شده برای ظرفیت تسلیم و نهایی مقطع اختصاص داده می­شود. طول مفصل پلاستیک با توجه به نتایج آزمایشگاهی برابر 20 درصد قطر دودکش در همان المان توصیه می­شود.</a:t>
            </a:r>
            <a:endParaRPr kumimoji="0" lang="en-CA"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50000"/>
              </a:lnSpc>
              <a:spcBef>
                <a:spcPct val="0"/>
              </a:spcBef>
              <a:spcAft>
                <a:spcPct val="0"/>
              </a:spcAft>
              <a:buClrTx/>
              <a:buSzTx/>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3 - لنگر تسلیم برابر 70 درصد لنگر نهایی مقطع در نظر گرفته می­شود.</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135" y="398421"/>
            <a:ext cx="7886808" cy="5915106"/>
          </a:xfrm>
        </p:spPr>
        <p:txBody>
          <a:bodyPr>
            <a:noAutofit/>
          </a:bodyPr>
          <a:lstStyle/>
          <a:p>
            <a:pPr lvl="0" algn="r" rtl="1"/>
            <a:r>
              <a:rPr lang="fa-IR" sz="2400" dirty="0" smtClean="0">
                <a:cs typeface="B Nazanin" pitchFamily="2" charset="-78"/>
              </a:rPr>
              <a:t>4- رفتار </a:t>
            </a:r>
            <a:r>
              <a:rPr lang="fa-IR" sz="2400" dirty="0">
                <a:cs typeface="B Nazanin" pitchFamily="2" charset="-78"/>
              </a:rPr>
              <a:t>هیسترتیک مفاصل پلاستیک با روش تکدا (</a:t>
            </a:r>
            <a:r>
              <a:rPr lang="en-US" sz="2400" dirty="0" err="1">
                <a:cs typeface="B Nazanin" pitchFamily="2" charset="-78"/>
              </a:rPr>
              <a:t>Tekda</a:t>
            </a:r>
            <a:r>
              <a:rPr lang="fa-IR" sz="2400" dirty="0">
                <a:cs typeface="B Nazanin" pitchFamily="2" charset="-78"/>
              </a:rPr>
              <a:t>)  اصلاح شده در نظر گرفته می شود زیرا نزدیکترین مدل ارائه شده به نتایج آزمایشگاهی است.</a:t>
            </a:r>
            <a:r>
              <a:rPr lang="en-CA" sz="2400" dirty="0">
                <a:cs typeface="B Nazanin" pitchFamily="2" charset="-78"/>
              </a:rPr>
              <a:t/>
            </a:r>
            <a:br>
              <a:rPr lang="en-CA" sz="2400" dirty="0">
                <a:cs typeface="B Nazanin" pitchFamily="2" charset="-78"/>
              </a:rPr>
            </a:br>
            <a:r>
              <a:rPr lang="fa-IR" sz="2400" dirty="0" smtClean="0">
                <a:cs typeface="B Nazanin" pitchFamily="2" charset="-78"/>
              </a:rPr>
              <a:t/>
            </a:r>
            <a:br>
              <a:rPr lang="fa-IR" sz="2400" dirty="0" smtClean="0">
                <a:cs typeface="B Nazanin" pitchFamily="2" charset="-78"/>
              </a:rPr>
            </a:br>
            <a:r>
              <a:rPr lang="fa-IR" sz="2400" dirty="0" smtClean="0">
                <a:cs typeface="B Nazanin" pitchFamily="2" charset="-78"/>
              </a:rPr>
              <a:t>5 - مقدار  </a:t>
            </a:r>
            <a:r>
              <a:rPr lang="fa-IR" sz="2400" dirty="0">
                <a:cs typeface="B Nazanin" pitchFamily="2" charset="-78"/>
              </a:rPr>
              <a:t>برای در نظر گرفتن ترک خوردگی و کاهش سختی ناشی از ترک خوردگی در نظر گرفته می شود.</a:t>
            </a:r>
            <a:r>
              <a:rPr lang="en-CA" sz="2400" dirty="0">
                <a:cs typeface="B Nazanin" pitchFamily="2" charset="-78"/>
              </a:rPr>
              <a:t/>
            </a:r>
            <a:br>
              <a:rPr lang="en-CA" sz="2400" dirty="0">
                <a:cs typeface="B Nazanin" pitchFamily="2" charset="-78"/>
              </a:rPr>
            </a:br>
            <a:r>
              <a:rPr lang="fa-IR" sz="2400" dirty="0" smtClean="0">
                <a:cs typeface="B Nazanin" pitchFamily="2" charset="-78"/>
              </a:rPr>
              <a:t/>
            </a:r>
            <a:br>
              <a:rPr lang="fa-IR" sz="2400" dirty="0" smtClean="0">
                <a:cs typeface="B Nazanin" pitchFamily="2" charset="-78"/>
              </a:rPr>
            </a:br>
            <a:r>
              <a:rPr lang="fa-IR" sz="2400" dirty="0" smtClean="0">
                <a:cs typeface="B Nazanin" pitchFamily="2" charset="-78"/>
              </a:rPr>
              <a:t>6 - معیار </a:t>
            </a:r>
            <a:r>
              <a:rPr lang="fa-IR" sz="2400" dirty="0">
                <a:cs typeface="B Nazanin" pitchFamily="2" charset="-78"/>
              </a:rPr>
              <a:t>خرابی مدل دودکش بر اساس ظرفیت آستانه شکل پذیری انحنایی </a:t>
            </a:r>
            <a:r>
              <a:rPr lang="en-US" sz="2400" dirty="0">
                <a:cs typeface="B Nazanin" pitchFamily="2" charset="-78"/>
              </a:rPr>
              <a:t> </a:t>
            </a:r>
            <a:r>
              <a:rPr lang="fa-IR" sz="2400" dirty="0">
                <a:cs typeface="B Nazanin" pitchFamily="2" charset="-78"/>
              </a:rPr>
              <a:t> است. فرض کنید یک انحناء تسلیم به صورت زیر تعریف </a:t>
            </a:r>
            <a:r>
              <a:rPr lang="fa-IR" sz="2400" dirty="0" smtClean="0">
                <a:cs typeface="B Nazanin" pitchFamily="2" charset="-78"/>
              </a:rPr>
              <a:t>شود </a:t>
            </a:r>
            <a:r>
              <a:rPr lang="fa-IR" sz="2400" dirty="0">
                <a:cs typeface="B Nazanin" pitchFamily="2" charset="-78"/>
              </a:rPr>
              <a:t>. ظرفیت شکل پذیری انحنایی در هر مفصل پلاستیک از رابطه زیر محاسبه می­شود. در رابطه زیر</a:t>
            </a:r>
            <a:r>
              <a:rPr lang="en-US" sz="2400" dirty="0">
                <a:cs typeface="B Nazanin" pitchFamily="2" charset="-78"/>
              </a:rPr>
              <a:t> </a:t>
            </a:r>
            <a:r>
              <a:rPr lang="fa-IR" sz="2400" dirty="0">
                <a:cs typeface="B Nazanin" pitchFamily="2" charset="-78"/>
              </a:rPr>
              <a:t>درصد فولاد طولی می­باشد</a:t>
            </a:r>
            <a:r>
              <a:rPr lang="fa-IR" sz="2400" dirty="0" smtClean="0">
                <a:cs typeface="B Nazanin" pitchFamily="2" charset="-78"/>
              </a:rPr>
              <a:t>.</a:t>
            </a:r>
            <a:br>
              <a:rPr lang="fa-IR" sz="2400" dirty="0" smtClean="0">
                <a:cs typeface="B Nazanin" pitchFamily="2" charset="-78"/>
              </a:rPr>
            </a:br>
            <a:r>
              <a:rPr lang="fa-IR" sz="2400" dirty="0">
                <a:cs typeface="B Nazanin" pitchFamily="2" charset="-78"/>
              </a:rPr>
              <a:t> </a:t>
            </a:r>
            <a:r>
              <a:rPr lang="fa-IR" sz="2400" dirty="0" smtClean="0">
                <a:cs typeface="B Nazanin" pitchFamily="2" charset="-78"/>
              </a:rPr>
              <a:t>7- حداقل </a:t>
            </a:r>
            <a:r>
              <a:rPr lang="fa-IR" sz="2400" dirty="0">
                <a:cs typeface="B Nazanin" pitchFamily="2" charset="-78"/>
              </a:rPr>
              <a:t>برای سه شتابنگاشت باید دودکش تحت آنالیز دینامیکی تاریخچه زمانی قرار گیرد و حداکثر شکل پذیری انحنایی طلب زلزله ها در هر مفصل محاسبه شود زمانی که این مقداراز ظرفیت شکل پذیری انحنایی دودکش مورد نظر بیشتر شود آنگاه دودکش واژگون می­شود.</a:t>
            </a:r>
            <a:endParaRPr lang="en-CA" sz="2400" dirty="0">
              <a:cs typeface="B Nazanin"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965864"/>
          </a:xfrm>
        </p:spPr>
        <p:txBody>
          <a:bodyPr>
            <a:noAutofit/>
          </a:bodyPr>
          <a:lstStyle/>
          <a:p>
            <a:pPr lvl="0" rtl="1"/>
            <a:r>
              <a:rPr lang="fa-IR" sz="4000" dirty="0" smtClean="0">
                <a:cs typeface="B Nazanin" pitchFamily="2" charset="-78"/>
              </a:rPr>
              <a:t>محاسبه ضریب رفتار</a:t>
            </a:r>
            <a:br>
              <a:rPr lang="fa-IR" sz="4000" dirty="0" smtClean="0">
                <a:cs typeface="B Nazanin" pitchFamily="2" charset="-78"/>
              </a:rPr>
            </a:br>
            <a:r>
              <a:rPr lang="fa-IR" sz="4000" dirty="0">
                <a:cs typeface="B Nazanin" pitchFamily="2" charset="-78"/>
              </a:rPr>
              <a:t/>
            </a:r>
            <a:br>
              <a:rPr lang="fa-IR" sz="4000" dirty="0">
                <a:cs typeface="B Nazanin" pitchFamily="2" charset="-78"/>
              </a:rPr>
            </a:br>
            <a:r>
              <a:rPr lang="fa-IR" sz="4000" dirty="0" smtClean="0">
                <a:cs typeface="B Nazanin" pitchFamily="2" charset="-78"/>
              </a:rPr>
              <a:t/>
            </a:r>
            <a:br>
              <a:rPr lang="fa-IR" sz="4000" dirty="0" smtClean="0">
                <a:cs typeface="B Nazanin" pitchFamily="2" charset="-78"/>
              </a:rPr>
            </a:br>
            <a:r>
              <a:rPr lang="en-CA" sz="2800" dirty="0">
                <a:cs typeface="B Nazanin" pitchFamily="2" charset="-78"/>
              </a:rPr>
              <a:t/>
            </a:r>
            <a:br>
              <a:rPr lang="en-CA" sz="2800" dirty="0">
                <a:cs typeface="B Nazanin" pitchFamily="2" charset="-78"/>
              </a:rPr>
            </a:br>
            <a:r>
              <a:rPr lang="fa-IR" sz="2800" dirty="0">
                <a:cs typeface="B Nazanin" pitchFamily="2" charset="-78"/>
              </a:rPr>
              <a:t>پس از طراحی سازه دودکش نوبت به مدل کردن اجزاء محدود دودکش با المان </a:t>
            </a:r>
            <a:r>
              <a:rPr lang="en-US" sz="2800" dirty="0">
                <a:cs typeface="B Nazanin" pitchFamily="2" charset="-78"/>
              </a:rPr>
              <a:t>SHELL</a:t>
            </a:r>
            <a:r>
              <a:rPr lang="fa-IR" sz="2800" dirty="0">
                <a:cs typeface="B Nazanin" pitchFamily="2" charset="-78"/>
              </a:rPr>
              <a:t> غیر خطی با میلگردگذاری مشخص می رسد که در نرم افزار </a:t>
            </a:r>
            <a:r>
              <a:rPr lang="en-US" sz="2800" dirty="0">
                <a:cs typeface="B Nazanin" pitchFamily="2" charset="-78"/>
              </a:rPr>
              <a:t>Sap2000</a:t>
            </a:r>
            <a:r>
              <a:rPr lang="fa-IR" sz="2800" dirty="0">
                <a:cs typeface="B Nazanin" pitchFamily="2" charset="-78"/>
              </a:rPr>
              <a:t> صورت می گیرد. برای تحلیل از دو روش تحلیل غیر خطی استاتیکی کنترل نیرو برای بارهای ثقلی و کنترل تغییر مکان برای بار جانبی استفاده می شود. مشخصات بتن و فولاد برای تحلیل غیر خطی به صورت زیر است</a:t>
            </a:r>
            <a:r>
              <a:rPr lang="en-CA" sz="2800" dirty="0">
                <a:cs typeface="B Nazanin" pitchFamily="2" charset="-78"/>
              </a:rPr>
              <a:t/>
            </a:r>
            <a:br>
              <a:rPr lang="en-CA" sz="2800" dirty="0">
                <a:cs typeface="B Nazanin" pitchFamily="2" charset="-78"/>
              </a:rPr>
            </a:br>
            <a:r>
              <a:rPr lang="fa-IR" sz="2800" dirty="0">
                <a:cs typeface="B Nazanin" pitchFamily="2" charset="-78"/>
              </a:rPr>
              <a:t> </a:t>
            </a:r>
            <a:r>
              <a:rPr lang="en-CA" sz="2800" dirty="0">
                <a:cs typeface="B Nazanin" pitchFamily="2" charset="-78"/>
              </a:rPr>
              <a:t/>
            </a:r>
            <a:br>
              <a:rPr lang="en-CA" sz="2800" dirty="0">
                <a:cs typeface="B Nazanin" pitchFamily="2" charset="-78"/>
              </a:rPr>
            </a:br>
            <a:endParaRPr lang="en-CA" sz="2800" dirty="0">
              <a:cs typeface="B Nazanin"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2603" y="5686474"/>
            <a:ext cx="4808547" cy="781017"/>
          </a:xfrm>
        </p:spPr>
        <p:txBody>
          <a:bodyPr>
            <a:normAutofit/>
          </a:bodyPr>
          <a:lstStyle/>
          <a:p>
            <a:r>
              <a:rPr lang="fa-IR" sz="2000" dirty="0" smtClean="0">
                <a:cs typeface="B Nazanin" pitchFamily="2" charset="-78"/>
              </a:rPr>
              <a:t>نمدار تنش- کرنش بتن معرفی شده به برنامه</a:t>
            </a:r>
            <a:endParaRPr lang="en-CA" sz="2000" dirty="0">
              <a:cs typeface="B Nazanin" pitchFamily="2" charset="-78"/>
            </a:endParaRPr>
          </a:p>
        </p:txBody>
      </p:sp>
      <p:pic>
        <p:nvPicPr>
          <p:cNvPr id="4" name="Content Placeholder 3" descr="C:\Users\User\Desktop\CONC250.bmp"/>
          <p:cNvPicPr>
            <a:picLocks noGrp="1"/>
          </p:cNvPicPr>
          <p:nvPr>
            <p:ph idx="1"/>
          </p:nvPr>
        </p:nvPicPr>
        <p:blipFill>
          <a:blip r:embed="rId3"/>
          <a:srcRect/>
          <a:stretch>
            <a:fillRect/>
          </a:stretch>
        </p:blipFill>
        <p:spPr bwMode="auto">
          <a:xfrm>
            <a:off x="1508800" y="873090"/>
            <a:ext cx="6126399" cy="452596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User\Desktop\STEEL.bmp"/>
          <p:cNvPicPr>
            <a:picLocks noGrp="1"/>
          </p:cNvPicPr>
          <p:nvPr>
            <p:ph idx="1"/>
          </p:nvPr>
        </p:nvPicPr>
        <p:blipFill>
          <a:blip r:embed="rId3"/>
          <a:srcRect/>
          <a:stretch>
            <a:fillRect/>
          </a:stretch>
        </p:blipFill>
        <p:spPr bwMode="auto">
          <a:xfrm>
            <a:off x="1212804" y="800064"/>
            <a:ext cx="6422395" cy="4886410"/>
          </a:xfrm>
          <a:prstGeom prst="rect">
            <a:avLst/>
          </a:prstGeom>
          <a:noFill/>
          <a:ln w="9525">
            <a:noFill/>
            <a:miter lim="800000"/>
            <a:headEnd/>
            <a:tailEnd/>
          </a:ln>
        </p:spPr>
      </p:pic>
      <p:sp>
        <p:nvSpPr>
          <p:cNvPr id="5" name="Title 1"/>
          <p:cNvSpPr>
            <a:spLocks noGrp="1"/>
          </p:cNvSpPr>
          <p:nvPr>
            <p:ph type="title"/>
          </p:nvPr>
        </p:nvSpPr>
        <p:spPr>
          <a:xfrm>
            <a:off x="2052603" y="5686474"/>
            <a:ext cx="4808547" cy="781017"/>
          </a:xfrm>
        </p:spPr>
        <p:txBody>
          <a:bodyPr>
            <a:normAutofit/>
          </a:bodyPr>
          <a:lstStyle/>
          <a:p>
            <a:r>
              <a:rPr lang="fa-IR" sz="2000" dirty="0" smtClean="0">
                <a:cs typeface="B Nazanin" pitchFamily="2" charset="-78"/>
              </a:rPr>
              <a:t>نمدار تنش- کرنش فولاد  معرفی شده به برنامه</a:t>
            </a:r>
            <a:endParaRPr lang="en-CA" sz="2000" dirty="0">
              <a:cs typeface="B Nazanin"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982629"/>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0"/>
            <a:ext cx="8990073" cy="37240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2892425" algn="l"/>
                <a:tab pos="2979738" algn="ctr"/>
              </a:tabLst>
            </a:pPr>
            <a:r>
              <a:rPr kumimoji="0" lang="fa-IR" sz="1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دانشکده فنی</a:t>
            </a:r>
            <a:endParaRPr kumimoji="0" lang="en-CA"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tab pos="2892425" algn="l"/>
                <a:tab pos="2979738" algn="ctr"/>
              </a:tabLst>
            </a:pPr>
            <a:r>
              <a:rPr kumimoji="0" lang="fa-IR" sz="1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بخش مهندسی عمران</a:t>
            </a:r>
            <a:endParaRPr kumimoji="0" lang="en-US" sz="1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tab pos="2892425" algn="l"/>
                <a:tab pos="2979738" algn="ctr"/>
              </a:tabLst>
            </a:pPr>
            <a:endParaRPr lang="en-US" sz="1400" dirty="0">
              <a:latin typeface="IranNastaliq" pitchFamily="18" charset="0"/>
              <a:cs typeface="IranNastaliq"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tab pos="2892425" algn="l"/>
                <a:tab pos="2979738" algn="ctr"/>
              </a:tabLst>
            </a:pPr>
            <a:endParaRPr kumimoji="0" lang="en-US" sz="1400" b="0" i="0" u="none" strike="noStrike" cap="none" normalizeH="0" baseline="0" dirty="0" smtClean="0">
              <a:ln>
                <a:noFill/>
              </a:ln>
              <a:solidFill>
                <a:schemeClr val="tx1"/>
              </a:solidFill>
              <a:effectLst/>
              <a:latin typeface="IranNastaliq" pitchFamily="18" charset="0"/>
              <a:cs typeface="IranNastaliq"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tab pos="2892425" algn="l"/>
                <a:tab pos="2979738" algn="ctr"/>
              </a:tabLst>
            </a:pPr>
            <a:endParaRPr kumimoji="0" lang="en-CA"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tab pos="2892425" algn="l"/>
                <a:tab pos="2979738" algn="ctr"/>
              </a:tabLst>
            </a:pPr>
            <a:r>
              <a:rPr kumimoji="0" lang="ar-SA" sz="1600" b="0" i="0" u="none" strike="noStrike" cap="none" normalizeH="0" baseline="0" dirty="0" smtClean="0">
                <a:ln>
                  <a:noFill/>
                </a:ln>
                <a:solidFill>
                  <a:schemeClr val="tx1"/>
                </a:solidFill>
                <a:effectLst/>
                <a:latin typeface="BZar"/>
                <a:ea typeface="Calibri" pitchFamily="34" charset="0"/>
                <a:cs typeface="B Nazanin" pitchFamily="2" charset="-78"/>
              </a:rPr>
              <a:t>پروژه درس طراحی ساختمان ها در برابر زلزله</a:t>
            </a:r>
            <a:endParaRPr kumimoji="0" lang="en-US" sz="1600" b="0" i="0" u="none" strike="noStrike" cap="none" normalizeH="0" baseline="0" dirty="0" smtClean="0">
              <a:ln>
                <a:noFill/>
              </a:ln>
              <a:solidFill>
                <a:schemeClr val="tx1"/>
              </a:solidFill>
              <a:effectLst/>
              <a:latin typeface="BZar"/>
              <a:ea typeface="Calibri" pitchFamily="34" charset="0"/>
              <a:cs typeface="B Nazani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tab pos="2892425" algn="l"/>
                <a:tab pos="2979738" algn="ctr"/>
              </a:tabLst>
            </a:pPr>
            <a:endParaRPr lang="en-US" sz="1600" dirty="0">
              <a:latin typeface="BZar"/>
              <a:cs typeface="B Nazani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tab pos="2892425" algn="l"/>
                <a:tab pos="2979738" algn="ctr"/>
              </a:tabLst>
            </a:pPr>
            <a:endParaRPr kumimoji="0" lang="en-US" sz="1600" b="0" i="0" u="none" strike="noStrike" cap="none" normalizeH="0" baseline="0" dirty="0" smtClean="0">
              <a:ln>
                <a:noFill/>
              </a:ln>
              <a:solidFill>
                <a:schemeClr val="tx1"/>
              </a:solidFill>
              <a:effectLst/>
              <a:latin typeface="BZar"/>
              <a:cs typeface="B Nazanin"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tab pos="2892425" algn="l"/>
                <a:tab pos="2979738" algn="ctr"/>
              </a:tabLst>
            </a:pPr>
            <a:endParaRPr kumimoji="0" lang="en-CA"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tab pos="2892425" algn="l"/>
                <a:tab pos="2979738" algn="ctr"/>
              </a:tabLst>
            </a:pPr>
            <a:r>
              <a:rPr kumimoji="0" lang="ar-SA" sz="3200" b="0" i="0" u="none" strike="noStrike" cap="none" normalizeH="0" baseline="0" dirty="0" smtClean="0">
                <a:ln>
                  <a:noFill/>
                </a:ln>
                <a:solidFill>
                  <a:schemeClr val="tx1"/>
                </a:solidFill>
                <a:effectLst/>
                <a:latin typeface="BZar"/>
                <a:ea typeface="Calibri" pitchFamily="34" charset="0"/>
                <a:cs typeface="B Jadid" pitchFamily="2" charset="-78"/>
              </a:rPr>
              <a:t>طراحی لرزه ایی دودکش های بتن مسلح</a:t>
            </a:r>
            <a:endParaRPr kumimoji="0" lang="en-CA"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tab pos="2892425" algn="l"/>
                <a:tab pos="2979738" algn="ctr"/>
              </a:tabLst>
            </a:pPr>
            <a:r>
              <a:rPr kumimoji="0" lang="ar-SA" sz="3200" b="0" i="0" u="none" strike="noStrike" cap="none" normalizeH="0" baseline="0" dirty="0" smtClean="0">
                <a:ln>
                  <a:noFill/>
                </a:ln>
                <a:solidFill>
                  <a:schemeClr val="tx1"/>
                </a:solidFill>
                <a:effectLst/>
                <a:latin typeface="BZar"/>
                <a:ea typeface="Calibri" pitchFamily="34" charset="0"/>
                <a:cs typeface="B Jadid" pitchFamily="2" charset="-78"/>
              </a:rPr>
              <a:t>		و</a:t>
            </a:r>
            <a:r>
              <a:rPr kumimoji="0" lang="en-US" sz="3200" b="0" i="0" u="none" strike="noStrike" cap="none" normalizeH="0" baseline="0" dirty="0" smtClean="0">
                <a:ln>
                  <a:noFill/>
                </a:ln>
                <a:solidFill>
                  <a:schemeClr val="tx1"/>
                </a:solidFill>
                <a:effectLst/>
                <a:latin typeface="BZar"/>
                <a:ea typeface="Calibri" pitchFamily="34" charset="0"/>
                <a:cs typeface="B Jadid" pitchFamily="2" charset="-78"/>
              </a:rPr>
              <a:t>           </a:t>
            </a:r>
            <a:endParaRPr kumimoji="0" lang="en-CA"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tab pos="2892425" algn="l"/>
                <a:tab pos="2979738" algn="ctr"/>
              </a:tabLst>
            </a:pPr>
            <a:r>
              <a:rPr kumimoji="0" lang="ar-SA" sz="3200" b="0" i="0" u="none" strike="noStrike" cap="none" normalizeH="0" baseline="0" dirty="0" smtClean="0">
                <a:ln>
                  <a:noFill/>
                </a:ln>
                <a:solidFill>
                  <a:schemeClr val="tx1"/>
                </a:solidFill>
                <a:effectLst/>
                <a:latin typeface="BZar"/>
                <a:ea typeface="Calibri" pitchFamily="34" charset="0"/>
                <a:cs typeface="B Jadid" pitchFamily="2" charset="-78"/>
              </a:rPr>
              <a:t>تعیین ضریب رفتار دودکش مشخص</a:t>
            </a:r>
            <a:endParaRPr kumimoji="0" lang="en-CA"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892425" algn="l"/>
                <a:tab pos="2979738" algn="ctr"/>
              </a:tabLst>
            </a:pPr>
            <a:endParaRPr kumimoji="0" lang="en-C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2286000" y="4195773"/>
            <a:ext cx="4572000" cy="2246769"/>
          </a:xfrm>
          <a:prstGeom prst="rect">
            <a:avLst/>
          </a:prstGeom>
        </p:spPr>
        <p:txBody>
          <a:bodyPr wrap="square">
            <a:spAutoFit/>
          </a:bodyPr>
          <a:lstStyle/>
          <a:p>
            <a:pPr lvl="0" algn="ctr" rtl="1" eaLnBrk="0" fontAlgn="base" hangingPunct="0">
              <a:spcBef>
                <a:spcPct val="0"/>
              </a:spcBef>
              <a:spcAft>
                <a:spcPct val="0"/>
              </a:spcAft>
              <a:tabLst>
                <a:tab pos="2892425" algn="l"/>
                <a:tab pos="2979738" algn="ctr"/>
              </a:tabLst>
            </a:pPr>
            <a:r>
              <a:rPr lang="ar-SA" sz="2800" dirty="0">
                <a:latin typeface="BZar"/>
                <a:ea typeface="Calibri" pitchFamily="34" charset="0"/>
                <a:cs typeface="B Nazanin" pitchFamily="2" charset="-78"/>
              </a:rPr>
              <a:t>استاد راهنما : جناب آقای دکتر </a:t>
            </a:r>
            <a:r>
              <a:rPr lang="ar-SA" sz="2800" dirty="0" smtClean="0">
                <a:latin typeface="BZar"/>
                <a:ea typeface="Calibri" pitchFamily="34" charset="0"/>
                <a:cs typeface="B Nazanin" pitchFamily="2" charset="-78"/>
              </a:rPr>
              <a:t>شجاعی</a:t>
            </a:r>
            <a:endParaRPr lang="en-US" sz="2800" dirty="0" smtClean="0">
              <a:latin typeface="BZar"/>
              <a:ea typeface="Calibri" pitchFamily="34" charset="0"/>
              <a:cs typeface="B Nazanin" pitchFamily="2" charset="-78"/>
            </a:endParaRPr>
          </a:p>
          <a:p>
            <a:pPr lvl="0" algn="ctr" rtl="1" eaLnBrk="0" fontAlgn="base" hangingPunct="0">
              <a:spcBef>
                <a:spcPct val="0"/>
              </a:spcBef>
              <a:spcAft>
                <a:spcPct val="0"/>
              </a:spcAft>
              <a:tabLst>
                <a:tab pos="2892425" algn="l"/>
                <a:tab pos="2979738" algn="ctr"/>
              </a:tabLst>
            </a:pPr>
            <a:endParaRPr kumimoji="0" lang="en-CA" sz="2800" b="0" i="0" u="none" strike="noStrike" cap="none" normalizeH="0" baseline="0" dirty="0" smtClean="0">
              <a:ln>
                <a:noFill/>
              </a:ln>
              <a:solidFill>
                <a:schemeClr val="tx1"/>
              </a:solidFill>
              <a:effectLst/>
              <a:latin typeface="Arial" pitchFamily="34" charset="0"/>
              <a:cs typeface="Arial" pitchFamily="34" charset="0"/>
            </a:endParaRPr>
          </a:p>
          <a:p>
            <a:pPr lvl="0" algn="ctr" rtl="1" eaLnBrk="0" fontAlgn="base" hangingPunct="0">
              <a:spcBef>
                <a:spcPct val="0"/>
              </a:spcBef>
              <a:spcAft>
                <a:spcPct val="0"/>
              </a:spcAft>
              <a:tabLst>
                <a:tab pos="2892425" algn="l"/>
                <a:tab pos="2979738" algn="ctr"/>
              </a:tabLst>
            </a:pPr>
            <a:r>
              <a:rPr lang="ar-SA" sz="2800" dirty="0">
                <a:latin typeface="BZar"/>
                <a:ea typeface="Calibri" pitchFamily="34" charset="0"/>
                <a:cs typeface="B Nazanin" pitchFamily="2" charset="-78"/>
              </a:rPr>
              <a:t>دانشجو : امین رضا درتاج</a:t>
            </a:r>
            <a:endParaRPr kumimoji="0" lang="en-CA" sz="2800" b="0" i="0" u="none" strike="noStrike" cap="none" normalizeH="0" baseline="0" dirty="0" smtClean="0">
              <a:ln>
                <a:noFill/>
              </a:ln>
              <a:solidFill>
                <a:schemeClr val="tx1"/>
              </a:solidFill>
              <a:effectLst/>
              <a:latin typeface="Arial" pitchFamily="34" charset="0"/>
              <a:cs typeface="Arial" pitchFamily="34" charset="0"/>
            </a:endParaRPr>
          </a:p>
          <a:p>
            <a:pPr lvl="0" algn="ctr" rtl="1" eaLnBrk="0" fontAlgn="base" hangingPunct="0">
              <a:spcBef>
                <a:spcPct val="0"/>
              </a:spcBef>
              <a:spcAft>
                <a:spcPct val="0"/>
              </a:spcAft>
              <a:tabLst>
                <a:tab pos="2892425" algn="l"/>
                <a:tab pos="2979738" algn="ctr"/>
              </a:tabLst>
            </a:pPr>
            <a:r>
              <a:rPr lang="ar-SA" sz="2800" dirty="0">
                <a:latin typeface="BZar"/>
                <a:ea typeface="Calibri" pitchFamily="34" charset="0"/>
                <a:cs typeface="B Jadid" pitchFamily="2" charset="-78"/>
              </a:rPr>
              <a:t>87542005</a:t>
            </a:r>
            <a:endParaRPr kumimoji="0" lang="en-CA" sz="2800" b="0" i="0" u="none" strike="noStrike" cap="none" normalizeH="0" baseline="0" dirty="0" smtClean="0">
              <a:ln>
                <a:noFill/>
              </a:ln>
              <a:solidFill>
                <a:schemeClr val="tx1"/>
              </a:solidFill>
              <a:effectLst/>
              <a:latin typeface="Arial" pitchFamily="34" charset="0"/>
              <a:cs typeface="Arial" pitchFamily="34" charset="0"/>
            </a:endParaRPr>
          </a:p>
          <a:p>
            <a:pPr lvl="0" algn="ctr" rtl="1" eaLnBrk="0" fontAlgn="base" hangingPunct="0">
              <a:spcBef>
                <a:spcPct val="0"/>
              </a:spcBef>
              <a:spcAft>
                <a:spcPct val="0"/>
              </a:spcAft>
              <a:tabLst>
                <a:tab pos="2892425" algn="l"/>
                <a:tab pos="2979738" algn="ctr"/>
              </a:tabLst>
            </a:pPr>
            <a:r>
              <a:rPr lang="ar-SA" sz="2800" dirty="0">
                <a:latin typeface="BZar"/>
                <a:ea typeface="Calibri" pitchFamily="34" charset="0"/>
                <a:cs typeface="B Nazanin" pitchFamily="2" charset="-78"/>
              </a:rPr>
              <a:t>تابستان 88</a:t>
            </a:r>
            <a:endParaRPr kumimoji="0" lang="en-C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727184"/>
          </a:xfrm>
        </p:spPr>
        <p:txBody>
          <a:bodyPr>
            <a:normAutofit/>
          </a:bodyPr>
          <a:lstStyle/>
          <a:p>
            <a:r>
              <a:rPr lang="fa-IR" dirty="0" smtClean="0"/>
              <a:t/>
            </a:r>
            <a:br>
              <a:rPr lang="fa-IR" dirty="0" smtClean="0"/>
            </a:br>
            <a:endParaRPr lang="en-CA" dirty="0"/>
          </a:p>
        </p:txBody>
      </p:sp>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5836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3437" y="457200"/>
            <a:ext cx="1666875" cy="561975"/>
          </a:xfrm>
          <a:prstGeom prst="rect">
            <a:avLst/>
          </a:prstGeom>
          <a:noFill/>
        </p:spPr>
      </p:pic>
      <p:sp>
        <p:nvSpPr>
          <p:cNvPr id="58371" name="Rectangle 3"/>
          <p:cNvSpPr>
            <a:spLocks noChangeArrowheads="1"/>
          </p:cNvSpPr>
          <p:nvPr/>
        </p:nvSpPr>
        <p:spPr bwMode="auto">
          <a:xfrm>
            <a:off x="0" y="10191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37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5837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33437" y="1209675"/>
            <a:ext cx="4838700" cy="533400"/>
          </a:xfrm>
          <a:prstGeom prst="rect">
            <a:avLst/>
          </a:prstGeom>
          <a:noFill/>
        </p:spPr>
      </p:pic>
      <p:sp>
        <p:nvSpPr>
          <p:cNvPr id="5837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58374" name="Picture 6"/>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33437" y="2260583"/>
            <a:ext cx="2771775" cy="276225"/>
          </a:xfrm>
          <a:prstGeom prst="rect">
            <a:avLst/>
          </a:prstGeom>
          <a:noFill/>
        </p:spPr>
      </p:pic>
      <p:sp>
        <p:nvSpPr>
          <p:cNvPr id="58376" name="Rectangle 8"/>
          <p:cNvSpPr>
            <a:spLocks noChangeArrowheads="1"/>
          </p:cNvSpPr>
          <p:nvPr/>
        </p:nvSpPr>
        <p:spPr bwMode="auto">
          <a:xfrm>
            <a:off x="0" y="733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94364" y="434934"/>
            <a:ext cx="2834430" cy="1077218"/>
          </a:xfrm>
          <a:prstGeom prst="rect">
            <a:avLst/>
          </a:prstGeom>
        </p:spPr>
        <p:txBody>
          <a:bodyPr wrap="none">
            <a:spAutoFit/>
          </a:bodyPr>
          <a:lstStyle/>
          <a:p>
            <a:r>
              <a:rPr lang="fa-IR" sz="3200" b="1" dirty="0" smtClean="0">
                <a:cs typeface="B Compset" pitchFamily="2" charset="-78"/>
              </a:rPr>
              <a:t>اهداف این پژوهش:</a:t>
            </a:r>
          </a:p>
          <a:p>
            <a:pPr algn="r"/>
            <a:endParaRPr lang="en-CA" sz="3200" dirty="0">
              <a:cs typeface="B Compset" pitchFamily="2" charset="-78"/>
            </a:endParaRPr>
          </a:p>
        </p:txBody>
      </p:sp>
      <p:sp>
        <p:nvSpPr>
          <p:cNvPr id="5" name="Rectangle 4"/>
          <p:cNvSpPr/>
          <p:nvPr/>
        </p:nvSpPr>
        <p:spPr>
          <a:xfrm>
            <a:off x="5594364" y="1512152"/>
            <a:ext cx="2528256" cy="523220"/>
          </a:xfrm>
          <a:prstGeom prst="rect">
            <a:avLst/>
          </a:prstGeom>
        </p:spPr>
        <p:txBody>
          <a:bodyPr wrap="none">
            <a:spAutoFit/>
          </a:bodyPr>
          <a:lstStyle/>
          <a:p>
            <a:r>
              <a:rPr lang="fa-IR" sz="2800" b="1" dirty="0" smtClean="0">
                <a:cs typeface="B Compset" pitchFamily="2" charset="-78"/>
              </a:rPr>
              <a:t>1 – تعریف دودکش </a:t>
            </a:r>
          </a:p>
        </p:txBody>
      </p:sp>
      <p:sp>
        <p:nvSpPr>
          <p:cNvPr id="6" name="Rectangle 5"/>
          <p:cNvSpPr/>
          <p:nvPr/>
        </p:nvSpPr>
        <p:spPr>
          <a:xfrm>
            <a:off x="1729523" y="2333610"/>
            <a:ext cx="6393097" cy="523220"/>
          </a:xfrm>
          <a:prstGeom prst="rect">
            <a:avLst/>
          </a:prstGeom>
        </p:spPr>
        <p:txBody>
          <a:bodyPr wrap="none">
            <a:spAutoFit/>
          </a:bodyPr>
          <a:lstStyle/>
          <a:p>
            <a:r>
              <a:rPr lang="fa-IR" sz="2800" b="1" dirty="0" smtClean="0">
                <a:cs typeface="B Compset" pitchFamily="2" charset="-78"/>
              </a:rPr>
              <a:t>2- بررسی بارگذاری و طراحی دودکش در آیین نامه ها</a:t>
            </a:r>
            <a:r>
              <a:rPr lang="fa-IR" sz="2800" dirty="0" smtClean="0">
                <a:cs typeface="B Compset" pitchFamily="2" charset="-78"/>
              </a:rPr>
              <a:t> </a:t>
            </a:r>
            <a:endParaRPr lang="en-CA" sz="2800" dirty="0">
              <a:cs typeface="B Compset" pitchFamily="2" charset="-78"/>
            </a:endParaRPr>
          </a:p>
        </p:txBody>
      </p:sp>
      <p:sp>
        <p:nvSpPr>
          <p:cNvPr id="7" name="Rectangle 6"/>
          <p:cNvSpPr/>
          <p:nvPr/>
        </p:nvSpPr>
        <p:spPr>
          <a:xfrm>
            <a:off x="1027408" y="3209922"/>
            <a:ext cx="7095212" cy="523220"/>
          </a:xfrm>
          <a:prstGeom prst="rect">
            <a:avLst/>
          </a:prstGeom>
        </p:spPr>
        <p:txBody>
          <a:bodyPr wrap="none">
            <a:spAutoFit/>
          </a:bodyPr>
          <a:lstStyle/>
          <a:p>
            <a:pPr algn="r"/>
            <a:r>
              <a:rPr lang="fa-IR" sz="2800" b="1" dirty="0" smtClean="0">
                <a:cs typeface="B Compset" pitchFamily="2" charset="-78"/>
              </a:rPr>
              <a:t>3- بررسی طرح لرزه ایی دودکش و درک رفتار غیر خطی آن</a:t>
            </a:r>
            <a:r>
              <a:rPr lang="fa-IR" sz="2800" dirty="0" smtClean="0">
                <a:cs typeface="B Compset" pitchFamily="2" charset="-78"/>
              </a:rPr>
              <a:t> </a:t>
            </a:r>
            <a:endParaRPr lang="en-CA" sz="2800" dirty="0">
              <a:cs typeface="B Compset" pitchFamily="2" charset="-78"/>
            </a:endParaRPr>
          </a:p>
        </p:txBody>
      </p:sp>
      <p:sp>
        <p:nvSpPr>
          <p:cNvPr id="8" name="Rectangle 7"/>
          <p:cNvSpPr/>
          <p:nvPr/>
        </p:nvSpPr>
        <p:spPr>
          <a:xfrm>
            <a:off x="333308" y="4122747"/>
            <a:ext cx="7789312" cy="523220"/>
          </a:xfrm>
          <a:prstGeom prst="rect">
            <a:avLst/>
          </a:prstGeom>
        </p:spPr>
        <p:txBody>
          <a:bodyPr wrap="none">
            <a:spAutoFit/>
          </a:bodyPr>
          <a:lstStyle/>
          <a:p>
            <a:r>
              <a:rPr lang="fa-IR" sz="2800" b="1" dirty="0" smtClean="0">
                <a:cs typeface="B Compset" pitchFamily="2" charset="-78"/>
              </a:rPr>
              <a:t>4- ارائه روشی آسان برای مدل کردن دودکش برای تحلیل غیر خطی</a:t>
            </a:r>
            <a:endParaRPr lang="en-CA" sz="2800" dirty="0">
              <a:cs typeface="B Compset" pitchFamily="2" charset="-78"/>
            </a:endParaRPr>
          </a:p>
        </p:txBody>
      </p:sp>
      <p:sp>
        <p:nvSpPr>
          <p:cNvPr id="9" name="Rectangle 8"/>
          <p:cNvSpPr/>
          <p:nvPr/>
        </p:nvSpPr>
        <p:spPr>
          <a:xfrm>
            <a:off x="2119053" y="4999059"/>
            <a:ext cx="6003567" cy="523220"/>
          </a:xfrm>
          <a:prstGeom prst="rect">
            <a:avLst/>
          </a:prstGeom>
        </p:spPr>
        <p:txBody>
          <a:bodyPr wrap="none">
            <a:spAutoFit/>
          </a:bodyPr>
          <a:lstStyle/>
          <a:p>
            <a:r>
              <a:rPr lang="fa-IR" sz="2800" b="1" dirty="0" smtClean="0">
                <a:cs typeface="B Compset" pitchFamily="2" charset="-78"/>
              </a:rPr>
              <a:t>5- بدست آوردن ضریب رفتار یک دودکش مشخص</a:t>
            </a:r>
            <a:endParaRPr lang="en-CA" sz="2800" dirty="0">
              <a:cs typeface="B Compset"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4272"/>
            <a:ext cx="8229600" cy="1143000"/>
          </a:xfrm>
        </p:spPr>
        <p:txBody>
          <a:bodyPr>
            <a:noAutofit/>
          </a:bodyPr>
          <a:lstStyle/>
          <a:p>
            <a:pPr algn="just" rtl="1"/>
            <a:r>
              <a:rPr lang="fa-IR" sz="2800" dirty="0" smtClean="0">
                <a:cs typeface="B Compset" pitchFamily="2" charset="-78"/>
              </a:rPr>
              <a:t>دودکشها سازه هایی طره ایی </a:t>
            </a:r>
            <a:r>
              <a:rPr lang="fa-IR" sz="2800" dirty="0">
                <a:cs typeface="B Compset" pitchFamily="2" charset="-78"/>
              </a:rPr>
              <a:t>و بلند هستند که برای انتقال گازهای مضر از سطح زمین به یک سطح مرتفع جهت </a:t>
            </a:r>
            <a:r>
              <a:rPr lang="fa-IR" sz="2800" dirty="0" smtClean="0">
                <a:cs typeface="B Compset" pitchFamily="2" charset="-78"/>
              </a:rPr>
              <a:t>دورکردن </a:t>
            </a:r>
            <a:r>
              <a:rPr lang="fa-IR" sz="2800" dirty="0">
                <a:cs typeface="B Compset" pitchFamily="2" charset="-78"/>
              </a:rPr>
              <a:t>آنها از محیط زندگی طراحی و استفاده </a:t>
            </a:r>
            <a:r>
              <a:rPr lang="fa-IR" sz="2800" dirty="0" smtClean="0">
                <a:cs typeface="B Compset" pitchFamily="2" charset="-78"/>
              </a:rPr>
              <a:t>می شوند</a:t>
            </a:r>
            <a:endParaRPr lang="en-CA" sz="2800" dirty="0">
              <a:cs typeface="B Compset" pitchFamily="2" charset="-78"/>
            </a:endParaRPr>
          </a:p>
        </p:txBody>
      </p:sp>
      <p:sp>
        <p:nvSpPr>
          <p:cNvPr id="4" name="Rectangle 3"/>
          <p:cNvSpPr/>
          <p:nvPr/>
        </p:nvSpPr>
        <p:spPr>
          <a:xfrm>
            <a:off x="5959494" y="434934"/>
            <a:ext cx="2727306" cy="584775"/>
          </a:xfrm>
          <a:prstGeom prst="rect">
            <a:avLst/>
          </a:prstGeom>
        </p:spPr>
        <p:txBody>
          <a:bodyPr wrap="square">
            <a:spAutoFit/>
          </a:bodyPr>
          <a:lstStyle/>
          <a:p>
            <a:r>
              <a:rPr lang="fa-IR" sz="3200" dirty="0" smtClean="0">
                <a:cs typeface="B Compset" pitchFamily="2" charset="-78"/>
              </a:rPr>
              <a:t>تعریف دودکش </a:t>
            </a:r>
            <a:endParaRPr lang="en-CA" sz="3200" dirty="0">
              <a:cs typeface="B Compset" pitchFamily="2" charset="-78"/>
            </a:endParaRPr>
          </a:p>
        </p:txBody>
      </p:sp>
      <p:sp>
        <p:nvSpPr>
          <p:cNvPr id="5" name="Rectangle 4"/>
          <p:cNvSpPr/>
          <p:nvPr/>
        </p:nvSpPr>
        <p:spPr>
          <a:xfrm>
            <a:off x="5959494" y="3552110"/>
            <a:ext cx="2468565" cy="584775"/>
          </a:xfrm>
          <a:prstGeom prst="rect">
            <a:avLst/>
          </a:prstGeom>
        </p:spPr>
        <p:txBody>
          <a:bodyPr wrap="square">
            <a:spAutoFit/>
          </a:bodyPr>
          <a:lstStyle/>
          <a:p>
            <a:r>
              <a:rPr lang="fa-IR" sz="3200" dirty="0" smtClean="0">
                <a:cs typeface="B Compset" pitchFamily="2" charset="-78"/>
              </a:rPr>
              <a:t>اجزاء دودکش ها </a:t>
            </a:r>
            <a:endParaRPr lang="en-CA" sz="3200" dirty="0">
              <a:cs typeface="B Compset" pitchFamily="2" charset="-78"/>
            </a:endParaRPr>
          </a:p>
        </p:txBody>
      </p:sp>
      <p:sp>
        <p:nvSpPr>
          <p:cNvPr id="6" name="Rectangle 5"/>
          <p:cNvSpPr/>
          <p:nvPr/>
        </p:nvSpPr>
        <p:spPr>
          <a:xfrm>
            <a:off x="2344707" y="4451364"/>
            <a:ext cx="4572000" cy="523220"/>
          </a:xfrm>
          <a:prstGeom prst="rect">
            <a:avLst/>
          </a:prstGeom>
        </p:spPr>
        <p:txBody>
          <a:bodyPr>
            <a:spAutoFit/>
          </a:bodyPr>
          <a:lstStyle/>
          <a:p>
            <a:pPr algn="r"/>
            <a:r>
              <a:rPr lang="fa-IR" sz="2800" b="1" dirty="0" smtClean="0">
                <a:cs typeface="B Compset" pitchFamily="2" charset="-78"/>
              </a:rPr>
              <a:t>1- پوشش </a:t>
            </a:r>
            <a:r>
              <a:rPr lang="fa-IR" sz="2800" b="1" dirty="0">
                <a:cs typeface="B Compset" pitchFamily="2" charset="-78"/>
              </a:rPr>
              <a:t>داخلی دودکش</a:t>
            </a:r>
            <a:r>
              <a:rPr lang="fa-IR" sz="2800" dirty="0">
                <a:cs typeface="B Compset" pitchFamily="2" charset="-78"/>
              </a:rPr>
              <a:t> </a:t>
            </a:r>
            <a:endParaRPr lang="en-CA" sz="2800" dirty="0">
              <a:cs typeface="B Compset" pitchFamily="2" charset="-78"/>
            </a:endParaRPr>
          </a:p>
        </p:txBody>
      </p:sp>
      <p:sp>
        <p:nvSpPr>
          <p:cNvPr id="7" name="Rectangle 6"/>
          <p:cNvSpPr/>
          <p:nvPr/>
        </p:nvSpPr>
        <p:spPr>
          <a:xfrm>
            <a:off x="3743510" y="5218137"/>
            <a:ext cx="3392275" cy="523220"/>
          </a:xfrm>
          <a:prstGeom prst="rect">
            <a:avLst/>
          </a:prstGeom>
        </p:spPr>
        <p:txBody>
          <a:bodyPr wrap="none">
            <a:spAutoFit/>
          </a:bodyPr>
          <a:lstStyle/>
          <a:p>
            <a:r>
              <a:rPr lang="fa-IR" sz="2800" b="1" dirty="0" smtClean="0">
                <a:cs typeface="B Compset" pitchFamily="2" charset="-78"/>
              </a:rPr>
              <a:t>2- </a:t>
            </a:r>
            <a:r>
              <a:rPr lang="fa-IR" sz="2800" b="1" dirty="0">
                <a:cs typeface="B Compset" pitchFamily="2" charset="-78"/>
              </a:rPr>
              <a:t>پوسته بتن مسلح دودکش</a:t>
            </a:r>
            <a:r>
              <a:rPr lang="fa-IR" sz="2800" dirty="0">
                <a:cs typeface="B Compset" pitchFamily="2" charset="-78"/>
              </a:rPr>
              <a:t> </a:t>
            </a:r>
            <a:endParaRPr lang="en-CA" sz="2800" dirty="0">
              <a:cs typeface="B Compset"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cs typeface="B Compset" pitchFamily="2" charset="-78"/>
              </a:rPr>
              <a:t>ضریب رفتار و ضریب شکل پذیری در آیین نامه ها</a:t>
            </a:r>
            <a:endParaRPr lang="en-CA" sz="3200" dirty="0">
              <a:cs typeface="B Compset" pitchFamily="2" charset="-78"/>
            </a:endParaRPr>
          </a:p>
        </p:txBody>
      </p:sp>
      <p:graphicFrame>
        <p:nvGraphicFramePr>
          <p:cNvPr id="4" name="Table 3"/>
          <p:cNvGraphicFramePr>
            <a:graphicFrameLocks noGrp="1"/>
          </p:cNvGraphicFramePr>
          <p:nvPr/>
        </p:nvGraphicFramePr>
        <p:xfrm>
          <a:off x="1103264" y="1578501"/>
          <a:ext cx="6937471" cy="2909376"/>
        </p:xfrm>
        <a:graphic>
          <a:graphicData uri="http://schemas.openxmlformats.org/drawingml/2006/table">
            <a:tbl>
              <a:tblPr rtl="1"/>
              <a:tblGrid>
                <a:gridCol w="1387494">
                  <a:extLst>
                    <a:ext uri="{9D8B030D-6E8A-4147-A177-3AD203B41FA5}">
                      <a16:colId xmlns:a16="http://schemas.microsoft.com/office/drawing/2014/main" val="20000"/>
                    </a:ext>
                  </a:extLst>
                </a:gridCol>
                <a:gridCol w="1387494">
                  <a:extLst>
                    <a:ext uri="{9D8B030D-6E8A-4147-A177-3AD203B41FA5}">
                      <a16:colId xmlns:a16="http://schemas.microsoft.com/office/drawing/2014/main" val="20001"/>
                    </a:ext>
                  </a:extLst>
                </a:gridCol>
                <a:gridCol w="1387494">
                  <a:extLst>
                    <a:ext uri="{9D8B030D-6E8A-4147-A177-3AD203B41FA5}">
                      <a16:colId xmlns:a16="http://schemas.microsoft.com/office/drawing/2014/main" val="20002"/>
                    </a:ext>
                  </a:extLst>
                </a:gridCol>
                <a:gridCol w="1125818">
                  <a:extLst>
                    <a:ext uri="{9D8B030D-6E8A-4147-A177-3AD203B41FA5}">
                      <a16:colId xmlns:a16="http://schemas.microsoft.com/office/drawing/2014/main" val="20003"/>
                    </a:ext>
                  </a:extLst>
                </a:gridCol>
                <a:gridCol w="1649171">
                  <a:extLst>
                    <a:ext uri="{9D8B030D-6E8A-4147-A177-3AD203B41FA5}">
                      <a16:colId xmlns:a16="http://schemas.microsoft.com/office/drawing/2014/main" val="20004"/>
                    </a:ext>
                  </a:extLst>
                </a:gridCol>
              </a:tblGrid>
              <a:tr h="484896">
                <a:tc>
                  <a:txBody>
                    <a:bodyPr/>
                    <a:lstStyle/>
                    <a:p>
                      <a:pPr marL="0" marR="0" algn="ctr" rtl="1">
                        <a:lnSpc>
                          <a:spcPct val="115000"/>
                        </a:lnSpc>
                        <a:spcBef>
                          <a:spcPts val="0"/>
                        </a:spcBef>
                        <a:spcAft>
                          <a:spcPts val="0"/>
                        </a:spcAft>
                      </a:pPr>
                      <a:r>
                        <a:rPr lang="fa-IR" sz="2000" dirty="0">
                          <a:latin typeface="Calibri"/>
                          <a:ea typeface="Calibri"/>
                          <a:cs typeface="Times New Roman"/>
                        </a:rPr>
                        <a:t>μ</a:t>
                      </a:r>
                      <a:endParaRPr lang="en-CA" sz="2000" dirty="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R</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LF</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IF</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000">
                          <a:latin typeface="Times New Roman"/>
                          <a:ea typeface="Calibri"/>
                          <a:cs typeface="Mangal"/>
                        </a:rPr>
                        <a:t>Code</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84896">
                <a:tc>
                  <a:txBody>
                    <a:bodyPr/>
                    <a:lstStyle/>
                    <a:p>
                      <a:pPr marL="0" marR="0" algn="ctr" rtl="1">
                        <a:lnSpc>
                          <a:spcPct val="115000"/>
                        </a:lnSpc>
                        <a:spcBef>
                          <a:spcPts val="0"/>
                        </a:spcBef>
                        <a:spcAft>
                          <a:spcPts val="0"/>
                        </a:spcAft>
                      </a:pPr>
                      <a:r>
                        <a:rPr lang="fa-IR" sz="2000">
                          <a:latin typeface="Calibri"/>
                          <a:ea typeface="Calibri"/>
                          <a:cs typeface="Times New Roman"/>
                        </a:rPr>
                        <a:t>0.7</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1.0</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1.4</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1.0</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CICIND</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4896">
                <a:tc>
                  <a:txBody>
                    <a:bodyPr/>
                    <a:lstStyle/>
                    <a:p>
                      <a:pPr marL="0" marR="0" algn="ctr" rtl="1">
                        <a:lnSpc>
                          <a:spcPct val="115000"/>
                        </a:lnSpc>
                        <a:spcBef>
                          <a:spcPts val="0"/>
                        </a:spcBef>
                        <a:spcAft>
                          <a:spcPts val="0"/>
                        </a:spcAft>
                      </a:pPr>
                      <a:r>
                        <a:rPr lang="fa-IR" sz="2000">
                          <a:latin typeface="Calibri"/>
                          <a:ea typeface="Calibri"/>
                          <a:cs typeface="Times New Roman"/>
                        </a:rPr>
                        <a:t>0.9/0.7</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1.33</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1.87/1.43</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dirty="0">
                          <a:latin typeface="Calibri"/>
                          <a:ea typeface="Calibri"/>
                          <a:cs typeface="Times New Roman"/>
                        </a:rPr>
                        <a:t>1.0</a:t>
                      </a:r>
                      <a:endParaRPr lang="en-CA" sz="2000" dirty="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en-US" sz="2000">
                          <a:latin typeface="Times New Roman"/>
                          <a:ea typeface="Calibri"/>
                          <a:cs typeface="Mangal"/>
                        </a:rPr>
                        <a:t>ACI307-95/98</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84896">
                <a:tc>
                  <a:txBody>
                    <a:bodyPr/>
                    <a:lstStyle/>
                    <a:p>
                      <a:pPr marL="0" marR="0" algn="ctr" rtl="1">
                        <a:lnSpc>
                          <a:spcPct val="115000"/>
                        </a:lnSpc>
                        <a:spcBef>
                          <a:spcPts val="0"/>
                        </a:spcBef>
                        <a:spcAft>
                          <a:spcPts val="0"/>
                        </a:spcAft>
                      </a:pPr>
                      <a:r>
                        <a:rPr lang="fa-IR" sz="2000">
                          <a:latin typeface="Calibri"/>
                          <a:ea typeface="Calibri"/>
                          <a:cs typeface="Times New Roman"/>
                        </a:rPr>
                        <a:t>2.1-1.4</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fa-IR" sz="2000">
                          <a:latin typeface="Calibri"/>
                          <a:ea typeface="Calibri"/>
                          <a:cs typeface="Times New Roman"/>
                        </a:rPr>
                        <a:t>3-2</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1.0</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1.4</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8EC</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84896">
                <a:tc>
                  <a:txBody>
                    <a:bodyPr/>
                    <a:lstStyle/>
                    <a:p>
                      <a:pPr marL="0" marR="0" algn="ctr" rtl="1">
                        <a:lnSpc>
                          <a:spcPct val="115000"/>
                        </a:lnSpc>
                        <a:spcBef>
                          <a:spcPts val="0"/>
                        </a:spcBef>
                        <a:spcAft>
                          <a:spcPts val="0"/>
                        </a:spcAft>
                      </a:pPr>
                      <a:r>
                        <a:rPr lang="fa-IR" sz="2000">
                          <a:latin typeface="Calibri"/>
                          <a:ea typeface="Calibri"/>
                          <a:cs typeface="Times New Roman"/>
                        </a:rPr>
                        <a:t>2.9</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2.9</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1.0</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1.0</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97-UBC</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84896">
                <a:tc>
                  <a:txBody>
                    <a:bodyPr/>
                    <a:lstStyle/>
                    <a:p>
                      <a:pPr marL="0" marR="0" algn="ctr" rtl="1">
                        <a:lnSpc>
                          <a:spcPct val="115000"/>
                        </a:lnSpc>
                        <a:spcBef>
                          <a:spcPts val="0"/>
                        </a:spcBef>
                        <a:spcAft>
                          <a:spcPts val="0"/>
                        </a:spcAft>
                      </a:pPr>
                      <a:r>
                        <a:rPr lang="fa-IR" sz="2000">
                          <a:latin typeface="Calibri"/>
                          <a:ea typeface="Calibri"/>
                          <a:cs typeface="Times New Roman"/>
                        </a:rPr>
                        <a:t>3.6</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5</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1.4</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a:latin typeface="Calibri"/>
                          <a:ea typeface="Calibri"/>
                          <a:cs typeface="Times New Roman"/>
                        </a:rPr>
                        <a:t>1.0</a:t>
                      </a:r>
                      <a:endParaRPr lang="en-CA" sz="200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15000"/>
                        </a:lnSpc>
                        <a:spcBef>
                          <a:spcPts val="0"/>
                        </a:spcBef>
                        <a:spcAft>
                          <a:spcPts val="0"/>
                        </a:spcAft>
                      </a:pPr>
                      <a:r>
                        <a:rPr lang="fa-IR" sz="2000" dirty="0">
                          <a:latin typeface="Calibri"/>
                          <a:ea typeface="Calibri"/>
                          <a:cs typeface="Times New Roman"/>
                        </a:rPr>
                        <a:t>2800-iran</a:t>
                      </a:r>
                      <a:endParaRPr lang="en-CA" sz="2000" dirty="0">
                        <a:latin typeface="Calibri"/>
                        <a:ea typeface="Calibri"/>
                        <a:cs typeface="Mang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112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1126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103263" y="4816494"/>
            <a:ext cx="1631675" cy="862017"/>
          </a:xfrm>
          <a:prstGeom prst="rect">
            <a:avLst/>
          </a:prstGeom>
          <a:noFill/>
        </p:spPr>
      </p:pic>
      <p:sp>
        <p:nvSpPr>
          <p:cNvPr id="11267" name="Rectangle 3"/>
          <p:cNvSpPr>
            <a:spLocks noChangeArrowheads="1"/>
          </p:cNvSpPr>
          <p:nvPr/>
        </p:nvSpPr>
        <p:spPr bwMode="auto">
          <a:xfrm>
            <a:off x="0" y="990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b="1" dirty="0">
                <a:cs typeface="B Compset" pitchFamily="2" charset="-78"/>
              </a:rPr>
              <a:t>عملکرد دودکش های بتن مسلح در زلزله های گذشته</a:t>
            </a:r>
            <a:endParaRPr lang="en-CA" sz="3200" b="1" dirty="0">
              <a:cs typeface="B Compset" pitchFamily="2" charset="-78"/>
            </a:endParaRPr>
          </a:p>
        </p:txBody>
      </p:sp>
      <p:sp>
        <p:nvSpPr>
          <p:cNvPr id="7" name="Rectangle 6"/>
          <p:cNvSpPr/>
          <p:nvPr/>
        </p:nvSpPr>
        <p:spPr>
          <a:xfrm>
            <a:off x="1921807" y="1639863"/>
            <a:ext cx="6764993" cy="523220"/>
          </a:xfrm>
          <a:prstGeom prst="rect">
            <a:avLst/>
          </a:prstGeom>
        </p:spPr>
        <p:txBody>
          <a:bodyPr wrap="none">
            <a:spAutoFit/>
          </a:bodyPr>
          <a:lstStyle/>
          <a:p>
            <a:r>
              <a:rPr lang="fa-IR" sz="2800" dirty="0" smtClean="0">
                <a:cs typeface="B Compset" pitchFamily="2" charset="-78"/>
              </a:rPr>
              <a:t>تنها دو مورد واژگونی کلی دودکش بتنی گزارش شده است.</a:t>
            </a:r>
            <a:endParaRPr lang="en-CA" sz="2800" dirty="0">
              <a:cs typeface="B Compset" pitchFamily="2" charset="-78"/>
            </a:endParaRPr>
          </a:p>
        </p:txBody>
      </p:sp>
      <p:sp>
        <p:nvSpPr>
          <p:cNvPr id="8" name="Rectangle 7"/>
          <p:cNvSpPr/>
          <p:nvPr/>
        </p:nvSpPr>
        <p:spPr>
          <a:xfrm>
            <a:off x="4775763" y="2875002"/>
            <a:ext cx="3613490" cy="461665"/>
          </a:xfrm>
          <a:prstGeom prst="rect">
            <a:avLst/>
          </a:prstGeom>
        </p:spPr>
        <p:txBody>
          <a:bodyPr wrap="none">
            <a:spAutoFit/>
          </a:bodyPr>
          <a:lstStyle/>
          <a:p>
            <a:pPr algn="r" rtl="1"/>
            <a:r>
              <a:rPr lang="fa-IR" sz="2400" dirty="0" smtClean="0">
                <a:cs typeface="B Compset" pitchFamily="2" charset="-78"/>
              </a:rPr>
              <a:t>1- سال </a:t>
            </a:r>
            <a:r>
              <a:rPr lang="en-US" sz="2400" dirty="0">
                <a:cs typeface="B Compset" pitchFamily="2" charset="-78"/>
              </a:rPr>
              <a:t>1976</a:t>
            </a:r>
            <a:r>
              <a:rPr lang="fa-IR" sz="2400" dirty="0">
                <a:cs typeface="B Compset" pitchFamily="2" charset="-78"/>
              </a:rPr>
              <a:t> </a:t>
            </a:r>
            <a:r>
              <a:rPr lang="fa-IR" sz="2400" dirty="0" smtClean="0">
                <a:cs typeface="B Compset" pitchFamily="2" charset="-78"/>
              </a:rPr>
              <a:t>زلزله </a:t>
            </a:r>
            <a:r>
              <a:rPr lang="fa-IR" sz="2400" dirty="0">
                <a:cs typeface="B Compset" pitchFamily="2" charset="-78"/>
              </a:rPr>
              <a:t>تانگشان – چین</a:t>
            </a:r>
            <a:endParaRPr lang="en-CA" sz="2400" dirty="0">
              <a:cs typeface="B Compset" pitchFamily="2" charset="-78"/>
            </a:endParaRPr>
          </a:p>
        </p:txBody>
      </p:sp>
      <p:sp>
        <p:nvSpPr>
          <p:cNvPr id="9" name="Rectangle 8"/>
          <p:cNvSpPr/>
          <p:nvPr/>
        </p:nvSpPr>
        <p:spPr>
          <a:xfrm>
            <a:off x="1509943" y="3705999"/>
            <a:ext cx="3409908" cy="461665"/>
          </a:xfrm>
          <a:prstGeom prst="rect">
            <a:avLst/>
          </a:prstGeom>
        </p:spPr>
        <p:txBody>
          <a:bodyPr wrap="none">
            <a:spAutoFit/>
          </a:bodyPr>
          <a:lstStyle/>
          <a:p>
            <a:r>
              <a:rPr lang="fa-IR" sz="2400" dirty="0" smtClean="0">
                <a:cs typeface="B Compset" pitchFamily="2" charset="-78"/>
              </a:rPr>
              <a:t>علت : کم بودن درصد فولاد طولی </a:t>
            </a:r>
            <a:endParaRPr lang="en-CA" sz="2400" dirty="0">
              <a:cs typeface="B Compset" pitchFamily="2" charset="-78"/>
            </a:endParaRPr>
          </a:p>
        </p:txBody>
      </p:sp>
      <p:sp>
        <p:nvSpPr>
          <p:cNvPr id="10" name="Rectangle 9"/>
          <p:cNvSpPr/>
          <p:nvPr/>
        </p:nvSpPr>
        <p:spPr>
          <a:xfrm>
            <a:off x="5375286" y="4597416"/>
            <a:ext cx="3013967" cy="461665"/>
          </a:xfrm>
          <a:prstGeom prst="rect">
            <a:avLst/>
          </a:prstGeom>
        </p:spPr>
        <p:txBody>
          <a:bodyPr wrap="none">
            <a:spAutoFit/>
          </a:bodyPr>
          <a:lstStyle/>
          <a:p>
            <a:r>
              <a:rPr lang="fa-IR" sz="2400" dirty="0" smtClean="0">
                <a:cs typeface="B Compset" pitchFamily="2" charset="-78"/>
              </a:rPr>
              <a:t>2- زلزله </a:t>
            </a:r>
            <a:r>
              <a:rPr lang="fa-IR" sz="2400" dirty="0">
                <a:cs typeface="B Compset" pitchFamily="2" charset="-78"/>
              </a:rPr>
              <a:t>1999 ازمیت - ترکیه</a:t>
            </a:r>
            <a:endParaRPr lang="en-CA" sz="2400" dirty="0">
              <a:cs typeface="B Compset" pitchFamily="2" charset="-78"/>
            </a:endParaRPr>
          </a:p>
        </p:txBody>
      </p:sp>
      <p:sp>
        <p:nvSpPr>
          <p:cNvPr id="11" name="Rectangle 10"/>
          <p:cNvSpPr/>
          <p:nvPr/>
        </p:nvSpPr>
        <p:spPr>
          <a:xfrm>
            <a:off x="1662343" y="5059081"/>
            <a:ext cx="3332964" cy="830997"/>
          </a:xfrm>
          <a:prstGeom prst="rect">
            <a:avLst/>
          </a:prstGeom>
        </p:spPr>
        <p:txBody>
          <a:bodyPr wrap="none">
            <a:spAutoFit/>
          </a:bodyPr>
          <a:lstStyle/>
          <a:p>
            <a:pPr algn="r" rtl="1"/>
            <a:r>
              <a:rPr lang="fa-IR" sz="2400" dirty="0" smtClean="0">
                <a:cs typeface="B Compset" pitchFamily="2" charset="-78"/>
              </a:rPr>
              <a:t>علت : کم بودن درصد فولاد طولی</a:t>
            </a:r>
          </a:p>
          <a:p>
            <a:pPr algn="r" rtl="1"/>
            <a:r>
              <a:rPr lang="fa-IR" sz="2400" dirty="0" smtClean="0">
                <a:cs typeface="B Compset" pitchFamily="2" charset="-78"/>
              </a:rPr>
              <a:t>در کنار بازشوها </a:t>
            </a:r>
            <a:endParaRPr lang="en-CA" sz="2400" dirty="0">
              <a:cs typeface="B Compset"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089551"/>
          </a:xfrm>
        </p:spPr>
        <p:txBody>
          <a:bodyPr/>
          <a:lstStyle/>
          <a:p>
            <a:pPr rtl="1"/>
            <a:r>
              <a:rPr lang="fa-IR" dirty="0" smtClean="0">
                <a:cs typeface="B Compset" pitchFamily="2" charset="-78"/>
              </a:rPr>
              <a:t>  بررسی آزمایش انجام شده توسط آقای جان ویلسون در دانشگاه استرالیا</a:t>
            </a:r>
            <a:endParaRPr lang="en-CA" dirty="0">
              <a:cs typeface="B Compset"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457200" y="727038"/>
            <a:ext cx="8229600" cy="5586145"/>
          </a:xfrm>
          <a:prstGeom prst="rect">
            <a:avLst/>
          </a:prstGeom>
        </p:spPr>
        <p:txBody>
          <a:bodyPr wrap="square">
            <a:spAutoFit/>
          </a:bodyPr>
          <a:lstStyle/>
          <a:p>
            <a:pPr algn="just" rtl="1">
              <a:lnSpc>
                <a:spcPct val="150000"/>
              </a:lnSpc>
            </a:pPr>
            <a:r>
              <a:rPr lang="fa-IR" sz="2400" dirty="0">
                <a:cs typeface="B Compset" pitchFamily="2" charset="-78"/>
              </a:rPr>
              <a:t>برای بررسی رفتار غیر­خطی دودکش­های بتن­مسلح تحت بارهایی سیکلی شدید چهار نمونه آزمایشگاهی با مشخصات هندسی یکسان و مشخصات فولاد­گذاری متفاوت تحت آزمایش قرار گرفتند. این نمونه­ها به صورت قطعه­هایی از دودکش­های واقعی که رفتار­شان مثل تیر­های طره است به صورت افقی قرار­گرفتند تا اعمال بار دینامیکی به آنها سهل تر باشد. انتهای این نمونه­های آزمایشگاهی به صفحات تخت بتنی با ضخامت 32 سانتی متر (مانند یک سر شمع ) متصل </a:t>
            </a:r>
            <a:r>
              <a:rPr lang="fa-IR" sz="2400" dirty="0" smtClean="0">
                <a:cs typeface="B Compset" pitchFamily="2" charset="-78"/>
              </a:rPr>
              <a:t>شدند </a:t>
            </a:r>
            <a:r>
              <a:rPr lang="fa-IR" sz="2400" dirty="0">
                <a:cs typeface="B Compset" pitchFamily="2" charset="-78"/>
              </a:rPr>
              <a:t>پایه های بتنی به تکیه­گاه قوی فولادی مهار شدند. این نمونه­ها با ضوابط لرزه ایی طراحی شدند و از لحاظ تناسبات مانند دودکش های واقعی بودند. قطر خارجی نمونه ها حدوداً 1194 میلیمتر و ضخامت آنها 30 سانتی متر بوده و در نتیجه نسبت قطر به ضخامت نمونه ها برابر 40 است که مانند دودکش­های واقعی است</a:t>
            </a:r>
            <a:r>
              <a:rPr lang="fa-IR" sz="2400" dirty="0" smtClean="0">
                <a:cs typeface="B Compset" pitchFamily="2" charset="-78"/>
              </a:rPr>
              <a:t>.</a:t>
            </a:r>
            <a:endParaRPr lang="en-CA" sz="2400" dirty="0">
              <a:cs typeface="B Compset"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952" y="434934"/>
            <a:ext cx="8507529" cy="5623002"/>
          </a:xfrm>
        </p:spPr>
        <p:txBody>
          <a:bodyPr>
            <a:noAutofit/>
          </a:bodyPr>
          <a:lstStyle/>
          <a:p>
            <a:pPr algn="just" rtl="1">
              <a:lnSpc>
                <a:spcPct val="150000"/>
              </a:lnSpc>
            </a:pPr>
            <a:r>
              <a:rPr lang="fa-IR" sz="2800" dirty="0" smtClean="0">
                <a:cs typeface="B Compset" pitchFamily="2" charset="-78"/>
              </a:rPr>
              <a:t> مقاومت فشاری بتن مورد استفاده در این آزمایشات 30 مگاپاسکال و مقاومت حد تسلیم فولاد­ها 400 مگاپاسکال بوده است. برای شبیه سازی نیروی محوری ناشی از وزن بالای مقطع دودکش از دو عدد کابل با نیروی پیش تنیدگی 113 کیلونیوتن در هر کدام استفاده شد. جهت اعمال بار یکنواخت و غیر مستقیم به نوک دودکش از یک رابط استوانه­ایی فولادی به طول 2.45 متر استفاده شده بود که ارتباط و اتصال آنها به هم توسط 12 عدد تسمه فولادی صورت پذیرفت. طول نمونه­های آزمایشگاهی برابر 2.20 متر و اعمال نیروی دینامیکی توسط جکی با توان حداکثر 2500 تن با دامنه حرکت حداکثر 12.5 سانتی متر صورت گرفت</a:t>
            </a:r>
            <a:endParaRPr lang="en-CA"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668</Words>
  <Application>Microsoft Office PowerPoint</Application>
  <PresentationFormat>On-screen Show (4:3)</PresentationFormat>
  <Paragraphs>105</Paragraphs>
  <Slides>20</Slides>
  <Notes>20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Arial</vt:lpstr>
      <vt:lpstr>B Compset</vt:lpstr>
      <vt:lpstr>B Jadid</vt:lpstr>
      <vt:lpstr>B Nazanin</vt:lpstr>
      <vt:lpstr>BZar</vt:lpstr>
      <vt:lpstr>Calibri</vt:lpstr>
      <vt:lpstr>IranNastaliq</vt:lpstr>
      <vt:lpstr>Mangal</vt:lpstr>
      <vt:lpstr>Times New Roman</vt:lpstr>
      <vt:lpstr>Office Theme</vt:lpstr>
      <vt:lpstr>PowerPoint Presentation</vt:lpstr>
      <vt:lpstr>PowerPoint Presentation</vt:lpstr>
      <vt:lpstr>PowerPoint Presentation</vt:lpstr>
      <vt:lpstr>دودکشها سازه هایی طره ایی و بلند هستند که برای انتقال گازهای مضر از سطح زمین به یک سطح مرتفع جهت دورکردن آنها از محیط زندگی طراحی و استفاده می شوند</vt:lpstr>
      <vt:lpstr>ضریب رفتار و ضریب شکل پذیری در آیین نامه ها</vt:lpstr>
      <vt:lpstr>عملکرد دودکش های بتن مسلح در زلزله های گذشته</vt:lpstr>
      <vt:lpstr>  بررسی آزمایش انجام شده توسط آقای جان ویلسون در دانشگاه استرالیا</vt:lpstr>
      <vt:lpstr>PowerPoint Presentation</vt:lpstr>
      <vt:lpstr> مقاومت فشاری بتن مورد استفاده در این آزمایشات 30 مگاپاسکال و مقاومت حد تسلیم فولاد­ها 400 مگاپاسکال بوده است. برای شبیه سازی نیروی محوری ناشی از وزن بالای مقطع دودکش از دو عدد کابل با نیروی پیش تنیدگی 113 کیلونیوتن در هر کدام استفاده شد. جهت اعمال بار یکنواخت و غیر مستقیم به نوک دودکش از یک رابط استوانه­ایی فولادی به طول 2.45 متر استفاده شده بود که ارتباط و اتصال آنها به هم توسط 12 عدد تسمه فولادی صورت پذیرفت. طول نمونه­های آزمایشگاهی برابر 2.20 متر و اعمال نیروی دینامیکی توسط جکی با توان حداکثر 2500 تن با دامنه حرکت حداکثر 12.5 سانتی متر صورت گرفت</vt:lpstr>
      <vt:lpstr>PowerPoint Presentation</vt:lpstr>
      <vt:lpstr>نمونه آزمایشی آماده انجام تست</vt:lpstr>
      <vt:lpstr>نتایج آزمایش</vt:lpstr>
      <vt:lpstr>  اولین ترک خوردگی در همه نمونه­ها در محل اولین میلگرد حلقوی از کف تکیه­گاه به وجود آمد این ترک باعث کاهش سختی کل نمونه­ها و افزایش انحناء آنها شد. لنگر ترک خوردگی حداقل برای نمونه 1 برابر kN.m 137 و برای نمونه 2 برابرkN.m  242 ثبت شد. این لنگرها به ترتیب برای تنش کششی ترک خوردگی Mpa 4.5- 2.1 که در جدول زیر آمده است ثبت شده­اند. اگر دقت شود این تنش­ها در حدود مقدار تنش مدول گسیختگی که برای بتن  برابر Mpa 3.8 است می باشند.   تسلیم اولیه در میلگردهای طولی در نمونه1 در یک لنگر تسلیم که بیشتر از لنگر ترک خوردگی است رخ می­دهد در عوض به علت بیشتر بودن مقاومت کششی 2 و  3و  4فورا پس از ترک خوردگی تسلیم در میلگردها رخ می­دهد. </vt:lpstr>
      <vt:lpstr> روش جدید تحلیل غیر خطی دودکش های بتن مسلح  برای انجام این تحلیل باید 7 گام انجام شود</vt:lpstr>
      <vt:lpstr>4- رفتار هیسترتیک مفاصل پلاستیک با روش تکدا (Tekda)  اصلاح شده در نظر گرفته می شود زیرا نزدیکترین مدل ارائه شده به نتایج آزمایشگاهی است.  5 - مقدار  برای در نظر گرفتن ترک خوردگی و کاهش سختی ناشی از ترک خوردگی در نظر گرفته می شود.  6 - معیار خرابی مدل دودکش بر اساس ظرفیت آستانه شکل پذیری انحنایی   است. فرض کنید یک انحناء تسلیم به صورت زیر تعریف شود . ظرفیت شکل پذیری انحنایی در هر مفصل پلاستیک از رابطه زیر محاسبه می­شود. در رابطه زیر درصد فولاد طولی می­باشد.  7- حداقل برای سه شتابنگاشت باید دودکش تحت آنالیز دینامیکی تاریخچه زمانی قرار گیرد و حداکثر شکل پذیری انحنایی طلب زلزله ها در هر مفصل محاسبه شود زمانی که این مقداراز ظرفیت شکل پذیری انحنایی دودکش مورد نظر بیشتر شود آنگاه دودکش واژگون می­شود.</vt:lpstr>
      <vt:lpstr>محاسبه ضریب رفتار    پس از طراحی سازه دودکش نوبت به مدل کردن اجزاء محدود دودکش با المان SHELL غیر خطی با میلگردگذاری مشخص می رسد که در نرم افزار Sap2000 صورت می گیرد. برای تحلیل از دو روش تحلیل غیر خطی استاتیکی کنترل نیرو برای بارهای ثقلی و کنترل تغییر مکان برای بار جانبی استفاده می شود. مشخصات بتن و فولاد برای تحلیل غیر خطی به صورت زیر است   </vt:lpstr>
      <vt:lpstr>نمدار تنش- کرنش بتن معرفی شده به برنامه</vt:lpstr>
      <vt:lpstr>نمدار تنش- کرنش فولاد  معرفی شده به برنامه</vt:lpstr>
      <vt:lpstr>PowerPoint Presentation</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Amin Dortaj</dc:creator>
  <cp:lastModifiedBy>kyan</cp:lastModifiedBy>
  <cp:revision>15</cp:revision>
  <dcterms:created xsi:type="dcterms:W3CDTF">2009-07-18T23:52:18Z</dcterms:created>
  <dcterms:modified xsi:type="dcterms:W3CDTF">2019-12-02T12:27:25Z</dcterms:modified>
</cp:coreProperties>
</file>