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
  </p:sldMasterIdLst>
  <p:notesMasterIdLst>
    <p:notesMasterId r:id="rId67"/>
  </p:notesMasterIdLst>
  <p:sldIdLst>
    <p:sldId id="256" r:id="rId3"/>
    <p:sldId id="322" r:id="rId4"/>
    <p:sldId id="257" r:id="rId5"/>
    <p:sldId id="305" r:id="rId6"/>
    <p:sldId id="306" r:id="rId7"/>
    <p:sldId id="324" r:id="rId8"/>
    <p:sldId id="323" r:id="rId9"/>
    <p:sldId id="310" r:id="rId10"/>
    <p:sldId id="325" r:id="rId11"/>
    <p:sldId id="326" r:id="rId12"/>
    <p:sldId id="258" r:id="rId13"/>
    <p:sldId id="327" r:id="rId14"/>
    <p:sldId id="384" r:id="rId15"/>
    <p:sldId id="329" r:id="rId16"/>
    <p:sldId id="330" r:id="rId17"/>
    <p:sldId id="331" r:id="rId18"/>
    <p:sldId id="373" r:id="rId19"/>
    <p:sldId id="374" r:id="rId20"/>
    <p:sldId id="375" r:id="rId21"/>
    <p:sldId id="376" r:id="rId22"/>
    <p:sldId id="377" r:id="rId23"/>
    <p:sldId id="378" r:id="rId24"/>
    <p:sldId id="379" r:id="rId25"/>
    <p:sldId id="380" r:id="rId26"/>
    <p:sldId id="360" r:id="rId27"/>
    <p:sldId id="361" r:id="rId28"/>
    <p:sldId id="383" r:id="rId29"/>
    <p:sldId id="381" r:id="rId30"/>
    <p:sldId id="382" r:id="rId31"/>
    <p:sldId id="362" r:id="rId32"/>
    <p:sldId id="363" r:id="rId33"/>
    <p:sldId id="364" r:id="rId34"/>
    <p:sldId id="365" r:id="rId35"/>
    <p:sldId id="366" r:id="rId36"/>
    <p:sldId id="367" r:id="rId37"/>
    <p:sldId id="368" r:id="rId38"/>
    <p:sldId id="369" r:id="rId39"/>
    <p:sldId id="370" r:id="rId40"/>
    <p:sldId id="332" r:id="rId41"/>
    <p:sldId id="334" r:id="rId42"/>
    <p:sldId id="333" r:id="rId43"/>
    <p:sldId id="335" r:id="rId44"/>
    <p:sldId id="336" r:id="rId45"/>
    <p:sldId id="337" r:id="rId46"/>
    <p:sldId id="338" r:id="rId47"/>
    <p:sldId id="339" r:id="rId48"/>
    <p:sldId id="340" r:id="rId49"/>
    <p:sldId id="341" r:id="rId50"/>
    <p:sldId id="342" r:id="rId51"/>
    <p:sldId id="343" r:id="rId52"/>
    <p:sldId id="344" r:id="rId53"/>
    <p:sldId id="346" r:id="rId54"/>
    <p:sldId id="347" r:id="rId55"/>
    <p:sldId id="348" r:id="rId56"/>
    <p:sldId id="350" r:id="rId57"/>
    <p:sldId id="351" r:id="rId58"/>
    <p:sldId id="352" r:id="rId59"/>
    <p:sldId id="353" r:id="rId60"/>
    <p:sldId id="354" r:id="rId61"/>
    <p:sldId id="355" r:id="rId62"/>
    <p:sldId id="356" r:id="rId63"/>
    <p:sldId id="357" r:id="rId64"/>
    <p:sldId id="358" r:id="rId65"/>
    <p:sldId id="359"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65" autoAdjust="0"/>
    <p:restoredTop sz="93907" autoAdjust="0"/>
  </p:normalViewPr>
  <p:slideViewPr>
    <p:cSldViewPr>
      <p:cViewPr varScale="1">
        <p:scale>
          <a:sx n="59" d="100"/>
          <a:sy n="59" d="100"/>
        </p:scale>
        <p:origin x="142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3E960EF-9800-4DF4-A9F0-EF61DDC894AB}" type="datetimeFigureOut">
              <a:rPr lang="fa-IR" smtClean="0"/>
              <a:pPr/>
              <a:t>02/23/1443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EA1CD5C-73E6-443C-B904-DE73B26853AA}"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6EA1CD5C-73E6-443C-B904-DE73B26853AA}" type="slidenum">
              <a:rPr lang="fa-IR" smtClean="0"/>
              <a:pPr/>
              <a:t>7</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EA1CD5C-73E6-443C-B904-DE73B26853AA}" type="slidenum">
              <a:rPr lang="fa-IR" smtClean="0"/>
              <a:pPr/>
              <a:t>18</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8AC0385-9F2B-4FDE-8F25-0D0718771265}" type="datetimeFigureOut">
              <a:rPr lang="en-US" smtClean="0"/>
              <a:pPr/>
              <a:t>9/30/2021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659BBE4-FAC8-4D19-B95A-283F0ACDA03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C0385-9F2B-4FDE-8F25-0D0718771265}" type="datetimeFigureOut">
              <a:rPr lang="en-US" smtClean="0"/>
              <a:pPr/>
              <a:t>9/30/2021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C0385-9F2B-4FDE-8F25-0D0718771265}" type="datetimeFigureOut">
              <a:rPr lang="en-US" smtClean="0"/>
              <a:pPr/>
              <a:t>9/30/2021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C0385-9F2B-4FDE-8F25-0D0718771265}" type="datetimeFigureOut">
              <a:rPr lang="en-US" smtClean="0"/>
              <a:pPr/>
              <a:t>9/30/2021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C0385-9F2B-4FDE-8F25-0D0718771265}" type="datetimeFigureOut">
              <a:rPr lang="en-US" smtClean="0"/>
              <a:pPr/>
              <a:t>9/30/2021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9BBE4-FAC8-4D19-B95A-283F0ACDA03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C0385-9F2B-4FDE-8F25-0D0718771265}" type="datetimeFigureOut">
              <a:rPr lang="en-US" smtClean="0"/>
              <a:pPr/>
              <a:t>9/30/2021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8AC0385-9F2B-4FDE-8F25-0D0718771265}" type="datetimeFigureOut">
              <a:rPr lang="en-US" smtClean="0"/>
              <a:pPr/>
              <a:t>9/30/2021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8AC0385-9F2B-4FDE-8F25-0D0718771265}" type="datetimeFigureOut">
              <a:rPr lang="en-US" smtClean="0"/>
              <a:pPr/>
              <a:t>9/30/2021</a:t>
            </a:fld>
            <a:endParaRPr lang="en-US"/>
          </a:p>
        </p:txBody>
      </p:sp>
      <p:sp>
        <p:nvSpPr>
          <p:cNvPr id="8" name="Slide Number Placeholder 7"/>
          <p:cNvSpPr>
            <a:spLocks noGrp="1"/>
          </p:cNvSpPr>
          <p:nvPr>
            <p:ph type="sldNum" sz="quarter" idx="11"/>
          </p:nvPr>
        </p:nvSpPr>
        <p:spPr/>
        <p:txBody>
          <a:bodyPr/>
          <a:lstStyle/>
          <a:p>
            <a:fld id="{3659BBE4-FAC8-4D19-B95A-283F0ACDA03D}"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C0385-9F2B-4FDE-8F25-0D0718771265}" type="datetimeFigureOut">
              <a:rPr lang="en-US" smtClean="0"/>
              <a:pPr/>
              <a:t>9/30/2021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C0385-9F2B-4FDE-8F25-0D0718771265}" type="datetimeFigureOut">
              <a:rPr lang="en-US" smtClean="0"/>
              <a:pPr/>
              <a:t>9/30/2021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3659BBE4-FAC8-4D19-B95A-283F0ACDA03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68AC0385-9F2B-4FDE-8F25-0D0718771265}" type="datetimeFigureOut">
              <a:rPr lang="en-US" smtClean="0"/>
              <a:pPr/>
              <a:t>9/30/2021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59BBE4-FAC8-4D19-B95A-283F0ACDA03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8AC0385-9F2B-4FDE-8F25-0D0718771265}" type="datetimeFigureOut">
              <a:rPr lang="en-US" smtClean="0"/>
              <a:pPr/>
              <a:t>9/30/2021</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659BBE4-FAC8-4D19-B95A-283F0ACDA03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66.jpg"/>
          <p:cNvPicPr>
            <a:picLocks noChangeAspect="1"/>
          </p:cNvPicPr>
          <p:nvPr/>
        </p:nvPicPr>
        <p:blipFill>
          <a:blip r:embed="rId2"/>
          <a:stretch>
            <a:fillRect/>
          </a:stretch>
        </p:blipFill>
        <p:spPr>
          <a:xfrm>
            <a:off x="0" y="285728"/>
            <a:ext cx="9144000" cy="6286544"/>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19803" y="210901"/>
            <a:ext cx="1148071"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مقدمه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991204" cy="646331"/>
          </a:xfrm>
          <a:prstGeom prst="rect">
            <a:avLst/>
          </a:prstGeom>
          <a:noFill/>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Introduction</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714348" y="682907"/>
            <a:ext cx="7715304" cy="888705"/>
          </a:xfrm>
          <a:prstGeom prst="rect">
            <a:avLst/>
          </a:prstGeom>
          <a:noFill/>
        </p:spPr>
        <p:txBody>
          <a:bodyPr wrap="square" rtlCol="0">
            <a:spAutoFit/>
          </a:bodyPr>
          <a:lstStyle/>
          <a:p>
            <a:pPr algn="ctr" rtl="1">
              <a:lnSpc>
                <a:spcPct val="150000"/>
              </a:lnSpc>
            </a:pPr>
            <a:r>
              <a:rPr lang="fa-IR" dirty="0" smtClean="0">
                <a:latin typeface="Lucida Fax"/>
                <a:ea typeface="Calibri"/>
                <a:cs typeface="B Lotus"/>
              </a:rPr>
              <a:t>آزمایش بر روی چهار بادبند کمانش ناپذیر با سه عملکرد قابل تعریف  ممان اینرسی ، اعضای مهار کننده ، تعداد و فاصله بولت ها طراحی و انجام شد </a:t>
            </a:r>
            <a:endParaRPr lang="en-US" dirty="0"/>
          </a:p>
        </p:txBody>
      </p:sp>
      <p:sp>
        <p:nvSpPr>
          <p:cNvPr id="7" name="TextBox 6"/>
          <p:cNvSpPr txBox="1"/>
          <p:nvPr/>
        </p:nvSpPr>
        <p:spPr>
          <a:xfrm>
            <a:off x="226528" y="1889959"/>
            <a:ext cx="8786874" cy="684803"/>
          </a:xfrm>
          <a:prstGeom prst="rect">
            <a:avLst/>
          </a:prstGeom>
          <a:noFill/>
        </p:spPr>
        <p:txBody>
          <a:bodyPr wrap="square" rtlCol="0">
            <a:spAutoFit/>
          </a:bodyPr>
          <a:lstStyle/>
          <a:p>
            <a:pPr algn="ctr">
              <a:lnSpc>
                <a:spcPct val="150000"/>
              </a:lnSpc>
            </a:pPr>
            <a:r>
              <a:rPr lang="fa-IR" sz="2800" b="1" dirty="0" smtClean="0">
                <a:cs typeface="B Zar" pitchFamily="2" charset="-78"/>
              </a:rPr>
              <a:t>پارامتر های مورد بررسی در آزمایش نمونه های بادبند کمانش ناپذیر</a:t>
            </a:r>
            <a:endParaRPr lang="en-US" sz="2800" b="1" dirty="0">
              <a:cs typeface="B Zar" pitchFamily="2" charset="-78"/>
            </a:endParaRPr>
          </a:p>
        </p:txBody>
      </p:sp>
      <p:sp>
        <p:nvSpPr>
          <p:cNvPr id="9" name="Rectangle 8"/>
          <p:cNvSpPr/>
          <p:nvPr/>
        </p:nvSpPr>
        <p:spPr>
          <a:xfrm>
            <a:off x="428596" y="2786058"/>
            <a:ext cx="8286808" cy="27860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just" rtl="1">
              <a:lnSpc>
                <a:spcPct val="200000"/>
              </a:lnSpc>
              <a:spcBef>
                <a:spcPts val="0"/>
              </a:spcBef>
              <a:spcAft>
                <a:spcPts val="0"/>
              </a:spcAft>
              <a:buFont typeface="+mj-lt"/>
              <a:buAutoNum type="arabicPeriod"/>
            </a:pPr>
            <a:r>
              <a:rPr lang="fa-IR" sz="2000" b="1" dirty="0" smtClean="0">
                <a:solidFill>
                  <a:schemeClr val="bg1"/>
                </a:solidFill>
                <a:latin typeface="Lucida Fax"/>
                <a:ea typeface="Calibri"/>
                <a:cs typeface="B Nazanin" pitchFamily="2" charset="-78"/>
              </a:rPr>
              <a:t>قابلیت تغییر شکل بادبندهای کمانش ناپذیر بر مبنای بار قراردادی آئین نامه فولاد آمریکا </a:t>
            </a:r>
            <a:r>
              <a:rPr lang="en-US" sz="2000" b="1" dirty="0" smtClean="0">
                <a:solidFill>
                  <a:schemeClr val="bg1"/>
                </a:solidFill>
                <a:latin typeface="Lucida Fax"/>
                <a:ea typeface="Calibri"/>
                <a:cs typeface="B Nazanin" pitchFamily="2" charset="-78"/>
              </a:rPr>
              <a:t>AISC</a:t>
            </a:r>
            <a:endParaRPr lang="en-US" sz="1600" b="1" dirty="0" smtClean="0">
              <a:solidFill>
                <a:schemeClr val="bg1"/>
              </a:solidFill>
              <a:latin typeface="Calibri"/>
              <a:ea typeface="Calibri"/>
              <a:cs typeface="B Nazanin" pitchFamily="2" charset="-78"/>
            </a:endParaRPr>
          </a:p>
          <a:p>
            <a:pPr marL="342900" marR="0" lvl="0" indent="-342900" algn="just" rtl="1">
              <a:lnSpc>
                <a:spcPct val="200000"/>
              </a:lnSpc>
              <a:spcBef>
                <a:spcPts val="0"/>
              </a:spcBef>
              <a:spcAft>
                <a:spcPts val="1000"/>
              </a:spcAft>
              <a:buFont typeface="+mj-lt"/>
              <a:buAutoNum type="arabicPeriod"/>
            </a:pPr>
            <a:r>
              <a:rPr lang="fa-IR" sz="2000" b="1" dirty="0" smtClean="0">
                <a:solidFill>
                  <a:schemeClr val="bg1"/>
                </a:solidFill>
                <a:latin typeface="Lucida Fax"/>
                <a:ea typeface="Calibri"/>
                <a:cs typeface="B Nazanin" pitchFamily="2" charset="-78"/>
              </a:rPr>
              <a:t>تخمین بار کمانشی بادبند کمانش ناپذیر بر مبنای روش پیشنهادی</a:t>
            </a:r>
            <a:endParaRPr lang="en-US" sz="1600" b="1" dirty="0" smtClean="0">
              <a:solidFill>
                <a:schemeClr val="bg1"/>
              </a:solidFill>
              <a:latin typeface="Calibri"/>
              <a:ea typeface="Calibri"/>
              <a:cs typeface="B Nazanin" pitchFamily="2" charset="-78"/>
            </a:endParaRPr>
          </a:p>
          <a:p>
            <a:pPr algn="r" rtl="1">
              <a:lnSpc>
                <a:spcPct val="200000"/>
              </a:lnSpc>
            </a:pPr>
            <a:r>
              <a:rPr lang="fa-IR" sz="2000" b="1" dirty="0" smtClean="0">
                <a:solidFill>
                  <a:schemeClr val="bg1"/>
                </a:solidFill>
                <a:latin typeface="Lucida Fax"/>
                <a:ea typeface="Calibri"/>
                <a:cs typeface="B Nazanin" pitchFamily="2" charset="-78"/>
              </a:rPr>
              <a:t>3.  تأثیر اندازه اعضای مهار کننده و تعداد بولت ها بر رفتار چرخه ای بادبند کمانش ناپذیر</a:t>
            </a:r>
            <a:endParaRPr lang="fa-IR" sz="2400" b="1" dirty="0" smtClean="0">
              <a:solidFill>
                <a:schemeClr val="bg1"/>
              </a:solidFill>
              <a:cs typeface="B Nazanin" pitchFamily="2" charset="-78"/>
            </a:endParaRPr>
          </a:p>
        </p:txBody>
      </p:sp>
      <p:sp>
        <p:nvSpPr>
          <p:cNvPr id="10" name="TextBox 9"/>
          <p:cNvSpPr txBox="1"/>
          <p:nvPr/>
        </p:nvSpPr>
        <p:spPr>
          <a:xfrm>
            <a:off x="2795574" y="2009764"/>
            <a:ext cx="4059720" cy="738664"/>
          </a:xfrm>
          <a:prstGeom prst="rect">
            <a:avLst/>
          </a:prstGeom>
          <a:noFill/>
        </p:spPr>
        <p:txBody>
          <a:bodyPr wrap="square" rtlCol="0">
            <a:spAutoFit/>
          </a:bodyPr>
          <a:lstStyle/>
          <a:p>
            <a:pPr algn="ctr">
              <a:lnSpc>
                <a:spcPct val="150000"/>
              </a:lnSpc>
            </a:pPr>
            <a:r>
              <a:rPr lang="fa-IR" sz="2800" b="1" dirty="0" smtClean="0">
                <a:cs typeface="B Zar" pitchFamily="2" charset="-78"/>
              </a:rPr>
              <a:t>اهداف تحلیل المان محدود</a:t>
            </a:r>
            <a:endParaRPr lang="en-US" sz="2800" b="1" dirty="0">
              <a:cs typeface="B Zar" pitchFamily="2" charset="-78"/>
            </a:endParaRPr>
          </a:p>
        </p:txBody>
      </p:sp>
      <p:sp>
        <p:nvSpPr>
          <p:cNvPr id="11" name="Rectangle 10"/>
          <p:cNvSpPr/>
          <p:nvPr/>
        </p:nvSpPr>
        <p:spPr>
          <a:xfrm>
            <a:off x="580996" y="2938458"/>
            <a:ext cx="8286808" cy="27860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just" rtl="1">
              <a:lnSpc>
                <a:spcPct val="200000"/>
              </a:lnSpc>
              <a:spcBef>
                <a:spcPts val="0"/>
              </a:spcBef>
              <a:spcAft>
                <a:spcPts val="1000"/>
              </a:spcAft>
              <a:buFont typeface="+mj-lt"/>
              <a:buAutoNum type="arabicPeriod"/>
            </a:pPr>
            <a:r>
              <a:rPr lang="fa-IR" sz="2000" b="1" dirty="0" smtClean="0">
                <a:solidFill>
                  <a:schemeClr val="bg1"/>
                </a:solidFill>
                <a:latin typeface="Lucida Fax"/>
                <a:ea typeface="Calibri"/>
                <a:cs typeface="B Nazanin" pitchFamily="2" charset="-78"/>
              </a:rPr>
              <a:t>هدایت مطالعات پارامترهای بادبندهای کمانش ناپذیر مختلف جهت مقایسه تأثیر اعضای مهار کننده و تعداد بولت ها در جلوگیری از کمانش هسته فولادی</a:t>
            </a:r>
            <a:endParaRPr lang="en-US" sz="2000" b="1" dirty="0" smtClean="0">
              <a:solidFill>
                <a:schemeClr val="bg1"/>
              </a:solidFill>
              <a:latin typeface="Calibri"/>
              <a:ea typeface="Calibri"/>
              <a:cs typeface="B Nazanin" pitchFamily="2" charset="-78"/>
            </a:endParaRPr>
          </a:p>
          <a:p>
            <a:pPr algn="r" rtl="1">
              <a:lnSpc>
                <a:spcPct val="200000"/>
              </a:lnSpc>
            </a:pPr>
            <a:r>
              <a:rPr lang="fa-IR" sz="2000" b="1" dirty="0" smtClean="0">
                <a:solidFill>
                  <a:schemeClr val="bg1"/>
                </a:solidFill>
                <a:latin typeface="Lucida Fax"/>
                <a:ea typeface="Calibri"/>
                <a:cs typeface="B Nazanin" pitchFamily="2" charset="-78"/>
              </a:rPr>
              <a:t>2.  مطالعه تأثیر طول بادبند کمانش ناپذیر و سطح مقطع بر تغییرات بار کمانشی</a:t>
            </a:r>
            <a:endParaRPr lang="fa-IR" sz="2000" b="1" dirty="0" smtClean="0">
              <a:solidFill>
                <a:schemeClr val="bg1"/>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1000"/>
                                        <p:tgtEl>
                                          <p:spTgt spid="7"/>
                                        </p:tgtEl>
                                      </p:cBhvr>
                                    </p:animEffect>
                                    <p:set>
                                      <p:cBhvr>
                                        <p:cTn id="21" dur="1" fill="hold">
                                          <p:stCondLst>
                                            <p:cond delay="999"/>
                                          </p:stCondLst>
                                        </p:cTn>
                                        <p:tgtEl>
                                          <p:spTgt spid="7"/>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1000"/>
                                        <p:tgtEl>
                                          <p:spTgt spid="9"/>
                                        </p:tgtEl>
                                      </p:cBhvr>
                                    </p:animEffect>
                                    <p:set>
                                      <p:cBhvr>
                                        <p:cTn id="24" dur="1" fill="hold">
                                          <p:stCondLst>
                                            <p:cond delay="999"/>
                                          </p:stCondLst>
                                        </p:cTn>
                                        <p:tgtEl>
                                          <p:spTgt spid="9"/>
                                        </p:tgtEl>
                                        <p:attrNameLst>
                                          <p:attrName>style.visibility</p:attrName>
                                        </p:attrNameLst>
                                      </p:cBhvr>
                                      <p:to>
                                        <p:strVal val="hidden"/>
                                      </p:to>
                                    </p:set>
                                  </p:childTnLst>
                                </p:cTn>
                              </p:par>
                            </p:childTnLst>
                          </p:cTn>
                        </p:par>
                        <p:par>
                          <p:cTn id="25" fill="hold">
                            <p:stCondLst>
                              <p:cond delay="1000"/>
                            </p:stCondLst>
                            <p:childTnLst>
                              <p:par>
                                <p:cTn id="26" presetID="9"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childTnLst>
                          </p:cTn>
                        </p:par>
                        <p:par>
                          <p:cTn id="29" fill="hold">
                            <p:stCondLst>
                              <p:cond delay="1500"/>
                            </p:stCondLst>
                            <p:childTnLst>
                              <p:par>
                                <p:cTn id="30" presetID="9"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9" grpId="0" animBg="1"/>
      <p:bldP spid="9" grpId="1" animBg="1"/>
      <p:bldP spid="10"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14282" y="178794"/>
            <a:ext cx="8643998"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3570" y="214290"/>
            <a:ext cx="3227165"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طراحی بادبند کمانش ناپذیر</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595582" cy="461665"/>
          </a:xfrm>
          <a:prstGeom prst="rect">
            <a:avLst/>
          </a:prstGeom>
          <a:noFill/>
        </p:spPr>
        <p:txBody>
          <a:bodyPr wrap="none" lIns="91440" tIns="45720" rIns="91440" bIns="45720">
            <a:spAutoFit/>
          </a:bodyPr>
          <a:lstStyle/>
          <a:p>
            <a:pPr algn="ctr"/>
            <a:r>
              <a:rPr lang="en-US" sz="2400" b="1"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B.R.B Design</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pic>
        <p:nvPicPr>
          <p:cNvPr id="1026" name="Picture 2" descr="G:\Structure Engineering\Structure Engineering\Stability Structure\Seminar\pic\2\1.jpg"/>
          <p:cNvPicPr>
            <a:picLocks noChangeAspect="1" noChangeArrowheads="1"/>
          </p:cNvPicPr>
          <p:nvPr/>
        </p:nvPicPr>
        <p:blipFill>
          <a:blip r:embed="rId2"/>
          <a:srcRect/>
          <a:stretch>
            <a:fillRect/>
          </a:stretch>
        </p:blipFill>
        <p:spPr bwMode="auto">
          <a:xfrm>
            <a:off x="357158" y="1285860"/>
            <a:ext cx="4143404" cy="1285884"/>
          </a:xfrm>
          <a:prstGeom prst="rect">
            <a:avLst/>
          </a:prstGeom>
          <a:noFill/>
        </p:spPr>
      </p:pic>
      <p:sp>
        <p:nvSpPr>
          <p:cNvPr id="7" name="Rectangle 6"/>
          <p:cNvSpPr/>
          <p:nvPr/>
        </p:nvSpPr>
        <p:spPr>
          <a:xfrm>
            <a:off x="4286248" y="1643050"/>
            <a:ext cx="4514999" cy="473206"/>
          </a:xfrm>
          <a:prstGeom prst="rect">
            <a:avLst/>
          </a:prstGeom>
          <a:noFill/>
        </p:spPr>
        <p:txBody>
          <a:bodyPr wrap="square" lIns="91440" tIns="45720" rIns="91440" bIns="45720">
            <a:spAutoFit/>
          </a:bodyPr>
          <a:lstStyle/>
          <a:p>
            <a:pPr algn="ctr">
              <a:lnSpc>
                <a:spcPct val="150000"/>
              </a:lnSpc>
            </a:pPr>
            <a:r>
              <a:rPr lang="fa-IR"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لنگر خمشی در مرکز اعضای مهارکننده</a:t>
            </a:r>
            <a:endParaRPr lang="en-US"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8" name="TextBox 7"/>
          <p:cNvSpPr txBox="1"/>
          <p:nvPr/>
        </p:nvSpPr>
        <p:spPr>
          <a:xfrm>
            <a:off x="357158" y="2617873"/>
            <a:ext cx="8436936" cy="1051570"/>
          </a:xfrm>
          <a:prstGeom prst="rect">
            <a:avLst/>
          </a:prstGeom>
          <a:noFill/>
        </p:spPr>
        <p:txBody>
          <a:bodyPr wrap="square" rtlCol="1">
            <a:spAutoFit/>
          </a:bodyPr>
          <a:lstStyle/>
          <a:p>
            <a:pPr algn="just">
              <a:lnSpc>
                <a:spcPct val="150000"/>
              </a:lnSpc>
              <a:spcAft>
                <a:spcPts val="1000"/>
              </a:spcAft>
            </a:pPr>
            <a:r>
              <a:rPr lang="en-US" b="1" dirty="0" smtClean="0">
                <a:latin typeface="Lucida Fax"/>
                <a:ea typeface="Calibri"/>
                <a:cs typeface="B Lotus"/>
              </a:rPr>
              <a:t>g</a:t>
            </a:r>
            <a:r>
              <a:rPr lang="fa-IR" b="1" dirty="0" smtClean="0">
                <a:latin typeface="Lucida Fax"/>
                <a:ea typeface="Calibri"/>
                <a:cs typeface="B Lotus"/>
              </a:rPr>
              <a:t>            درز بین ورق هسته و اعضای مهار کننده == </a:t>
            </a:r>
            <a:r>
              <a:rPr lang="en-US" b="1" dirty="0" smtClean="0">
                <a:latin typeface="Lucida Fax"/>
                <a:ea typeface="Calibri"/>
                <a:cs typeface="B Lotus"/>
              </a:rPr>
              <a:t>e</a:t>
            </a:r>
            <a:r>
              <a:rPr lang="fa-IR" b="1" dirty="0" smtClean="0">
                <a:latin typeface="Lucida Fax"/>
                <a:ea typeface="Calibri"/>
                <a:cs typeface="B Lotus"/>
              </a:rPr>
              <a:t> خروج از مرکزیت انتهای باد بند کمانش ناپذیر== </a:t>
            </a:r>
            <a:endParaRPr lang="en-US" b="1" dirty="0" smtClean="0">
              <a:latin typeface="Calibri"/>
              <a:ea typeface="Calibri"/>
              <a:cs typeface="Arial"/>
            </a:endParaRPr>
          </a:p>
          <a:p>
            <a:pPr algn="just">
              <a:lnSpc>
                <a:spcPct val="150000"/>
              </a:lnSpc>
              <a:spcAft>
                <a:spcPts val="1000"/>
              </a:spcAft>
            </a:pPr>
            <a:r>
              <a:rPr lang="en-US" b="1" dirty="0" err="1" smtClean="0">
                <a:latin typeface="Lucida Fax"/>
                <a:ea typeface="Calibri"/>
                <a:cs typeface="B Lotus"/>
              </a:rPr>
              <a:t>P</a:t>
            </a:r>
            <a:r>
              <a:rPr lang="en-US" b="1" baseline="-25000" dirty="0" err="1" smtClean="0">
                <a:latin typeface="Lucida Fax"/>
                <a:ea typeface="Calibri"/>
                <a:cs typeface="B Lotus"/>
              </a:rPr>
              <a:t>e</a:t>
            </a:r>
            <a:r>
              <a:rPr lang="fa-IR" b="1" baseline="-25000" dirty="0" smtClean="0">
                <a:latin typeface="Lucida Fax"/>
                <a:ea typeface="Calibri"/>
                <a:cs typeface="B Lotus"/>
              </a:rPr>
              <a:t>                  </a:t>
            </a:r>
            <a:r>
              <a:rPr lang="fa-IR" b="1" dirty="0" smtClean="0">
                <a:latin typeface="Lucida Fax"/>
                <a:ea typeface="Calibri"/>
                <a:cs typeface="B Lotus"/>
              </a:rPr>
              <a:t> بار کمانشی اولر در اعضای مهار کنند  == </a:t>
            </a:r>
            <a:r>
              <a:rPr lang="en-US" b="1" dirty="0" err="1" smtClean="0">
                <a:latin typeface="Lucida Fax"/>
                <a:ea typeface="Calibri"/>
                <a:cs typeface="B Lotus"/>
              </a:rPr>
              <a:t>P</a:t>
            </a:r>
            <a:r>
              <a:rPr lang="en-US" b="1" baseline="-25000" dirty="0" err="1" smtClean="0">
                <a:latin typeface="Lucida Fax"/>
                <a:ea typeface="Calibri"/>
                <a:cs typeface="B Lotus"/>
              </a:rPr>
              <a:t>max</a:t>
            </a:r>
            <a:r>
              <a:rPr lang="fa-IR" b="1" dirty="0" smtClean="0">
                <a:latin typeface="Lucida Fax"/>
                <a:ea typeface="Calibri"/>
                <a:cs typeface="B Lotus"/>
              </a:rPr>
              <a:t> حداکثر بار فشاری در بادبند کمانش ناپذیر== </a:t>
            </a:r>
            <a:endParaRPr lang="en-US" b="1" dirty="0" smtClean="0">
              <a:latin typeface="Calibri"/>
              <a:ea typeface="Calibri"/>
              <a:cs typeface="Arial"/>
            </a:endParaRPr>
          </a:p>
        </p:txBody>
      </p:sp>
      <p:pic>
        <p:nvPicPr>
          <p:cNvPr id="1027" name="Picture 3" descr="G:\Structure Engineering\Structure Engineering\Stability Structure\Seminar\pic\3\1.jpg"/>
          <p:cNvPicPr>
            <a:picLocks noChangeAspect="1" noChangeArrowheads="1"/>
          </p:cNvPicPr>
          <p:nvPr/>
        </p:nvPicPr>
        <p:blipFill>
          <a:blip r:embed="rId3"/>
          <a:srcRect/>
          <a:stretch>
            <a:fillRect/>
          </a:stretch>
        </p:blipFill>
        <p:spPr bwMode="auto">
          <a:xfrm>
            <a:off x="285720" y="4520570"/>
            <a:ext cx="4429156" cy="714380"/>
          </a:xfrm>
          <a:prstGeom prst="rect">
            <a:avLst/>
          </a:prstGeom>
          <a:noFill/>
        </p:spPr>
      </p:pic>
      <p:sp>
        <p:nvSpPr>
          <p:cNvPr id="10" name="Rectangle 9"/>
          <p:cNvSpPr/>
          <p:nvPr/>
        </p:nvSpPr>
        <p:spPr>
          <a:xfrm>
            <a:off x="4286248" y="4618868"/>
            <a:ext cx="4514999" cy="473206"/>
          </a:xfrm>
          <a:prstGeom prst="rect">
            <a:avLst/>
          </a:prstGeom>
          <a:noFill/>
        </p:spPr>
        <p:txBody>
          <a:bodyPr wrap="square" lIns="91440" tIns="45720" rIns="91440" bIns="45720">
            <a:spAutoFit/>
          </a:bodyPr>
          <a:lstStyle/>
          <a:p>
            <a:pPr algn="ctr">
              <a:lnSpc>
                <a:spcPct val="150000"/>
              </a:lnSpc>
            </a:pPr>
            <a:r>
              <a:rPr lang="fa-IR"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لنگر پلاستیک</a:t>
            </a:r>
            <a:endParaRPr lang="en-US"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11" name="TextBox 10"/>
          <p:cNvSpPr txBox="1"/>
          <p:nvPr/>
        </p:nvSpPr>
        <p:spPr>
          <a:xfrm>
            <a:off x="357158" y="5449264"/>
            <a:ext cx="3643338" cy="1051570"/>
          </a:xfrm>
          <a:prstGeom prst="rect">
            <a:avLst/>
          </a:prstGeom>
          <a:noFill/>
        </p:spPr>
        <p:txBody>
          <a:bodyPr wrap="square" rtlCol="1">
            <a:spAutoFit/>
          </a:bodyPr>
          <a:lstStyle/>
          <a:p>
            <a:pPr algn="just">
              <a:lnSpc>
                <a:spcPct val="150000"/>
              </a:lnSpc>
              <a:spcAft>
                <a:spcPts val="1000"/>
              </a:spcAft>
            </a:pPr>
            <a:r>
              <a:rPr lang="en-US" b="1" dirty="0" err="1" smtClean="0"/>
              <a:t>Z</a:t>
            </a:r>
            <a:r>
              <a:rPr lang="en-US" b="1" baseline="-25000" dirty="0" err="1" smtClean="0"/>
              <a:t>gf</a:t>
            </a:r>
            <a:r>
              <a:rPr lang="en-US" b="1" dirty="0" smtClean="0">
                <a:latin typeface="Lucida Fax"/>
                <a:ea typeface="Calibri"/>
                <a:cs typeface="B Lotus"/>
              </a:rPr>
              <a:t> </a:t>
            </a:r>
            <a:r>
              <a:rPr lang="fa-IR" b="1" dirty="0" smtClean="0">
                <a:latin typeface="Lucida Fax"/>
                <a:ea typeface="Calibri"/>
                <a:cs typeface="B Lotus"/>
              </a:rPr>
              <a:t>مدول پلاستیک مقطع ورق صفحه ای == </a:t>
            </a:r>
            <a:endParaRPr lang="en-US" b="1" dirty="0" smtClean="0">
              <a:latin typeface="Calibri"/>
              <a:ea typeface="Calibri"/>
              <a:cs typeface="Arial"/>
            </a:endParaRPr>
          </a:p>
          <a:p>
            <a:pPr algn="just">
              <a:lnSpc>
                <a:spcPct val="150000"/>
              </a:lnSpc>
              <a:spcAft>
                <a:spcPts val="1000"/>
              </a:spcAft>
            </a:pPr>
            <a:r>
              <a:rPr lang="en-US" b="1" dirty="0" err="1" smtClean="0"/>
              <a:t>Z</a:t>
            </a:r>
            <a:r>
              <a:rPr lang="en-US" b="1" baseline="-25000" dirty="0" err="1" smtClean="0"/>
              <a:t>gc</a:t>
            </a:r>
            <a:r>
              <a:rPr lang="fa-IR" b="1" baseline="-25000" dirty="0" smtClean="0"/>
              <a:t>  </a:t>
            </a:r>
            <a:r>
              <a:rPr lang="fa-IR" b="1" baseline="-25000" dirty="0" smtClean="0">
                <a:latin typeface="Lucida Fax"/>
                <a:ea typeface="Calibri"/>
                <a:cs typeface="B Lotus"/>
              </a:rPr>
              <a:t> </a:t>
            </a:r>
            <a:r>
              <a:rPr lang="fa-IR" b="1" dirty="0" smtClean="0">
                <a:latin typeface="Lucida Fax"/>
                <a:ea typeface="Calibri"/>
                <a:cs typeface="B Lotus"/>
              </a:rPr>
              <a:t>مدول پلاستیک مقطع کانال مستطیلی   ==</a:t>
            </a:r>
            <a:endParaRPr lang="en-US" b="1" dirty="0" smtClean="0">
              <a:latin typeface="Calibri"/>
              <a:ea typeface="Calibri"/>
              <a:cs typeface="Arial"/>
            </a:endParaRPr>
          </a:p>
        </p:txBody>
      </p:sp>
      <p:sp>
        <p:nvSpPr>
          <p:cNvPr id="12" name="TextBox 11"/>
          <p:cNvSpPr txBox="1"/>
          <p:nvPr/>
        </p:nvSpPr>
        <p:spPr>
          <a:xfrm>
            <a:off x="4857752" y="5429264"/>
            <a:ext cx="4071966" cy="1051570"/>
          </a:xfrm>
          <a:prstGeom prst="rect">
            <a:avLst/>
          </a:prstGeom>
          <a:noFill/>
        </p:spPr>
        <p:txBody>
          <a:bodyPr wrap="square" rtlCol="1">
            <a:spAutoFit/>
          </a:bodyPr>
          <a:lstStyle/>
          <a:p>
            <a:pPr algn="just">
              <a:lnSpc>
                <a:spcPct val="150000"/>
              </a:lnSpc>
              <a:spcAft>
                <a:spcPts val="1000"/>
              </a:spcAft>
            </a:pPr>
            <a:r>
              <a:rPr lang="en-US" b="1" dirty="0" err="1" smtClean="0"/>
              <a:t>F</a:t>
            </a:r>
            <a:r>
              <a:rPr lang="en-US" b="1" baseline="-25000" dirty="0" err="1" smtClean="0"/>
              <a:t>nyf</a:t>
            </a:r>
            <a:r>
              <a:rPr lang="en-US" b="1" dirty="0" smtClean="0">
                <a:latin typeface="Lucida Fax"/>
                <a:ea typeface="Calibri"/>
                <a:cs typeface="B Lotus"/>
              </a:rPr>
              <a:t> </a:t>
            </a:r>
            <a:r>
              <a:rPr lang="fa-IR" b="1" dirty="0" smtClean="0">
                <a:latin typeface="Lucida Fax"/>
                <a:ea typeface="Calibri"/>
                <a:cs typeface="B Lotus"/>
              </a:rPr>
              <a:t>مقاومت جاری شدن عادی ورق صفحه ای == </a:t>
            </a:r>
            <a:endParaRPr lang="en-US" b="1" dirty="0" smtClean="0">
              <a:latin typeface="Calibri"/>
              <a:ea typeface="Calibri"/>
              <a:cs typeface="Arial"/>
            </a:endParaRPr>
          </a:p>
          <a:p>
            <a:pPr algn="just">
              <a:lnSpc>
                <a:spcPct val="150000"/>
              </a:lnSpc>
              <a:spcAft>
                <a:spcPts val="1000"/>
              </a:spcAft>
            </a:pPr>
            <a:r>
              <a:rPr lang="en-US" b="1" dirty="0" err="1" smtClean="0"/>
              <a:t>F</a:t>
            </a:r>
            <a:r>
              <a:rPr lang="en-US" b="1" baseline="-25000" dirty="0" err="1" smtClean="0"/>
              <a:t>nyc</a:t>
            </a:r>
            <a:r>
              <a:rPr lang="fa-IR" b="1" baseline="-25000" dirty="0" smtClean="0"/>
              <a:t> </a:t>
            </a:r>
            <a:r>
              <a:rPr lang="fa-IR" b="1" dirty="0" smtClean="0">
                <a:latin typeface="Lucida Fax"/>
                <a:ea typeface="Calibri"/>
                <a:cs typeface="B Lotus"/>
              </a:rPr>
              <a:t>مقاومت جاری شدن عادی کانال مستطیلی   ==</a:t>
            </a:r>
            <a:endParaRPr lang="en-US" b="1" dirty="0" smtClean="0">
              <a:latin typeface="Calibri"/>
              <a:ea typeface="Calibri"/>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left)">
                                      <p:cBhvr>
                                        <p:cTn id="11" dur="1000"/>
                                        <p:tgtEl>
                                          <p:spTgt spid="1026"/>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1000"/>
                                        <p:tgtEl>
                                          <p:spTgt spid="10"/>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wipe(left)">
                                      <p:cBhvr>
                                        <p:cTn id="24" dur="1000"/>
                                        <p:tgtEl>
                                          <p:spTgt spid="1027"/>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1000"/>
                                        <p:tgtEl>
                                          <p:spTgt spid="1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3570" y="214290"/>
            <a:ext cx="3227165"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طراحی بادبند کمانش ناپذیر</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595582" cy="461665"/>
          </a:xfrm>
          <a:prstGeom prst="rect">
            <a:avLst/>
          </a:prstGeom>
          <a:noFill/>
        </p:spPr>
        <p:txBody>
          <a:bodyPr wrap="none" lIns="91440" tIns="45720" rIns="91440" bIns="45720">
            <a:spAutoFit/>
          </a:bodyPr>
          <a:lstStyle/>
          <a:p>
            <a:pPr algn="ctr"/>
            <a:r>
              <a:rPr lang="en-US" sz="2400" b="1"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B.R.B Design</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pic>
        <p:nvPicPr>
          <p:cNvPr id="2050" name="Picture 2" descr="G:\Structure Engineering\Structure Engineering\Stability Structure\Seminar\pic\3\2.jpg"/>
          <p:cNvPicPr>
            <a:picLocks noChangeAspect="1" noChangeArrowheads="1"/>
          </p:cNvPicPr>
          <p:nvPr/>
        </p:nvPicPr>
        <p:blipFill>
          <a:blip r:embed="rId2"/>
          <a:srcRect/>
          <a:stretch>
            <a:fillRect/>
          </a:stretch>
        </p:blipFill>
        <p:spPr bwMode="auto">
          <a:xfrm>
            <a:off x="4005268" y="1440423"/>
            <a:ext cx="4352946" cy="1214446"/>
          </a:xfrm>
          <a:prstGeom prst="rect">
            <a:avLst/>
          </a:prstGeom>
          <a:noFill/>
        </p:spPr>
      </p:pic>
      <p:sp>
        <p:nvSpPr>
          <p:cNvPr id="13" name="Rectangle 12"/>
          <p:cNvSpPr/>
          <p:nvPr/>
        </p:nvSpPr>
        <p:spPr>
          <a:xfrm>
            <a:off x="354700" y="1726175"/>
            <a:ext cx="3775393" cy="646331"/>
          </a:xfrm>
          <a:prstGeom prst="rect">
            <a:avLst/>
          </a:prstGeom>
          <a:noFill/>
        </p:spPr>
        <p:txBody>
          <a:bodyPr wrap="none" lIns="91440" tIns="45720" rIns="91440" bIns="45720">
            <a:spAutoFit/>
          </a:bodyPr>
          <a:lstStyle/>
          <a:p>
            <a:pPr algn="ctr"/>
            <a:r>
              <a:rPr lang="en-US" sz="3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David" pitchFamily="34" charset="-79"/>
                <a:cs typeface="David" pitchFamily="34" charset="-79"/>
              </a:rPr>
              <a:t>If</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600" dirty="0" err="1" smtClean="0"/>
              <a:t>M</a:t>
            </a:r>
            <a:r>
              <a:rPr lang="en-US" sz="3600" baseline="-25000" dirty="0" err="1" smtClean="0"/>
              <a:t>cent</a:t>
            </a:r>
            <a:r>
              <a:rPr lang="en-US" sz="3600" dirty="0" smtClean="0"/>
              <a:t>=</a:t>
            </a:r>
            <a:r>
              <a:rPr lang="en-US" sz="3600" dirty="0" err="1" smtClean="0"/>
              <a:t>M</a:t>
            </a:r>
            <a:r>
              <a:rPr lang="en-US" sz="3600" baseline="30000" dirty="0" err="1" smtClean="0"/>
              <a:t>g</a:t>
            </a:r>
            <a:r>
              <a:rPr lang="en-US" sz="3600" baseline="-25000" dirty="0" err="1" smtClean="0"/>
              <a:t>p</a:t>
            </a:r>
            <a:r>
              <a:rPr 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 </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Rectangle 13"/>
          <p:cNvSpPr/>
          <p:nvPr/>
        </p:nvSpPr>
        <p:spPr>
          <a:xfrm>
            <a:off x="142844" y="857232"/>
            <a:ext cx="4570418" cy="523220"/>
          </a:xfrm>
          <a:prstGeom prst="rect">
            <a:avLst/>
          </a:prstGeom>
          <a:noFill/>
        </p:spPr>
        <p:txBody>
          <a:bodyPr wrap="none" lIns="91440" tIns="45720" rIns="91440" bIns="45720">
            <a:spAutoFit/>
          </a:bodyPr>
          <a:lstStyle/>
          <a:p>
            <a:pPr algn="ctr"/>
            <a:r>
              <a:rPr lang="en-U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For   Restrained   Members</a:t>
            </a:r>
            <a:endParaRPr lang="en-U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p:txBody>
      </p:sp>
      <p:sp>
        <p:nvSpPr>
          <p:cNvPr id="15" name="TextBox 14"/>
          <p:cNvSpPr txBox="1"/>
          <p:nvPr/>
        </p:nvSpPr>
        <p:spPr>
          <a:xfrm>
            <a:off x="142844" y="2714620"/>
            <a:ext cx="8501122" cy="2159566"/>
          </a:xfrm>
          <a:prstGeom prst="rect">
            <a:avLst/>
          </a:prstGeom>
          <a:noFill/>
        </p:spPr>
        <p:txBody>
          <a:bodyPr wrap="square" rtlCol="0">
            <a:spAutoFit/>
          </a:bodyPr>
          <a:lstStyle/>
          <a:p>
            <a:pPr algn="r" rtl="1">
              <a:lnSpc>
                <a:spcPct val="200000"/>
              </a:lnSpc>
              <a:spcAft>
                <a:spcPts val="1000"/>
              </a:spcAft>
            </a:pPr>
            <a:r>
              <a:rPr lang="fa-IR" b="1" dirty="0" smtClean="0">
                <a:latin typeface="Lucida Fax"/>
                <a:ea typeface="Calibri"/>
                <a:cs typeface="B Lotus"/>
              </a:rPr>
              <a:t>هنگامی که اعضای مهار کننده دارای سختی خمشی قابل ملاحظه ای باشند هسته فولادی در مدهای بالا کمانشی می کند ( تصویر </a:t>
            </a:r>
            <a:r>
              <a:rPr lang="en-US" b="1" dirty="0" smtClean="0">
                <a:latin typeface="Lucida Fax"/>
                <a:ea typeface="Calibri"/>
                <a:cs typeface="B Lotus"/>
              </a:rPr>
              <a:t>b</a:t>
            </a:r>
            <a:r>
              <a:rPr lang="fa-IR" b="1" dirty="0" smtClean="0">
                <a:latin typeface="Lucida Fax"/>
                <a:ea typeface="Calibri"/>
                <a:cs typeface="B Lotus"/>
              </a:rPr>
              <a:t> ) که طول مهار کمانشی </a:t>
            </a:r>
            <a:r>
              <a:rPr lang="en-US" b="1" dirty="0" err="1" smtClean="0">
                <a:latin typeface="Lucida Fax"/>
                <a:ea typeface="Calibri"/>
                <a:cs typeface="B Lotus"/>
              </a:rPr>
              <a:t>L</a:t>
            </a:r>
            <a:r>
              <a:rPr lang="en-US" b="1" baseline="-25000" dirty="0" err="1" smtClean="0">
                <a:latin typeface="Lucida Fax"/>
                <a:ea typeface="Calibri"/>
                <a:cs typeface="B Lotus"/>
              </a:rPr>
              <a:t>w</a:t>
            </a:r>
            <a:r>
              <a:rPr lang="fa-IR" b="1" dirty="0" smtClean="0">
                <a:latin typeface="Lucida Fax"/>
                <a:ea typeface="Calibri"/>
                <a:cs typeface="B Lotus"/>
              </a:rPr>
              <a:t> در فرمول اولر برای بخش هسته با ضریب کمانش 0/50 بدست می آید .</a:t>
            </a:r>
            <a:endParaRPr lang="en-US" sz="1400" b="1" dirty="0" smtClean="0">
              <a:latin typeface="Calibri"/>
              <a:ea typeface="Calibri"/>
              <a:cs typeface="Arial"/>
            </a:endParaRPr>
          </a:p>
          <a:p>
            <a:pPr algn="r"/>
            <a:endParaRPr lang="en-US" b="1" dirty="0"/>
          </a:p>
        </p:txBody>
      </p:sp>
      <p:pic>
        <p:nvPicPr>
          <p:cNvPr id="2051" name="Picture 3" descr="G:\Structure Engineering\Structure Engineering\Stability Structure\Seminar\pic\3\3.jpg"/>
          <p:cNvPicPr>
            <a:picLocks noChangeAspect="1" noChangeArrowheads="1"/>
          </p:cNvPicPr>
          <p:nvPr/>
        </p:nvPicPr>
        <p:blipFill>
          <a:blip r:embed="rId3"/>
          <a:srcRect/>
          <a:stretch>
            <a:fillRect/>
          </a:stretch>
        </p:blipFill>
        <p:spPr bwMode="auto">
          <a:xfrm>
            <a:off x="142844" y="5072074"/>
            <a:ext cx="3071834" cy="1071570"/>
          </a:xfrm>
          <a:prstGeom prst="rect">
            <a:avLst/>
          </a:prstGeom>
          <a:noFill/>
        </p:spPr>
      </p:pic>
      <p:pic>
        <p:nvPicPr>
          <p:cNvPr id="2052" name="Picture 4" descr="G:\Structure Engineering\Structure Engineering\Stability Structure\Seminar\pic\4\2.jpg"/>
          <p:cNvPicPr>
            <a:picLocks noChangeAspect="1" noChangeArrowheads="1"/>
          </p:cNvPicPr>
          <p:nvPr/>
        </p:nvPicPr>
        <p:blipFill>
          <a:blip r:embed="rId4"/>
          <a:srcRect/>
          <a:stretch>
            <a:fillRect/>
          </a:stretch>
        </p:blipFill>
        <p:spPr bwMode="auto">
          <a:xfrm>
            <a:off x="3357554" y="4486220"/>
            <a:ext cx="5786446" cy="2371780"/>
          </a:xfrm>
          <a:prstGeom prst="rect">
            <a:avLst/>
          </a:prstGeom>
          <a:noFill/>
        </p:spPr>
      </p:pic>
      <p:sp>
        <p:nvSpPr>
          <p:cNvPr id="10" name="Rectangle 9"/>
          <p:cNvSpPr/>
          <p:nvPr/>
        </p:nvSpPr>
        <p:spPr>
          <a:xfrm>
            <a:off x="785786" y="2857496"/>
            <a:ext cx="7348486" cy="2575064"/>
          </a:xfrm>
          <a:prstGeom prst="rect">
            <a:avLst/>
          </a:prstGeom>
          <a:noFill/>
        </p:spPr>
        <p:txBody>
          <a:bodyPr wrap="none" lIns="91440" tIns="45720" rIns="91440" bIns="45720">
            <a:spAutoFit/>
          </a:bodyPr>
          <a:lstStyle/>
          <a:p>
            <a:pPr algn="just" rtl="1">
              <a:lnSpc>
                <a:spcPct val="150000"/>
              </a:lnSpc>
              <a:spcAft>
                <a:spcPts val="1000"/>
              </a:spcAft>
            </a:pPr>
            <a:r>
              <a:rPr lang="fa-IR" b="1" dirty="0" smtClean="0">
                <a:solidFill>
                  <a:srgbClr val="FFFF00"/>
                </a:solidFill>
                <a:latin typeface="Lucida Fax"/>
                <a:ea typeface="Calibri"/>
                <a:cs typeface="B Lotus"/>
              </a:rPr>
              <a:t>در </a:t>
            </a:r>
            <a:r>
              <a:rPr lang="en-US" b="1" dirty="0" err="1" smtClean="0">
                <a:solidFill>
                  <a:srgbClr val="FFFF00"/>
                </a:solidFill>
                <a:latin typeface="Lucida Fax"/>
                <a:ea typeface="Calibri"/>
                <a:cs typeface="B Lotus"/>
              </a:rPr>
              <a:t>i</a:t>
            </a:r>
            <a:r>
              <a:rPr lang="fa-IR" b="1" dirty="0" smtClean="0">
                <a:solidFill>
                  <a:srgbClr val="FFFF00"/>
                </a:solidFill>
                <a:latin typeface="Lucida Fax"/>
                <a:ea typeface="Calibri"/>
                <a:cs typeface="B Lotus"/>
              </a:rPr>
              <a:t> ( برابر </a:t>
            </a:r>
            <a:r>
              <a:rPr lang="en-US" b="1" dirty="0" smtClean="0">
                <a:solidFill>
                  <a:srgbClr val="FFFF00"/>
                </a:solidFill>
                <a:latin typeface="Lucida Fax"/>
                <a:ea typeface="Calibri"/>
                <a:cs typeface="B Lotus"/>
              </a:rPr>
              <a:t>0/001 L</a:t>
            </a:r>
            <a:r>
              <a:rPr lang="fa-IR" b="1" dirty="0" smtClean="0">
                <a:solidFill>
                  <a:srgbClr val="FFFF00"/>
                </a:solidFill>
                <a:latin typeface="Lucida Fax"/>
                <a:ea typeface="Calibri"/>
                <a:cs typeface="B Lotus"/>
              </a:rPr>
              <a:t> ) نخستین عیب و نقص در مرکز باد بند کمانش ناپذیر به وجود می آید .</a:t>
            </a:r>
            <a:endParaRPr lang="en-US" sz="1400" dirty="0" smtClean="0">
              <a:solidFill>
                <a:srgbClr val="FFFF00"/>
              </a:solidFill>
              <a:latin typeface="Calibri"/>
              <a:ea typeface="Calibri"/>
              <a:cs typeface="Arial"/>
            </a:endParaRPr>
          </a:p>
          <a:p>
            <a:pPr algn="just" rtl="1">
              <a:lnSpc>
                <a:spcPct val="150000"/>
              </a:lnSpc>
              <a:spcAft>
                <a:spcPts val="1000"/>
              </a:spcAft>
            </a:pPr>
            <a:r>
              <a:rPr lang="en-US" b="1" dirty="0" smtClean="0">
                <a:solidFill>
                  <a:srgbClr val="FFFF00"/>
                </a:solidFill>
                <a:latin typeface="Lucida Fax"/>
                <a:ea typeface="Calibri"/>
                <a:cs typeface="B Lotus"/>
              </a:rPr>
              <a:t>g</a:t>
            </a:r>
            <a:r>
              <a:rPr lang="fa-IR" b="1" dirty="0" smtClean="0">
                <a:solidFill>
                  <a:srgbClr val="FFFF00"/>
                </a:solidFill>
                <a:latin typeface="Lucida Fax"/>
                <a:ea typeface="Calibri"/>
                <a:cs typeface="B Lotus"/>
              </a:rPr>
              <a:t> درز بین ورق هسته و اعضای مهار کننده</a:t>
            </a:r>
            <a:endParaRPr lang="en-US" sz="1400" dirty="0" smtClean="0">
              <a:solidFill>
                <a:srgbClr val="FFFF00"/>
              </a:solidFill>
              <a:latin typeface="Calibri"/>
              <a:ea typeface="Calibri"/>
              <a:cs typeface="Arial"/>
            </a:endParaRPr>
          </a:p>
          <a:p>
            <a:pPr algn="just" rtl="1">
              <a:lnSpc>
                <a:spcPct val="150000"/>
              </a:lnSpc>
              <a:spcAft>
                <a:spcPts val="1000"/>
              </a:spcAft>
            </a:pPr>
            <a:r>
              <a:rPr lang="en-US" b="1" dirty="0" smtClean="0">
                <a:solidFill>
                  <a:srgbClr val="FFFF00"/>
                </a:solidFill>
                <a:latin typeface="Lucida Fax"/>
                <a:ea typeface="Calibri"/>
                <a:cs typeface="B Lotus"/>
              </a:rPr>
              <a:t>e</a:t>
            </a:r>
            <a:r>
              <a:rPr lang="fa-IR" b="1" dirty="0" smtClean="0">
                <a:solidFill>
                  <a:srgbClr val="FFFF00"/>
                </a:solidFill>
                <a:latin typeface="Lucida Fax"/>
                <a:ea typeface="Calibri"/>
                <a:cs typeface="B Lotus"/>
              </a:rPr>
              <a:t> خروج از مرکزیت انتهای باد بند کمانش ناپذیر</a:t>
            </a:r>
            <a:endParaRPr lang="en-US" sz="1400" dirty="0" smtClean="0">
              <a:solidFill>
                <a:srgbClr val="FFFF00"/>
              </a:solidFill>
              <a:latin typeface="Calibri"/>
              <a:ea typeface="Calibri"/>
              <a:cs typeface="Arial"/>
            </a:endParaRPr>
          </a:p>
          <a:p>
            <a:pPr algn="just" rtl="1">
              <a:lnSpc>
                <a:spcPct val="150000"/>
              </a:lnSpc>
              <a:spcAft>
                <a:spcPts val="1000"/>
              </a:spcAft>
            </a:pPr>
            <a:r>
              <a:rPr lang="fa-IR" b="1" dirty="0" smtClean="0">
                <a:solidFill>
                  <a:srgbClr val="FFFF00"/>
                </a:solidFill>
                <a:latin typeface="Calibri"/>
                <a:ea typeface="Calibri"/>
                <a:cs typeface="Lucida Fax"/>
              </a:rPr>
              <a:t> </a:t>
            </a:r>
            <a:r>
              <a:rPr lang="en-US" b="1" dirty="0" err="1" smtClean="0">
                <a:solidFill>
                  <a:srgbClr val="FFFF00"/>
                </a:solidFill>
                <a:latin typeface="Lucida Fax"/>
                <a:ea typeface="Calibri"/>
                <a:cs typeface="B Lotus"/>
              </a:rPr>
              <a:t>P</a:t>
            </a:r>
            <a:r>
              <a:rPr lang="en-US" b="1" baseline="-25000" dirty="0" err="1" smtClean="0">
                <a:solidFill>
                  <a:srgbClr val="FFFF00"/>
                </a:solidFill>
                <a:latin typeface="Lucida Fax"/>
                <a:ea typeface="Calibri"/>
                <a:cs typeface="B Lotus"/>
              </a:rPr>
              <a:t>e</a:t>
            </a:r>
            <a:r>
              <a:rPr lang="fa-IR" b="1" dirty="0" smtClean="0">
                <a:solidFill>
                  <a:srgbClr val="FFFF00"/>
                </a:solidFill>
                <a:latin typeface="Lucida Fax"/>
                <a:ea typeface="Calibri"/>
                <a:cs typeface="B Lotus"/>
              </a:rPr>
              <a:t> بار کمانشی اولر در اعضای مهار کننده</a:t>
            </a:r>
            <a:endParaRPr lang="en-US" sz="1400" dirty="0" smtClean="0">
              <a:solidFill>
                <a:srgbClr val="FFFF00"/>
              </a:solidFill>
              <a:latin typeface="Calibri"/>
              <a:ea typeface="Calibri"/>
              <a:cs typeface="Arial"/>
            </a:endParaRPr>
          </a:p>
          <a:p>
            <a:pPr algn="r" rtl="1"/>
            <a:r>
              <a:rPr lang="en-US" b="1" dirty="0" err="1" smtClean="0">
                <a:solidFill>
                  <a:srgbClr val="FFFF00"/>
                </a:solidFill>
                <a:latin typeface="Lucida Fax"/>
                <a:ea typeface="Calibri"/>
                <a:cs typeface="B Lotus"/>
              </a:rPr>
              <a:t>P</a:t>
            </a:r>
            <a:r>
              <a:rPr lang="en-US" b="1" baseline="-25000" dirty="0" err="1" smtClean="0">
                <a:solidFill>
                  <a:srgbClr val="FFFF00"/>
                </a:solidFill>
                <a:latin typeface="Lucida Fax"/>
                <a:ea typeface="Calibri"/>
                <a:cs typeface="B Lotus"/>
              </a:rPr>
              <a:t>max</a:t>
            </a:r>
            <a:r>
              <a:rPr lang="fa-IR" b="1" dirty="0" smtClean="0">
                <a:solidFill>
                  <a:srgbClr val="FFFF00"/>
                </a:solidFill>
                <a:latin typeface="Lucida Fax"/>
                <a:ea typeface="Calibri"/>
                <a:cs typeface="B Lotus"/>
              </a:rPr>
              <a:t> حداکثر بار فشاری در باد بند کمانش ناپذیر </a:t>
            </a:r>
            <a:endParaRPr lang="en-US" b="1" cap="none" spc="0" dirty="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left)">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1000"/>
                                        <p:tgtEl>
                                          <p:spTgt spid="10"/>
                                        </p:tgtEl>
                                      </p:cBhvr>
                                    </p:animEffect>
                                    <p:set>
                                      <p:cBhvr>
                                        <p:cTn id="27" dur="1" fill="hold">
                                          <p:stCondLst>
                                            <p:cond delay="999"/>
                                          </p:stCondLst>
                                        </p:cTn>
                                        <p:tgtEl>
                                          <p:spTgt spid="10"/>
                                        </p:tgtEl>
                                        <p:attrNameLst>
                                          <p:attrName>style.visibility</p:attrName>
                                        </p:attrNameLst>
                                      </p:cBhvr>
                                      <p:to>
                                        <p:strVal val="hidden"/>
                                      </p:to>
                                    </p:set>
                                  </p:childTnLst>
                                </p:cTn>
                              </p:par>
                            </p:childTnLst>
                          </p:cTn>
                        </p:par>
                        <p:par>
                          <p:cTn id="28" fill="hold">
                            <p:stCondLst>
                              <p:cond delay="1000"/>
                            </p:stCondLst>
                            <p:childTnLst>
                              <p:par>
                                <p:cTn id="29" presetID="55"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strVal val="#ppt_w*0.70"/>
                                          </p:val>
                                        </p:tav>
                                        <p:tav tm="100000">
                                          <p:val>
                                            <p:strVal val="#ppt_w"/>
                                          </p:val>
                                        </p:tav>
                                      </p:tavLst>
                                    </p:anim>
                                    <p:anim calcmode="lin" valueType="num">
                                      <p:cBhvr>
                                        <p:cTn id="32" dur="1000" fill="hold"/>
                                        <p:tgtEl>
                                          <p:spTgt spid="15"/>
                                        </p:tgtEl>
                                        <p:attrNameLst>
                                          <p:attrName>ppt_h</p:attrName>
                                        </p:attrNameLst>
                                      </p:cBhvr>
                                      <p:tavLst>
                                        <p:tav tm="0">
                                          <p:val>
                                            <p:strVal val="#ppt_h"/>
                                          </p:val>
                                        </p:tav>
                                        <p:tav tm="100000">
                                          <p:val>
                                            <p:strVal val="#ppt_h"/>
                                          </p:val>
                                        </p:tav>
                                      </p:tavLst>
                                    </p:anim>
                                    <p:animEffect transition="in" filter="fade">
                                      <p:cBhvr>
                                        <p:cTn id="33" dur="10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2052"/>
                                        </p:tgtEl>
                                        <p:attrNameLst>
                                          <p:attrName>style.visibility</p:attrName>
                                        </p:attrNameLst>
                                      </p:cBhvr>
                                      <p:to>
                                        <p:strVal val="visible"/>
                                      </p:to>
                                    </p:set>
                                    <p:anim calcmode="lin" valueType="num">
                                      <p:cBhvr>
                                        <p:cTn id="38" dur="1000" fill="hold"/>
                                        <p:tgtEl>
                                          <p:spTgt spid="2052"/>
                                        </p:tgtEl>
                                        <p:attrNameLst>
                                          <p:attrName>ppt_w</p:attrName>
                                        </p:attrNameLst>
                                      </p:cBhvr>
                                      <p:tavLst>
                                        <p:tav tm="0">
                                          <p:val>
                                            <p:strVal val="#ppt_w*0.70"/>
                                          </p:val>
                                        </p:tav>
                                        <p:tav tm="100000">
                                          <p:val>
                                            <p:strVal val="#ppt_w"/>
                                          </p:val>
                                        </p:tav>
                                      </p:tavLst>
                                    </p:anim>
                                    <p:anim calcmode="lin" valueType="num">
                                      <p:cBhvr>
                                        <p:cTn id="39" dur="1000" fill="hold"/>
                                        <p:tgtEl>
                                          <p:spTgt spid="2052"/>
                                        </p:tgtEl>
                                        <p:attrNameLst>
                                          <p:attrName>ppt_h</p:attrName>
                                        </p:attrNameLst>
                                      </p:cBhvr>
                                      <p:tavLst>
                                        <p:tav tm="0">
                                          <p:val>
                                            <p:strVal val="#ppt_h"/>
                                          </p:val>
                                        </p:tav>
                                        <p:tav tm="100000">
                                          <p:val>
                                            <p:strVal val="#ppt_h"/>
                                          </p:val>
                                        </p:tav>
                                      </p:tavLst>
                                    </p:anim>
                                    <p:animEffect transition="in" filter="fade">
                                      <p:cBhvr>
                                        <p:cTn id="40" dur="1000"/>
                                        <p:tgtEl>
                                          <p:spTgt spid="2052"/>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2051"/>
                                        </p:tgtEl>
                                        <p:attrNameLst>
                                          <p:attrName>style.visibility</p:attrName>
                                        </p:attrNameLst>
                                      </p:cBhvr>
                                      <p:to>
                                        <p:strVal val="visible"/>
                                      </p:to>
                                    </p:set>
                                    <p:anim calcmode="lin" valueType="num">
                                      <p:cBhvr>
                                        <p:cTn id="45" dur="1000" fill="hold"/>
                                        <p:tgtEl>
                                          <p:spTgt spid="2051"/>
                                        </p:tgtEl>
                                        <p:attrNameLst>
                                          <p:attrName>ppt_w</p:attrName>
                                        </p:attrNameLst>
                                      </p:cBhvr>
                                      <p:tavLst>
                                        <p:tav tm="0">
                                          <p:val>
                                            <p:strVal val="#ppt_w*0.70"/>
                                          </p:val>
                                        </p:tav>
                                        <p:tav tm="100000">
                                          <p:val>
                                            <p:strVal val="#ppt_w"/>
                                          </p:val>
                                        </p:tav>
                                      </p:tavLst>
                                    </p:anim>
                                    <p:anim calcmode="lin" valueType="num">
                                      <p:cBhvr>
                                        <p:cTn id="46" dur="1000" fill="hold"/>
                                        <p:tgtEl>
                                          <p:spTgt spid="2051"/>
                                        </p:tgtEl>
                                        <p:attrNameLst>
                                          <p:attrName>ppt_h</p:attrName>
                                        </p:attrNameLst>
                                      </p:cBhvr>
                                      <p:tavLst>
                                        <p:tav tm="0">
                                          <p:val>
                                            <p:strVal val="#ppt_h"/>
                                          </p:val>
                                        </p:tav>
                                        <p:tav tm="100000">
                                          <p:val>
                                            <p:strVal val="#ppt_h"/>
                                          </p:val>
                                        </p:tav>
                                      </p:tavLst>
                                    </p:anim>
                                    <p:animEffect transition="in" filter="fade">
                                      <p:cBhvr>
                                        <p:cTn id="47"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3570" y="214290"/>
            <a:ext cx="3227165"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طراحی بادبند کمانش ناپذیر</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595582" cy="461665"/>
          </a:xfrm>
          <a:prstGeom prst="rect">
            <a:avLst/>
          </a:prstGeom>
          <a:noFill/>
        </p:spPr>
        <p:txBody>
          <a:bodyPr wrap="none" lIns="91440" tIns="45720" rIns="91440" bIns="45720">
            <a:spAutoFit/>
          </a:bodyPr>
          <a:lstStyle/>
          <a:p>
            <a:pPr algn="ctr"/>
            <a:r>
              <a:rPr lang="en-US" sz="2400" b="1"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B.R.B Design</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5" name="TextBox 14"/>
          <p:cNvSpPr txBox="1"/>
          <p:nvPr/>
        </p:nvSpPr>
        <p:spPr>
          <a:xfrm>
            <a:off x="214282" y="714356"/>
            <a:ext cx="8786874" cy="4919295"/>
          </a:xfrm>
          <a:prstGeom prst="rect">
            <a:avLst/>
          </a:prstGeom>
          <a:noFill/>
        </p:spPr>
        <p:txBody>
          <a:bodyPr wrap="square" rtlCol="0">
            <a:spAutoFit/>
          </a:bodyPr>
          <a:lstStyle/>
          <a:p>
            <a:pPr algn="just" rtl="1">
              <a:lnSpc>
                <a:spcPct val="150000"/>
              </a:lnSpc>
              <a:spcAft>
                <a:spcPts val="1000"/>
              </a:spcAft>
            </a:pPr>
            <a:r>
              <a:rPr lang="fa-IR" b="1" dirty="0" smtClean="0">
                <a:latin typeface="Lucida Fax"/>
                <a:ea typeface="Calibri"/>
                <a:cs typeface="B Lotus"/>
              </a:rPr>
              <a:t>در معادله فوق </a:t>
            </a:r>
            <a:r>
              <a:rPr lang="en-US" b="1" dirty="0" err="1" smtClean="0">
                <a:latin typeface="Lucida Fax"/>
                <a:ea typeface="Calibri"/>
                <a:cs typeface="B Lotus"/>
              </a:rPr>
              <a:t>I</a:t>
            </a:r>
            <a:r>
              <a:rPr lang="en-US" b="1" baseline="-25000" dirty="0" err="1" smtClean="0">
                <a:latin typeface="Lucida Fax"/>
                <a:ea typeface="Calibri"/>
                <a:cs typeface="B Lotus"/>
              </a:rPr>
              <a:t>c</a:t>
            </a:r>
            <a:r>
              <a:rPr lang="fa-IR" b="1" dirty="0" smtClean="0">
                <a:latin typeface="Lucida Fax"/>
                <a:ea typeface="Calibri"/>
                <a:cs typeface="B Lotus"/>
              </a:rPr>
              <a:t> ممان اینرسی طول محور ضعیف ورق هسته است</a:t>
            </a:r>
            <a:endParaRPr lang="en-US" sz="1400" b="1" dirty="0" smtClean="0">
              <a:latin typeface="Calibri"/>
              <a:ea typeface="Calibri"/>
              <a:cs typeface="Arial"/>
            </a:endParaRPr>
          </a:p>
          <a:p>
            <a:pPr algn="r" rtl="1">
              <a:lnSpc>
                <a:spcPct val="150000"/>
              </a:lnSpc>
            </a:pPr>
            <a:r>
              <a:rPr lang="fa-IR" b="1" dirty="0" smtClean="0">
                <a:ea typeface="Calibri"/>
                <a:cs typeface="Lucida Fax"/>
              </a:rPr>
              <a:t> </a:t>
            </a:r>
            <a:r>
              <a:rPr lang="en-US" b="1" dirty="0" smtClean="0">
                <a:ea typeface="Calibri"/>
                <a:cs typeface="Lucida Fax"/>
              </a:rPr>
              <a:t> </a:t>
            </a:r>
            <a:r>
              <a:rPr lang="en-US" b="1" dirty="0" smtClean="0">
                <a:latin typeface="Lucida Fax"/>
                <a:ea typeface="Calibri"/>
                <a:cs typeface="B Lotus"/>
              </a:rPr>
              <a:t>E</a:t>
            </a:r>
            <a:r>
              <a:rPr lang="en-US" b="1" baseline="-25000" dirty="0" smtClean="0">
                <a:latin typeface="Lucida Fax"/>
                <a:ea typeface="Calibri"/>
                <a:cs typeface="B Lotus"/>
              </a:rPr>
              <a:t>t</a:t>
            </a:r>
            <a:r>
              <a:rPr lang="fa-IR" b="1" dirty="0" smtClean="0">
                <a:latin typeface="Lucida Fax"/>
                <a:ea typeface="Calibri"/>
                <a:cs typeface="B Lotus"/>
              </a:rPr>
              <a:t>مدول الاستیسیته مماسی ورق هسته است که </a:t>
            </a:r>
            <a:r>
              <a:rPr lang="en-US" b="1" dirty="0" smtClean="0">
                <a:latin typeface="Lucida Fax"/>
                <a:ea typeface="Calibri"/>
                <a:cs typeface="B Lotus"/>
              </a:rPr>
              <a:t>E</a:t>
            </a:r>
            <a:r>
              <a:rPr lang="fa-IR" b="1" dirty="0" smtClean="0">
                <a:latin typeface="Lucida Fax"/>
                <a:ea typeface="Calibri"/>
                <a:cs typeface="B Lotus"/>
              </a:rPr>
              <a:t>0/005 فرض می شود </a:t>
            </a:r>
            <a:r>
              <a:rPr lang="fa-IR" b="1" dirty="0" smtClean="0">
                <a:ea typeface="Calibri"/>
                <a:cs typeface="Lucida Fax"/>
              </a:rPr>
              <a:t> </a:t>
            </a:r>
          </a:p>
          <a:p>
            <a:pPr algn="r" rtl="1">
              <a:lnSpc>
                <a:spcPct val="150000"/>
              </a:lnSpc>
            </a:pPr>
            <a:r>
              <a:rPr lang="en-US" b="1" dirty="0" err="1" smtClean="0">
                <a:latin typeface="Lucida Fax"/>
                <a:ea typeface="Calibri"/>
                <a:cs typeface="B Lotus"/>
              </a:rPr>
              <a:t>P</a:t>
            </a:r>
            <a:r>
              <a:rPr lang="en-US" b="1" baseline="-25000" dirty="0" err="1" smtClean="0">
                <a:latin typeface="Lucida Fax"/>
                <a:ea typeface="Calibri"/>
                <a:cs typeface="B Lotus"/>
              </a:rPr>
              <a:t>y</a:t>
            </a:r>
            <a:r>
              <a:rPr lang="fa-IR" b="1" baseline="-25000" dirty="0" smtClean="0">
                <a:latin typeface="Lucida Fax"/>
                <a:ea typeface="Calibri"/>
                <a:cs typeface="B Lotus"/>
              </a:rPr>
              <a:t> </a:t>
            </a:r>
            <a:r>
              <a:rPr lang="fa-IR" b="1" dirty="0" smtClean="0">
                <a:latin typeface="Lucida Fax"/>
                <a:ea typeface="Calibri"/>
                <a:cs typeface="B Lotus"/>
              </a:rPr>
              <a:t>نیرویی است که باعث تسلیم شدن ورق هسته می شود </a:t>
            </a:r>
          </a:p>
          <a:p>
            <a:pPr algn="r" rtl="1">
              <a:lnSpc>
                <a:spcPct val="150000"/>
              </a:lnSpc>
            </a:pPr>
            <a:r>
              <a:rPr lang="fa-IR" b="1" dirty="0" smtClean="0">
                <a:latin typeface="Lucida Fax"/>
                <a:ea typeface="Calibri"/>
                <a:cs typeface="B Lotus"/>
              </a:rPr>
              <a:t> نیروی ثابت </a:t>
            </a:r>
            <a:r>
              <a:rPr lang="en-US" b="1" dirty="0" smtClean="0">
                <a:latin typeface="Lucida Fax"/>
                <a:ea typeface="Calibri"/>
                <a:cs typeface="B Lotus"/>
              </a:rPr>
              <a:t>f</a:t>
            </a:r>
            <a:r>
              <a:rPr lang="fa-IR" b="1" dirty="0" smtClean="0">
                <a:latin typeface="Lucida Fax"/>
                <a:ea typeface="Calibri"/>
                <a:cs typeface="B Lotus"/>
              </a:rPr>
              <a:t> تابعی از طول اعضای مهار کننده بر مبنای درز بین ورق هسته و اعضای مهار کننده و 1/4 موج تخمین زده می شود</a:t>
            </a:r>
          </a:p>
          <a:p>
            <a:pPr algn="just" rtl="1">
              <a:lnSpc>
                <a:spcPct val="150000"/>
              </a:lnSpc>
              <a:spcAft>
                <a:spcPts val="1000"/>
              </a:spcAft>
            </a:pPr>
            <a:r>
              <a:rPr lang="fa-IR" b="1" dirty="0" smtClean="0">
                <a:latin typeface="Lucida Fax"/>
                <a:ea typeface="Calibri"/>
                <a:cs typeface="B Lotus"/>
              </a:rPr>
              <a:t>چون طول موج کمانشی </a:t>
            </a:r>
            <a:r>
              <a:rPr lang="en-US" b="1" dirty="0" err="1" smtClean="0">
                <a:latin typeface="Lucida Fax"/>
                <a:ea typeface="Calibri"/>
                <a:cs typeface="B Lotus"/>
              </a:rPr>
              <a:t>L</a:t>
            </a:r>
            <a:r>
              <a:rPr lang="en-US" b="1" baseline="-25000" dirty="0" err="1" smtClean="0">
                <a:latin typeface="Lucida Fax"/>
                <a:ea typeface="Calibri"/>
                <a:cs typeface="B Lotus"/>
              </a:rPr>
              <a:t>w</a:t>
            </a:r>
            <a:r>
              <a:rPr lang="fa-IR" b="1" dirty="0" smtClean="0">
                <a:latin typeface="Lucida Fax"/>
                <a:ea typeface="Calibri"/>
                <a:cs typeface="B Lotus"/>
              </a:rPr>
              <a:t> باید به هم نزدیک باشد یا از فواصل بولت </a:t>
            </a:r>
            <a:r>
              <a:rPr lang="en-US" b="1" dirty="0" smtClean="0">
                <a:latin typeface="Lucida Fax"/>
                <a:ea typeface="Calibri"/>
                <a:cs typeface="B Lotus"/>
              </a:rPr>
              <a:t>L</a:t>
            </a:r>
            <a:r>
              <a:rPr lang="en-US" b="1" baseline="-25000" dirty="0" smtClean="0">
                <a:latin typeface="Lucida Fax"/>
                <a:ea typeface="Calibri"/>
                <a:cs typeface="B Lotus"/>
              </a:rPr>
              <a:t>b</a:t>
            </a:r>
            <a:r>
              <a:rPr lang="fa-IR" b="1" dirty="0" smtClean="0">
                <a:latin typeface="Lucida Fax"/>
                <a:ea typeface="Calibri"/>
                <a:cs typeface="B Lotus"/>
              </a:rPr>
              <a:t> بزرگتر باشد . حداکثر لنگر خمشی تقریباً با نیروی ثابت </a:t>
            </a:r>
            <a:r>
              <a:rPr lang="en-US" b="1" dirty="0" smtClean="0">
                <a:latin typeface="Lucida Fax"/>
                <a:ea typeface="Calibri"/>
                <a:cs typeface="B Lotus"/>
              </a:rPr>
              <a:t>f</a:t>
            </a:r>
            <a:r>
              <a:rPr lang="fa-IR" b="1" dirty="0" smtClean="0">
                <a:latin typeface="Lucida Fax"/>
                <a:ea typeface="Calibri"/>
                <a:cs typeface="B Lotus"/>
              </a:rPr>
              <a:t> در مرکز فاصله بین بولت ها باید برابر باشد .</a:t>
            </a:r>
            <a:endParaRPr lang="en-US" sz="1400" b="1" dirty="0" smtClean="0">
              <a:latin typeface="Calibri"/>
              <a:ea typeface="Calibri"/>
              <a:cs typeface="Arial"/>
            </a:endParaRPr>
          </a:p>
          <a:p>
            <a:pPr algn="r" rtl="1">
              <a:lnSpc>
                <a:spcPct val="150000"/>
              </a:lnSpc>
            </a:pPr>
            <a:r>
              <a:rPr lang="en-US" b="1" dirty="0" smtClean="0">
                <a:latin typeface="Lucida Fax"/>
                <a:ea typeface="Calibri"/>
                <a:cs typeface="B Lotus"/>
              </a:rPr>
              <a:t>L</a:t>
            </a:r>
            <a:r>
              <a:rPr lang="en-US" b="1" baseline="-25000" dirty="0" smtClean="0">
                <a:latin typeface="Lucida Fax"/>
                <a:ea typeface="Calibri"/>
                <a:cs typeface="B Lotus"/>
              </a:rPr>
              <a:t>b</a:t>
            </a:r>
            <a:r>
              <a:rPr lang="fa-IR" b="1" dirty="0" smtClean="0">
                <a:latin typeface="Lucida Fax"/>
                <a:ea typeface="Calibri"/>
                <a:cs typeface="B Lotus"/>
              </a:rPr>
              <a:t> تکیه گاه لولایی با شرایط مرزی که فرض می شود در محل بولت ها قرار دارد</a:t>
            </a:r>
          </a:p>
          <a:p>
            <a:pPr algn="r" rtl="1">
              <a:lnSpc>
                <a:spcPct val="150000"/>
              </a:lnSpc>
            </a:pPr>
            <a:r>
              <a:rPr lang="fa-IR" b="1" dirty="0" smtClean="0">
                <a:latin typeface="Lucida Fax"/>
                <a:ea typeface="Calibri"/>
                <a:cs typeface="B Lotus"/>
              </a:rPr>
              <a:t>حداکثر بار فشاری در باد بند کمانش ناپذیر در محلی اتفاق می افتد که حداکثر لنگر خمشی در اعضای مهار کننده      ( </a:t>
            </a:r>
            <a:r>
              <a:rPr lang="en-US" b="1" dirty="0" err="1" smtClean="0">
                <a:latin typeface="Lucida Fax"/>
                <a:ea typeface="Calibri"/>
                <a:cs typeface="B Lotus"/>
              </a:rPr>
              <a:t>L</a:t>
            </a:r>
            <a:r>
              <a:rPr lang="en-US" b="1" baseline="-25000" dirty="0" err="1" smtClean="0">
                <a:latin typeface="Lucida Fax"/>
                <a:ea typeface="Calibri"/>
                <a:cs typeface="B Lotus"/>
              </a:rPr>
              <a:t>bf</a:t>
            </a:r>
            <a:r>
              <a:rPr lang="fa-IR" b="1" dirty="0" smtClean="0">
                <a:latin typeface="Lucida Fax"/>
                <a:ea typeface="Calibri"/>
                <a:cs typeface="Times New Roman"/>
              </a:rPr>
              <a:t>/</a:t>
            </a:r>
            <a:r>
              <a:rPr lang="en-US" b="1" dirty="0" smtClean="0">
                <a:latin typeface="Lucida Fax"/>
                <a:ea typeface="Calibri"/>
                <a:cs typeface="B Lotus"/>
              </a:rPr>
              <a:t>q</a:t>
            </a:r>
            <a:r>
              <a:rPr lang="fa-IR" b="1" dirty="0" smtClean="0">
                <a:latin typeface="Lucida Fax"/>
                <a:ea typeface="Calibri"/>
                <a:cs typeface="B Lotus"/>
              </a:rPr>
              <a:t> ) برابر با ظرفیت لنگر پلاستیک </a:t>
            </a:r>
            <a:r>
              <a:rPr lang="en-US" b="1" dirty="0" err="1" smtClean="0">
                <a:latin typeface="Lucida Fax"/>
                <a:ea typeface="Calibri"/>
                <a:cs typeface="B Lotus"/>
              </a:rPr>
              <a:t>M</a:t>
            </a:r>
            <a:r>
              <a:rPr lang="en-US" b="1" baseline="30000" dirty="0" err="1" smtClean="0">
                <a:latin typeface="Lucida Fax"/>
                <a:ea typeface="Calibri"/>
                <a:cs typeface="B Lotus"/>
              </a:rPr>
              <a:t>e</a:t>
            </a:r>
            <a:r>
              <a:rPr lang="en-US" b="1" baseline="-25000" dirty="0" err="1" smtClean="0">
                <a:latin typeface="Lucida Fax"/>
                <a:ea typeface="Calibri"/>
                <a:cs typeface="B Lotus"/>
              </a:rPr>
              <a:t>p</a:t>
            </a:r>
            <a:r>
              <a:rPr lang="fa-IR" b="1" dirty="0" smtClean="0">
                <a:latin typeface="Lucida Fax"/>
                <a:ea typeface="Calibri"/>
                <a:cs typeface="B Lotus"/>
              </a:rPr>
              <a:t> باشد که مبنای حداکثر بار فشاری در مورد کمانشی بالا در ورق صفحه ای کانال را به وجود می آورد</a:t>
            </a:r>
            <a:endParaRPr lang="en-US" b="1" dirty="0"/>
          </a:p>
        </p:txBody>
      </p:sp>
      <p:pic>
        <p:nvPicPr>
          <p:cNvPr id="3074" name="Picture 2" descr="G:\Structure Engineering\Structure Engineering\Stability Structure\Seminar\pic\3\4.jpg"/>
          <p:cNvPicPr>
            <a:picLocks noChangeAspect="1" noChangeArrowheads="1"/>
          </p:cNvPicPr>
          <p:nvPr/>
        </p:nvPicPr>
        <p:blipFill>
          <a:blip r:embed="rId2"/>
          <a:srcRect/>
          <a:stretch>
            <a:fillRect/>
          </a:stretch>
        </p:blipFill>
        <p:spPr bwMode="auto">
          <a:xfrm>
            <a:off x="142844" y="1142984"/>
            <a:ext cx="3000396" cy="928694"/>
          </a:xfrm>
          <a:prstGeom prst="rect">
            <a:avLst/>
          </a:prstGeom>
          <a:noFill/>
        </p:spPr>
      </p:pic>
      <p:pic>
        <p:nvPicPr>
          <p:cNvPr id="3075" name="Picture 3" descr="G:\Structure Engineering\Structure Engineering\Stability Structure\Seminar\pic\3\5.jpg"/>
          <p:cNvPicPr>
            <a:picLocks noChangeAspect="1" noChangeArrowheads="1"/>
          </p:cNvPicPr>
          <p:nvPr/>
        </p:nvPicPr>
        <p:blipFill>
          <a:blip r:embed="rId3"/>
          <a:srcRect/>
          <a:stretch>
            <a:fillRect/>
          </a:stretch>
        </p:blipFill>
        <p:spPr bwMode="auto">
          <a:xfrm>
            <a:off x="142844" y="5262450"/>
            <a:ext cx="4000528" cy="1454814"/>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3570" y="214290"/>
            <a:ext cx="3227165"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طراحی بادبند کمانش ناپذیر</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595582" cy="461665"/>
          </a:xfrm>
          <a:prstGeom prst="rect">
            <a:avLst/>
          </a:prstGeom>
          <a:noFill/>
        </p:spPr>
        <p:txBody>
          <a:bodyPr wrap="none" lIns="91440" tIns="45720" rIns="91440" bIns="45720">
            <a:spAutoFit/>
          </a:bodyPr>
          <a:lstStyle/>
          <a:p>
            <a:pPr algn="ctr"/>
            <a:r>
              <a:rPr lang="en-US" sz="2400" b="1"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B.R.B Design</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7" name="TextBox 6"/>
          <p:cNvSpPr txBox="1"/>
          <p:nvPr/>
        </p:nvSpPr>
        <p:spPr>
          <a:xfrm>
            <a:off x="214282" y="928670"/>
            <a:ext cx="8786874" cy="1646605"/>
          </a:xfrm>
          <a:prstGeom prst="rect">
            <a:avLst/>
          </a:prstGeom>
          <a:noFill/>
        </p:spPr>
        <p:txBody>
          <a:bodyPr wrap="square" rtlCol="0">
            <a:spAutoFit/>
          </a:bodyPr>
          <a:lstStyle/>
          <a:p>
            <a:pPr algn="ctr" rtl="1">
              <a:lnSpc>
                <a:spcPct val="150000"/>
              </a:lnSpc>
              <a:spcAft>
                <a:spcPts val="1000"/>
              </a:spcAft>
            </a:pPr>
            <a:r>
              <a:rPr lang="en-US" b="1" dirty="0" smtClean="0">
                <a:latin typeface="Lucida Fax"/>
                <a:ea typeface="Calibri"/>
                <a:cs typeface="B Lotus"/>
              </a:rPr>
              <a:t>If   </a:t>
            </a:r>
            <a:r>
              <a:rPr lang="en-US" b="1" dirty="0" err="1" smtClean="0">
                <a:latin typeface="Lucida Fax"/>
                <a:ea typeface="Calibri"/>
                <a:cs typeface="B Lotus"/>
              </a:rPr>
              <a:t>L</a:t>
            </a:r>
            <a:r>
              <a:rPr lang="en-US" b="1" baseline="-25000" dirty="0" err="1" smtClean="0">
                <a:latin typeface="Lucida Fax"/>
                <a:ea typeface="Calibri"/>
                <a:cs typeface="B Lotus"/>
              </a:rPr>
              <a:t>w</a:t>
            </a:r>
            <a:r>
              <a:rPr lang="en-US" b="1" baseline="-25000" dirty="0" smtClean="0">
                <a:latin typeface="Lucida Fax"/>
                <a:ea typeface="Calibri"/>
                <a:cs typeface="B Lotus"/>
              </a:rPr>
              <a:t> </a:t>
            </a:r>
            <a:r>
              <a:rPr lang="en-US" b="1" dirty="0" smtClean="0">
                <a:latin typeface="Lucida Fax"/>
                <a:ea typeface="Calibri"/>
                <a:cs typeface="B Lotus"/>
              </a:rPr>
              <a:t>&lt; L</a:t>
            </a:r>
            <a:r>
              <a:rPr lang="en-US" b="1" baseline="-25000" dirty="0" smtClean="0">
                <a:latin typeface="Lucida Fax"/>
                <a:ea typeface="Calibri"/>
                <a:cs typeface="B Lotus"/>
              </a:rPr>
              <a:t>b </a:t>
            </a:r>
            <a:r>
              <a:rPr lang="en-US" b="1" dirty="0" smtClean="0">
                <a:latin typeface="Lucida Fax"/>
                <a:ea typeface="Calibri"/>
                <a:cs typeface="B Lotus"/>
              </a:rPr>
              <a:t>  </a:t>
            </a:r>
            <a:r>
              <a:rPr lang="en-US" sz="2800" b="1" dirty="0" smtClean="0">
                <a:latin typeface="Arial"/>
                <a:ea typeface="Calibri"/>
                <a:cs typeface="Arial"/>
              </a:rPr>
              <a:t>→ </a:t>
            </a:r>
            <a:r>
              <a:rPr lang="en-US" dirty="0" err="1" smtClean="0">
                <a:latin typeface="Lucida Fax"/>
                <a:ea typeface="Calibri"/>
                <a:cs typeface="B Lotus"/>
              </a:rPr>
              <a:t>M</a:t>
            </a:r>
            <a:r>
              <a:rPr lang="en-US" baseline="-25000" dirty="0" err="1" smtClean="0">
                <a:latin typeface="Lucida Fax"/>
                <a:ea typeface="Calibri"/>
                <a:cs typeface="B Lotus"/>
              </a:rPr>
              <a:t>max</a:t>
            </a:r>
            <a:r>
              <a:rPr lang="en-US" baseline="-25000" dirty="0" smtClean="0">
                <a:latin typeface="Lucida Fax"/>
                <a:ea typeface="Calibri"/>
                <a:cs typeface="B Lotus"/>
              </a:rPr>
              <a:t>(restrained members) </a:t>
            </a:r>
            <a:r>
              <a:rPr lang="en-US" dirty="0" smtClean="0">
                <a:latin typeface="Lucida Fax"/>
                <a:ea typeface="Calibri"/>
                <a:cs typeface="B Lotus"/>
              </a:rPr>
              <a:t>= </a:t>
            </a:r>
            <a:r>
              <a:rPr lang="en-US" dirty="0" smtClean="0">
                <a:latin typeface="Calibri"/>
                <a:ea typeface="Calibri"/>
                <a:cs typeface="HZYKE M+t 1"/>
              </a:rPr>
              <a:t>computed based on the number and magnitude of contact force within the bolt spacing</a:t>
            </a:r>
            <a:endParaRPr lang="en-US" dirty="0" smtClean="0">
              <a:latin typeface="Calibri"/>
              <a:ea typeface="Calibri"/>
              <a:cs typeface="Arial"/>
            </a:endParaRPr>
          </a:p>
          <a:p>
            <a:pPr algn="just" rtl="1">
              <a:lnSpc>
                <a:spcPct val="150000"/>
              </a:lnSpc>
              <a:spcAft>
                <a:spcPts val="1000"/>
              </a:spcAft>
            </a:pPr>
            <a:endParaRPr lang="en-US" b="1" dirty="0"/>
          </a:p>
        </p:txBody>
      </p:sp>
      <p:sp>
        <p:nvSpPr>
          <p:cNvPr id="8" name="TextBox 7"/>
          <p:cNvSpPr txBox="1"/>
          <p:nvPr/>
        </p:nvSpPr>
        <p:spPr>
          <a:xfrm>
            <a:off x="428596" y="2083929"/>
            <a:ext cx="8215370" cy="1872307"/>
          </a:xfrm>
          <a:prstGeom prst="rect">
            <a:avLst/>
          </a:prstGeom>
          <a:noFill/>
        </p:spPr>
        <p:txBody>
          <a:bodyPr wrap="square" rtlCol="0">
            <a:spAutoFit/>
          </a:bodyPr>
          <a:lstStyle/>
          <a:p>
            <a:pPr algn="just" rtl="1">
              <a:lnSpc>
                <a:spcPct val="150000"/>
              </a:lnSpc>
              <a:spcAft>
                <a:spcPts val="1000"/>
              </a:spcAft>
            </a:pPr>
            <a:r>
              <a:rPr lang="en-US" b="1" dirty="0" err="1" smtClean="0">
                <a:latin typeface="Lucida Fax"/>
                <a:ea typeface="Calibri"/>
                <a:cs typeface="B Lotus"/>
              </a:rPr>
              <a:t>N</a:t>
            </a:r>
            <a:r>
              <a:rPr lang="en-US" b="1" baseline="-25000" dirty="0" err="1" smtClean="0">
                <a:latin typeface="Lucida Fax"/>
                <a:ea typeface="Calibri"/>
                <a:cs typeface="B Lotus"/>
              </a:rPr>
              <a:t>b</a:t>
            </a:r>
            <a:r>
              <a:rPr lang="fa-IR" b="1" dirty="0" smtClean="0">
                <a:latin typeface="Lucida Fax"/>
                <a:ea typeface="Calibri"/>
                <a:cs typeface="B Lotus"/>
              </a:rPr>
              <a:t> تعداد بولت ها مبنی بر ظرفیت کششی بولت و کل نیروی ثابت </a:t>
            </a:r>
            <a:r>
              <a:rPr lang="en-US" b="1" dirty="0" smtClean="0">
                <a:latin typeface="Lucida Fax"/>
                <a:ea typeface="Calibri"/>
                <a:cs typeface="B Lotus"/>
              </a:rPr>
              <a:t>f</a:t>
            </a:r>
            <a:r>
              <a:rPr lang="fa-IR" b="1" dirty="0" smtClean="0">
                <a:latin typeface="Lucida Fax"/>
                <a:ea typeface="Calibri"/>
                <a:cs typeface="B Lotus"/>
              </a:rPr>
              <a:t> در بادبند کمانش ناپذیر تعیین می گردد .</a:t>
            </a:r>
            <a:endParaRPr lang="en-US" sz="1400" b="1" dirty="0" smtClean="0">
              <a:latin typeface="Calibri"/>
              <a:ea typeface="Calibri"/>
              <a:cs typeface="Arial"/>
            </a:endParaRPr>
          </a:p>
          <a:p>
            <a:pPr algn="just" rtl="1">
              <a:lnSpc>
                <a:spcPct val="150000"/>
              </a:lnSpc>
              <a:spcAft>
                <a:spcPts val="1000"/>
              </a:spcAft>
            </a:pPr>
            <a:r>
              <a:rPr lang="fa-IR" b="1" dirty="0" smtClean="0">
                <a:latin typeface="Lucida Fax"/>
                <a:ea typeface="Calibri"/>
                <a:cs typeface="B Lotus"/>
              </a:rPr>
              <a:t>هر نیروی تماس بر مبنای نسبت </a:t>
            </a:r>
            <a:r>
              <a:rPr lang="en-US" b="1" dirty="0" smtClean="0">
                <a:latin typeface="Lucida Fax"/>
                <a:ea typeface="Calibri"/>
                <a:cs typeface="B Lotus"/>
              </a:rPr>
              <a:t>L</a:t>
            </a:r>
            <a:r>
              <a:rPr lang="en-US" b="1" baseline="-25000" dirty="0" smtClean="0">
                <a:latin typeface="Lucida Fax"/>
                <a:ea typeface="Calibri"/>
                <a:cs typeface="B Lotus"/>
              </a:rPr>
              <a:t>b</a:t>
            </a:r>
            <a:r>
              <a:rPr lang="en-US" b="1" dirty="0" smtClean="0">
                <a:latin typeface="Lucida Fax"/>
                <a:ea typeface="Calibri"/>
                <a:cs typeface="B Lotus"/>
              </a:rPr>
              <a:t>/</a:t>
            </a:r>
            <a:r>
              <a:rPr lang="en-US" b="1" dirty="0" err="1" smtClean="0">
                <a:latin typeface="Lucida Fax"/>
                <a:ea typeface="Calibri"/>
                <a:cs typeface="B Lotus"/>
              </a:rPr>
              <a:t>L</a:t>
            </a:r>
            <a:r>
              <a:rPr lang="en-US" b="1" baseline="-25000" dirty="0" err="1" smtClean="0">
                <a:latin typeface="Lucida Fax"/>
                <a:ea typeface="Calibri"/>
                <a:cs typeface="B Lotus"/>
              </a:rPr>
              <a:t>w</a:t>
            </a:r>
            <a:r>
              <a:rPr lang="fa-IR" b="1" dirty="0" smtClean="0">
                <a:latin typeface="Lucida Fax"/>
                <a:ea typeface="Calibri"/>
                <a:cs typeface="B Lotus"/>
              </a:rPr>
              <a:t> با این فرض که به طور یکسان در عرض مقطع ورق پخش می شود . بدین صورت تعیین می گردد . ( تصویر </a:t>
            </a:r>
            <a:r>
              <a:rPr lang="en-US" b="1" dirty="0" smtClean="0">
                <a:latin typeface="Lucida Fax"/>
                <a:ea typeface="Calibri"/>
                <a:cs typeface="B Lotus"/>
              </a:rPr>
              <a:t>c</a:t>
            </a:r>
            <a:r>
              <a:rPr lang="fa-IR" b="1" dirty="0" smtClean="0">
                <a:latin typeface="Calibri"/>
                <a:ea typeface="Calibri"/>
                <a:cs typeface="Times New Roman"/>
              </a:rPr>
              <a:t>–</a:t>
            </a:r>
            <a:r>
              <a:rPr lang="fa-IR" b="1" dirty="0" smtClean="0">
                <a:latin typeface="Lucida Fax"/>
                <a:ea typeface="Calibri"/>
                <a:cs typeface="B Lotus"/>
              </a:rPr>
              <a:t> 2 )</a:t>
            </a:r>
            <a:endParaRPr lang="en-US" sz="1400" b="1" dirty="0" smtClean="0">
              <a:latin typeface="Calibri"/>
              <a:ea typeface="Calibri"/>
              <a:cs typeface="Arial"/>
            </a:endParaRPr>
          </a:p>
          <a:p>
            <a:endParaRPr lang="en-US" b="1" dirty="0"/>
          </a:p>
        </p:txBody>
      </p:sp>
      <p:pic>
        <p:nvPicPr>
          <p:cNvPr id="4098" name="Picture 2" descr="G:\Structure Engineering\Structure Engineering\Stability Structure\Seminar\pic\4\3.jpg"/>
          <p:cNvPicPr>
            <a:picLocks noChangeAspect="1" noChangeArrowheads="1"/>
          </p:cNvPicPr>
          <p:nvPr/>
        </p:nvPicPr>
        <p:blipFill>
          <a:blip r:embed="rId2"/>
          <a:srcRect/>
          <a:stretch>
            <a:fillRect/>
          </a:stretch>
        </p:blipFill>
        <p:spPr bwMode="auto">
          <a:xfrm>
            <a:off x="0" y="3269285"/>
            <a:ext cx="4929190" cy="3588715"/>
          </a:xfrm>
          <a:prstGeom prst="rect">
            <a:avLst/>
          </a:prstGeom>
          <a:noFill/>
        </p:spPr>
      </p:pic>
      <p:pic>
        <p:nvPicPr>
          <p:cNvPr id="4099" name="Picture 3" descr="G:\Structure Engineering\Structure Engineering\Stability Structure\Seminar\pic\3\6.jpg"/>
          <p:cNvPicPr>
            <a:picLocks noChangeAspect="1" noChangeArrowheads="1"/>
          </p:cNvPicPr>
          <p:nvPr/>
        </p:nvPicPr>
        <p:blipFill>
          <a:blip r:embed="rId3"/>
          <a:srcRect/>
          <a:stretch>
            <a:fillRect/>
          </a:stretch>
        </p:blipFill>
        <p:spPr bwMode="auto">
          <a:xfrm>
            <a:off x="5153954" y="4190720"/>
            <a:ext cx="3714776" cy="18877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099"/>
                                        </p:tgtEl>
                                        <p:attrNameLst>
                                          <p:attrName>style.visibility</p:attrName>
                                        </p:attrNameLst>
                                      </p:cBhvr>
                                      <p:to>
                                        <p:strVal val="visible"/>
                                      </p:to>
                                    </p:set>
                                    <p:animEffect transition="in" filter="fade">
                                      <p:cBhvr>
                                        <p:cTn id="11"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357158" y="642918"/>
            <a:ext cx="8358246" cy="2159566"/>
          </a:xfrm>
          <a:prstGeom prst="rect">
            <a:avLst/>
          </a:prstGeom>
          <a:noFill/>
        </p:spPr>
        <p:txBody>
          <a:bodyPr wrap="square" rtlCol="0">
            <a:spAutoFit/>
          </a:bodyPr>
          <a:lstStyle/>
          <a:p>
            <a:pPr algn="ctr" rtl="1">
              <a:lnSpc>
                <a:spcPct val="200000"/>
              </a:lnSpc>
              <a:spcAft>
                <a:spcPts val="1000"/>
              </a:spcAft>
            </a:pPr>
            <a:r>
              <a:rPr lang="fa-IR" b="1" dirty="0" smtClean="0">
                <a:latin typeface="Sepehr"/>
                <a:ea typeface="Calibri"/>
                <a:cs typeface="B Lotus"/>
              </a:rPr>
              <a:t>برنامه آزمایشگاهی از آزمایش های چرخه ای چهار نمونه بادبند کمانش ناپذیر تشکیل شده است . تصویر زیر  ابعاد نمونه شماره 1 را نشان می دهد . نمونه های شماره 2 تا 4 به غیر از اندازه اعضای مهار کننده و شماره بولت ها مانند نمونه شماره 1 هستند . جدول شماره 1 خلاصه اندازه اعضاء و وزن هر نمونه را نشان می دهد . </a:t>
            </a:r>
            <a:endParaRPr lang="en-US" sz="1400" dirty="0" smtClean="0">
              <a:latin typeface="Calibri"/>
              <a:ea typeface="Calibri"/>
              <a:cs typeface="Arial"/>
            </a:endParaRPr>
          </a:p>
          <a:p>
            <a:endParaRPr lang="en-US" dirty="0"/>
          </a:p>
        </p:txBody>
      </p:sp>
      <p:pic>
        <p:nvPicPr>
          <p:cNvPr id="1026" name="Picture 2" descr="G:\Structure Engineering\Structure Engineering\Stability Structure\Seminar\pic\4\4.jpg"/>
          <p:cNvPicPr>
            <a:picLocks noChangeAspect="1" noChangeArrowheads="1"/>
          </p:cNvPicPr>
          <p:nvPr/>
        </p:nvPicPr>
        <p:blipFill>
          <a:blip r:embed="rId2"/>
          <a:srcRect/>
          <a:stretch>
            <a:fillRect/>
          </a:stretch>
        </p:blipFill>
        <p:spPr bwMode="auto">
          <a:xfrm>
            <a:off x="0" y="2620273"/>
            <a:ext cx="9144000" cy="40948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4929190" y="800239"/>
            <a:ext cx="3929090" cy="4057521"/>
          </a:xfrm>
          <a:prstGeom prst="rect">
            <a:avLst/>
          </a:prstGeom>
          <a:solidFill>
            <a:schemeClr val="tx2">
              <a:lumMod val="50000"/>
            </a:schemeClr>
          </a:solidFill>
        </p:spPr>
        <p:txBody>
          <a:bodyPr wrap="square" rtlCol="0">
            <a:spAutoFit/>
          </a:bodyPr>
          <a:lstStyle/>
          <a:p>
            <a:pPr algn="r" rtl="1">
              <a:lnSpc>
                <a:spcPct val="200000"/>
              </a:lnSpc>
              <a:spcAft>
                <a:spcPts val="1000"/>
              </a:spcAft>
            </a:pPr>
            <a:r>
              <a:rPr lang="fa-IR" b="1" dirty="0" smtClean="0">
                <a:latin typeface="Sepehr"/>
                <a:ea typeface="Calibri"/>
                <a:cs typeface="B Yagut" pitchFamily="2" charset="-78"/>
              </a:rPr>
              <a:t> </a:t>
            </a:r>
            <a:r>
              <a:rPr lang="fa-IR" b="1" dirty="0" smtClean="0">
                <a:cs typeface="B Yagut" pitchFamily="2" charset="-78"/>
              </a:rPr>
              <a:t>عرض ورق هسته </a:t>
            </a:r>
            <a:r>
              <a:rPr lang="en-US" b="1" dirty="0" err="1" smtClean="0">
                <a:cs typeface="B Yagut" pitchFamily="2" charset="-78"/>
              </a:rPr>
              <a:t>B</a:t>
            </a:r>
            <a:r>
              <a:rPr lang="en-US" b="1" baseline="-25000" dirty="0" err="1" smtClean="0">
                <a:cs typeface="B Yagut" pitchFamily="2" charset="-78"/>
              </a:rPr>
              <a:t>c</a:t>
            </a:r>
            <a:r>
              <a:rPr lang="fa-IR" b="1" dirty="0" smtClean="0">
                <a:cs typeface="B Yagut" pitchFamily="2" charset="-78"/>
              </a:rPr>
              <a:t> = 150 میلی متر</a:t>
            </a:r>
          </a:p>
          <a:p>
            <a:pPr algn="r" rtl="1">
              <a:lnSpc>
                <a:spcPct val="200000"/>
              </a:lnSpc>
              <a:spcAft>
                <a:spcPts val="1000"/>
              </a:spcAft>
            </a:pPr>
            <a:r>
              <a:rPr lang="fa-IR" b="1" dirty="0" smtClean="0">
                <a:cs typeface="B Yagut" pitchFamily="2" charset="-78"/>
              </a:rPr>
              <a:t> ضخامت آن </a:t>
            </a:r>
            <a:r>
              <a:rPr lang="en-US" b="1" dirty="0" err="1" smtClean="0">
                <a:cs typeface="B Yagut" pitchFamily="2" charset="-78"/>
              </a:rPr>
              <a:t>t</a:t>
            </a:r>
            <a:r>
              <a:rPr lang="en-US" b="1" baseline="-25000" dirty="0" err="1" smtClean="0">
                <a:cs typeface="B Yagut" pitchFamily="2" charset="-78"/>
              </a:rPr>
              <a:t>c</a:t>
            </a:r>
            <a:r>
              <a:rPr lang="en-US" b="1" dirty="0" smtClean="0">
                <a:cs typeface="B Yagut" pitchFamily="2" charset="-78"/>
              </a:rPr>
              <a:t> </a:t>
            </a:r>
            <a:r>
              <a:rPr lang="fa-IR" b="1" dirty="0" smtClean="0">
                <a:cs typeface="B Yagut" pitchFamily="2" charset="-78"/>
              </a:rPr>
              <a:t> = 22 میلی متر</a:t>
            </a:r>
          </a:p>
          <a:p>
            <a:pPr algn="r" rtl="1">
              <a:lnSpc>
                <a:spcPct val="200000"/>
              </a:lnSpc>
              <a:spcAft>
                <a:spcPts val="1000"/>
              </a:spcAft>
            </a:pPr>
            <a:r>
              <a:rPr lang="fa-IR" b="1" dirty="0" smtClean="0">
                <a:cs typeface="B Yagut" pitchFamily="2" charset="-78"/>
              </a:rPr>
              <a:t>ممان اینرسی اعضای مهار کننده </a:t>
            </a:r>
            <a:r>
              <a:rPr lang="en-US" b="1" dirty="0" err="1" smtClean="0">
                <a:cs typeface="B Yagut" pitchFamily="2" charset="-78"/>
              </a:rPr>
              <a:t>I</a:t>
            </a:r>
            <a:r>
              <a:rPr lang="en-US" b="1" baseline="-25000" dirty="0" err="1" smtClean="0">
                <a:cs typeface="B Yagut" pitchFamily="2" charset="-78"/>
              </a:rPr>
              <a:t>r,g</a:t>
            </a:r>
            <a:r>
              <a:rPr lang="en-US" b="1" dirty="0" smtClean="0">
                <a:cs typeface="B Yagut" pitchFamily="2" charset="-78"/>
              </a:rPr>
              <a:t> </a:t>
            </a:r>
            <a:endParaRPr lang="fa-IR" b="1" dirty="0" smtClean="0">
              <a:cs typeface="B Yagut" pitchFamily="2" charset="-78"/>
            </a:endParaRPr>
          </a:p>
          <a:p>
            <a:pPr algn="r" rtl="1">
              <a:lnSpc>
                <a:spcPct val="200000"/>
              </a:lnSpc>
              <a:spcAft>
                <a:spcPts val="1000"/>
              </a:spcAft>
            </a:pPr>
            <a:r>
              <a:rPr lang="fa-IR" b="1" dirty="0" smtClean="0">
                <a:cs typeface="B Yagut" pitchFamily="2" charset="-78"/>
              </a:rPr>
              <a:t>ممان اینرسی ورق صفحه ای  </a:t>
            </a:r>
            <a:r>
              <a:rPr lang="en-US" b="1" dirty="0" smtClean="0">
                <a:cs typeface="B Yagut" pitchFamily="2" charset="-78"/>
              </a:rPr>
              <a:t>I</a:t>
            </a:r>
            <a:r>
              <a:rPr lang="en-US" b="1" baseline="-25000" dirty="0" smtClean="0">
                <a:cs typeface="B Yagut" pitchFamily="2" charset="-78"/>
              </a:rPr>
              <a:t>f</a:t>
            </a:r>
            <a:r>
              <a:rPr lang="en-US" b="1" dirty="0" smtClean="0">
                <a:cs typeface="B Yagut" pitchFamily="2" charset="-78"/>
              </a:rPr>
              <a:t> </a:t>
            </a:r>
            <a:endParaRPr lang="fa-IR" b="1" dirty="0" smtClean="0">
              <a:cs typeface="B Yagut" pitchFamily="2" charset="-78"/>
            </a:endParaRPr>
          </a:p>
          <a:p>
            <a:pPr algn="r" rtl="1">
              <a:lnSpc>
                <a:spcPct val="200000"/>
              </a:lnSpc>
              <a:spcAft>
                <a:spcPts val="1000"/>
              </a:spcAft>
            </a:pPr>
            <a:r>
              <a:rPr lang="fa-IR" b="1" dirty="0" smtClean="0">
                <a:cs typeface="B Yagut" pitchFamily="2" charset="-78"/>
              </a:rPr>
              <a:t>ممان اینرسی کانال </a:t>
            </a:r>
            <a:r>
              <a:rPr lang="en-US" b="1" dirty="0" err="1" smtClean="0">
                <a:cs typeface="B Yagut" pitchFamily="2" charset="-78"/>
              </a:rPr>
              <a:t>I</a:t>
            </a:r>
            <a:r>
              <a:rPr lang="en-US" b="1" baseline="-25000" dirty="0" err="1" smtClean="0">
                <a:cs typeface="B Yagut" pitchFamily="2" charset="-78"/>
              </a:rPr>
              <a:t>c</a:t>
            </a:r>
            <a:r>
              <a:rPr lang="en-US" b="1" dirty="0" smtClean="0">
                <a:cs typeface="B Yagut" pitchFamily="2" charset="-78"/>
              </a:rPr>
              <a:t> </a:t>
            </a:r>
            <a:endParaRPr lang="fa-IR" b="1" dirty="0" smtClean="0">
              <a:cs typeface="B Yagut" pitchFamily="2" charset="-78"/>
            </a:endParaRPr>
          </a:p>
          <a:p>
            <a:pPr algn="r" rtl="1">
              <a:lnSpc>
                <a:spcPct val="200000"/>
              </a:lnSpc>
              <a:spcAft>
                <a:spcPts val="1000"/>
              </a:spcAft>
            </a:pPr>
            <a:r>
              <a:rPr lang="fa-IR" b="1" dirty="0" smtClean="0">
                <a:cs typeface="B Yagut" pitchFamily="2" charset="-78"/>
              </a:rPr>
              <a:t> ممان اینرسی بتن </a:t>
            </a:r>
            <a:r>
              <a:rPr lang="en-US" b="1" dirty="0" smtClean="0">
                <a:cs typeface="B Yagut" pitchFamily="2" charset="-78"/>
              </a:rPr>
              <a:t>I</a:t>
            </a:r>
            <a:r>
              <a:rPr lang="en-US" b="1" baseline="-25000" dirty="0" smtClean="0">
                <a:cs typeface="B Yagut" pitchFamily="2" charset="-78"/>
              </a:rPr>
              <a:t>con</a:t>
            </a:r>
            <a:r>
              <a:rPr lang="en-US" b="1" dirty="0" smtClean="0">
                <a:cs typeface="B Yagut" pitchFamily="2" charset="-78"/>
              </a:rPr>
              <a:t> </a:t>
            </a:r>
            <a:endParaRPr lang="en-US" dirty="0"/>
          </a:p>
        </p:txBody>
      </p:sp>
      <p:sp>
        <p:nvSpPr>
          <p:cNvPr id="7" name="TextBox 6"/>
          <p:cNvSpPr txBox="1"/>
          <p:nvPr/>
        </p:nvSpPr>
        <p:spPr>
          <a:xfrm>
            <a:off x="142876" y="1042084"/>
            <a:ext cx="4500562" cy="3672800"/>
          </a:xfrm>
          <a:prstGeom prst="rect">
            <a:avLst/>
          </a:prstGeom>
          <a:solidFill>
            <a:schemeClr val="tx2">
              <a:lumMod val="50000"/>
            </a:schemeClr>
          </a:solidFill>
        </p:spPr>
        <p:txBody>
          <a:bodyPr wrap="square" rtlCol="0">
            <a:spAutoFit/>
          </a:bodyPr>
          <a:lstStyle/>
          <a:p>
            <a:pPr algn="r" rtl="1">
              <a:lnSpc>
                <a:spcPct val="200000"/>
              </a:lnSpc>
              <a:spcAft>
                <a:spcPts val="1000"/>
              </a:spcAft>
            </a:pPr>
            <a:r>
              <a:rPr lang="fa-IR" b="1" dirty="0" smtClean="0">
                <a:latin typeface="Sepehr"/>
                <a:ea typeface="Calibri"/>
                <a:cs typeface="B Yagut" pitchFamily="2" charset="-78"/>
              </a:rPr>
              <a:t>فولاد </a:t>
            </a:r>
            <a:r>
              <a:rPr lang="en-US" b="1" dirty="0" smtClean="0">
                <a:latin typeface="Sepehr"/>
                <a:ea typeface="Calibri"/>
                <a:cs typeface="B Yagut" pitchFamily="2" charset="-78"/>
              </a:rPr>
              <a:t>A36</a:t>
            </a:r>
            <a:r>
              <a:rPr lang="fa-IR" b="1" dirty="0" smtClean="0">
                <a:latin typeface="Sepehr"/>
                <a:ea typeface="Calibri"/>
                <a:cs typeface="B Yagut" pitchFamily="2" charset="-78"/>
              </a:rPr>
              <a:t> در استاندارد </a:t>
            </a:r>
            <a:r>
              <a:rPr lang="en-US" b="1" dirty="0" smtClean="0">
                <a:latin typeface="Sepehr"/>
                <a:ea typeface="Calibri"/>
                <a:cs typeface="B Yagut" pitchFamily="2" charset="-78"/>
              </a:rPr>
              <a:t>ASTM</a:t>
            </a:r>
            <a:r>
              <a:rPr lang="en-US" b="1" dirty="0" smtClean="0">
                <a:latin typeface="B Lotus"/>
                <a:ea typeface="Calibri"/>
                <a:cs typeface="B Yagut" pitchFamily="2" charset="-78"/>
              </a:rPr>
              <a:t> </a:t>
            </a:r>
            <a:r>
              <a:rPr lang="fa-IR" b="1" dirty="0" smtClean="0">
                <a:latin typeface="B Lotus"/>
                <a:ea typeface="Calibri"/>
                <a:cs typeface="B Yagut" pitchFamily="2" charset="-78"/>
              </a:rPr>
              <a:t> با مقاومت جاری شدن</a:t>
            </a:r>
            <a:r>
              <a:rPr lang="en-US" b="1" dirty="0" smtClean="0">
                <a:latin typeface="Sepehr"/>
                <a:ea typeface="Calibri"/>
                <a:cs typeface="B Yagut" pitchFamily="2" charset="-78"/>
              </a:rPr>
              <a:t>250</a:t>
            </a:r>
            <a:r>
              <a:rPr lang="en-US" b="1" dirty="0" smtClean="0">
                <a:latin typeface="B Lotus"/>
                <a:ea typeface="Calibri"/>
                <a:cs typeface="B Yagut" pitchFamily="2" charset="-78"/>
              </a:rPr>
              <a:t> </a:t>
            </a:r>
            <a:r>
              <a:rPr lang="fa-IR" b="1" dirty="0" smtClean="0">
                <a:latin typeface="B Lotus"/>
                <a:ea typeface="Calibri"/>
                <a:cs typeface="B Yagut" pitchFamily="2" charset="-78"/>
              </a:rPr>
              <a:t> مگا پاسگال جهت کانال استفاده می شود . </a:t>
            </a:r>
          </a:p>
          <a:p>
            <a:pPr algn="r" rtl="1">
              <a:lnSpc>
                <a:spcPct val="200000"/>
              </a:lnSpc>
              <a:spcAft>
                <a:spcPts val="1000"/>
              </a:spcAft>
            </a:pPr>
            <a:r>
              <a:rPr lang="fa-IR" b="1" dirty="0" smtClean="0">
                <a:latin typeface="B Lotus"/>
                <a:ea typeface="Calibri"/>
                <a:cs typeface="B Yagut" pitchFamily="2" charset="-78"/>
              </a:rPr>
              <a:t>از فولاد</a:t>
            </a:r>
            <a:r>
              <a:rPr lang="en-US" b="1" dirty="0" smtClean="0">
                <a:latin typeface="Sepehr"/>
                <a:ea typeface="Calibri"/>
                <a:cs typeface="B Yagut" pitchFamily="2" charset="-78"/>
              </a:rPr>
              <a:t>Gr50</a:t>
            </a:r>
            <a:r>
              <a:rPr lang="fa-IR" b="1" dirty="0" smtClean="0">
                <a:latin typeface="Sepehr"/>
                <a:ea typeface="Calibri"/>
                <a:cs typeface="B Yagut" pitchFamily="2" charset="-78"/>
              </a:rPr>
              <a:t>در استاندارد</a:t>
            </a:r>
            <a:r>
              <a:rPr lang="en-US" b="1" dirty="0" smtClean="0">
                <a:latin typeface="Sepehr"/>
                <a:ea typeface="Calibri"/>
                <a:cs typeface="B Yagut" pitchFamily="2" charset="-78"/>
              </a:rPr>
              <a:t>ASTM </a:t>
            </a:r>
            <a:r>
              <a:rPr lang="en-US" b="1" dirty="0" smtClean="0">
                <a:latin typeface="B Lotus"/>
                <a:ea typeface="Calibri"/>
                <a:cs typeface="B Yagut" pitchFamily="2" charset="-78"/>
              </a:rPr>
              <a:t> </a:t>
            </a:r>
            <a:r>
              <a:rPr lang="fa-IR" b="1" dirty="0" smtClean="0">
                <a:latin typeface="B Lotus"/>
                <a:ea typeface="Calibri"/>
                <a:cs typeface="B Yagut" pitchFamily="2" charset="-78"/>
              </a:rPr>
              <a:t> برای هسته ، کنار و ورق صفحه ای تعیین گردید . </a:t>
            </a:r>
            <a:endParaRPr lang="en-US" sz="1400" b="1" dirty="0" smtClean="0">
              <a:latin typeface="Calibri"/>
              <a:ea typeface="Calibri"/>
              <a:cs typeface="B Yagut" pitchFamily="2" charset="-78"/>
            </a:endParaRPr>
          </a:p>
          <a:p>
            <a:pPr algn="r">
              <a:lnSpc>
                <a:spcPct val="200000"/>
              </a:lnSpc>
            </a:pPr>
            <a:r>
              <a:rPr lang="fa-IR" b="1" dirty="0" smtClean="0">
                <a:latin typeface="Sepehr"/>
                <a:ea typeface="Calibri"/>
                <a:cs typeface="B Yagut" pitchFamily="2" charset="-78"/>
              </a:rPr>
              <a:t>مقاومت بتن 28 روزه 35 مگا پاسگال در نظر گرفته شده است</a:t>
            </a:r>
            <a:endParaRPr lang="en-US" b="1" dirty="0">
              <a:cs typeface="B Yagut" pitchFamily="2" charset="-78"/>
            </a:endParaRPr>
          </a:p>
        </p:txBody>
      </p:sp>
      <p:sp>
        <p:nvSpPr>
          <p:cNvPr id="8" name="TextBox 7"/>
          <p:cNvSpPr txBox="1"/>
          <p:nvPr/>
        </p:nvSpPr>
        <p:spPr>
          <a:xfrm>
            <a:off x="357158" y="5341013"/>
            <a:ext cx="8358246" cy="1016945"/>
          </a:xfrm>
          <a:prstGeom prst="rect">
            <a:avLst/>
          </a:prstGeom>
          <a:solidFill>
            <a:schemeClr val="tx2">
              <a:lumMod val="50000"/>
            </a:schemeClr>
          </a:solidFill>
        </p:spPr>
        <p:txBody>
          <a:bodyPr wrap="square" rtlCol="0">
            <a:spAutoFit/>
          </a:bodyPr>
          <a:lstStyle/>
          <a:p>
            <a:pPr algn="ctr" rtl="1">
              <a:lnSpc>
                <a:spcPct val="150000"/>
              </a:lnSpc>
              <a:spcAft>
                <a:spcPts val="1000"/>
              </a:spcAft>
            </a:pPr>
            <a:r>
              <a:rPr lang="fa-IR" b="1" dirty="0" smtClean="0">
                <a:latin typeface="Sepehr"/>
                <a:ea typeface="Calibri"/>
                <a:cs typeface="B Yagut" pitchFamily="2" charset="-78"/>
              </a:rPr>
              <a:t>تمام بولت های استفاده شده در اعضای مهار کننده از نوع </a:t>
            </a:r>
            <a:r>
              <a:rPr lang="en-US" b="1" dirty="0" smtClean="0">
                <a:latin typeface="Sepehr"/>
                <a:ea typeface="Calibri"/>
                <a:cs typeface="B Yagut" pitchFamily="2" charset="-78"/>
              </a:rPr>
              <a:t> A490</a:t>
            </a:r>
            <a:r>
              <a:rPr lang="en-US" b="1" dirty="0" smtClean="0">
                <a:latin typeface="B Lotus"/>
                <a:ea typeface="Calibri"/>
                <a:cs typeface="B Yagut" pitchFamily="2" charset="-78"/>
              </a:rPr>
              <a:t> </a:t>
            </a:r>
            <a:r>
              <a:rPr lang="fa-IR" b="1" dirty="0" smtClean="0">
                <a:latin typeface="B Lotus"/>
                <a:ea typeface="Calibri"/>
                <a:cs typeface="B Yagut" pitchFamily="2" charset="-78"/>
              </a:rPr>
              <a:t>با مقاومت بالا و قطر</a:t>
            </a:r>
            <a:r>
              <a:rPr lang="en-US" b="1" dirty="0" smtClean="0">
                <a:latin typeface="B Lotus"/>
                <a:ea typeface="Calibri"/>
                <a:cs typeface="B Yagut" pitchFamily="2" charset="-78"/>
              </a:rPr>
              <a:t> ¾ </a:t>
            </a:r>
            <a:r>
              <a:rPr lang="fa-IR" b="1" dirty="0" smtClean="0">
                <a:latin typeface="B Lotus"/>
                <a:ea typeface="Calibri"/>
                <a:cs typeface="B Yagut" pitchFamily="2" charset="-78"/>
              </a:rPr>
              <a:t>اینچ</a:t>
            </a:r>
            <a:r>
              <a:rPr lang="en-US" b="1" dirty="0" smtClean="0">
                <a:latin typeface="B Lotus"/>
                <a:ea typeface="Calibri"/>
                <a:cs typeface="B Yagut" pitchFamily="2" charset="-78"/>
              </a:rPr>
              <a:t> </a:t>
            </a:r>
            <a:r>
              <a:rPr lang="fa-IR" b="1" dirty="0" smtClean="0">
                <a:latin typeface="B Lotus"/>
                <a:ea typeface="Calibri"/>
                <a:cs typeface="B Yagut" pitchFamily="2" charset="-78"/>
              </a:rPr>
              <a:t> </a:t>
            </a:r>
            <a:endParaRPr lang="en-US" b="1" dirty="0" smtClean="0">
              <a:latin typeface="B Lotus"/>
              <a:ea typeface="Calibri"/>
              <a:cs typeface="B Yagut" pitchFamily="2" charset="-78"/>
            </a:endParaRPr>
          </a:p>
          <a:p>
            <a:pPr algn="ctr" rtl="1">
              <a:lnSpc>
                <a:spcPct val="150000"/>
              </a:lnSpc>
              <a:spcAft>
                <a:spcPts val="1000"/>
              </a:spcAft>
            </a:pPr>
            <a:r>
              <a:rPr lang="fa-IR" b="1" dirty="0" smtClean="0">
                <a:latin typeface="B Lotus"/>
                <a:ea typeface="Calibri"/>
                <a:cs typeface="B Yagut" pitchFamily="2" charset="-78"/>
              </a:rPr>
              <a:t>( 19 میلی متر ) می باشند.</a:t>
            </a:r>
            <a:endParaRPr lang="en-US" sz="1400" dirty="0">
              <a:latin typeface="Calibri"/>
              <a:ea typeface="Calibri"/>
              <a:cs typeface="B Yagut"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480" y="71414"/>
            <a:ext cx="5477782" cy="830997"/>
          </a:xfrm>
          <a:prstGeom prst="rect">
            <a:avLst/>
          </a:prstGeom>
          <a:noFill/>
        </p:spPr>
        <p:txBody>
          <a:bodyPr wrap="none" lIns="91440" tIns="45720" rIns="91440" bIns="45720">
            <a:spAutoFit/>
          </a:bodyPr>
          <a:lstStyle/>
          <a:p>
            <a:pPr algn="ct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جدول شماره 2 - خلاصه اطلاعات سهمیه آزمایشی کششی ورق فولادی و </a:t>
            </a:r>
          </a:p>
          <a:p>
            <a:pPr algn="ctr"/>
            <a:endPar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endParaRPr>
          </a:p>
          <a:p>
            <a:pPr algn="ct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مقاومت فشاری بتن استوانه ای در روز آزمایش</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Yagut" pitchFamily="2" charset="-78"/>
            </a:endParaRPr>
          </a:p>
        </p:txBody>
      </p:sp>
      <p:pic>
        <p:nvPicPr>
          <p:cNvPr id="2050" name="Picture 2" descr="G:\Structure Engineering\Structure Engineering\Stability Structure\Seminar\pic\4\5.jpg"/>
          <p:cNvPicPr>
            <a:picLocks noChangeAspect="1" noChangeArrowheads="1"/>
          </p:cNvPicPr>
          <p:nvPr/>
        </p:nvPicPr>
        <p:blipFill>
          <a:blip r:embed="rId3"/>
          <a:srcRect/>
          <a:stretch>
            <a:fillRect/>
          </a:stretch>
        </p:blipFill>
        <p:spPr bwMode="auto">
          <a:xfrm>
            <a:off x="0" y="928670"/>
            <a:ext cx="9144000" cy="1818030"/>
          </a:xfrm>
          <a:prstGeom prst="rect">
            <a:avLst/>
          </a:prstGeom>
          <a:noFill/>
        </p:spPr>
      </p:pic>
      <p:pic>
        <p:nvPicPr>
          <p:cNvPr id="2051" name="Picture 3" descr="G:\Structure Engineering\Structure Engineering\Stability Structure\Seminar\pic\5\1.jpg"/>
          <p:cNvPicPr>
            <a:picLocks noChangeAspect="1" noChangeArrowheads="1"/>
          </p:cNvPicPr>
          <p:nvPr/>
        </p:nvPicPr>
        <p:blipFill>
          <a:blip r:embed="rId4"/>
          <a:srcRect/>
          <a:stretch>
            <a:fillRect/>
          </a:stretch>
        </p:blipFill>
        <p:spPr bwMode="auto">
          <a:xfrm>
            <a:off x="0" y="3929066"/>
            <a:ext cx="9144000" cy="2866128"/>
          </a:xfrm>
          <a:prstGeom prst="rect">
            <a:avLst/>
          </a:prstGeom>
          <a:noFill/>
        </p:spPr>
      </p:pic>
      <p:sp>
        <p:nvSpPr>
          <p:cNvPr id="9" name="Rectangle 8"/>
          <p:cNvSpPr/>
          <p:nvPr/>
        </p:nvSpPr>
        <p:spPr>
          <a:xfrm>
            <a:off x="785786" y="2928934"/>
            <a:ext cx="7709162" cy="928459"/>
          </a:xfrm>
          <a:prstGeom prst="rect">
            <a:avLst/>
          </a:prstGeom>
          <a:noFill/>
        </p:spPr>
        <p:txBody>
          <a:bodyPr wrap="none" lIns="91440" tIns="45720" rIns="91440" bIns="45720">
            <a:spAutoFit/>
          </a:bodyPr>
          <a:lstStyle/>
          <a:p>
            <a:pPr algn="ctr" rtl="1">
              <a:lnSpc>
                <a:spcPct val="150000"/>
              </a:lnSpc>
              <a:spcAft>
                <a:spcPts val="1000"/>
              </a:spcAft>
            </a:pP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جدول شماره 3 -  خلاصه اطلاعات از بارتسلیم ورق هسته (</a:t>
            </a: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P</a:t>
            </a:r>
            <a:r>
              <a:rPr lang="en-US" sz="1600" b="1" baseline="-250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y</a:t>
            </a: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 که با ضرب سطح مقطع </a:t>
            </a: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a:t>
            </a: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b</a:t>
            </a:r>
            <a:r>
              <a:rPr lang="en-US" sz="1600" b="1" baseline="-250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c</a:t>
            </a: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 </a:t>
            </a: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t</a:t>
            </a:r>
            <a:r>
              <a:rPr lang="en-US" sz="1600" b="1" baseline="-250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c</a:t>
            </a: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)A</a:t>
            </a:r>
            <a:r>
              <a:rPr lang="en-US" sz="1600" b="1" baseline="-250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c</a:t>
            </a: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 و </a:t>
            </a:r>
          </a:p>
          <a:p>
            <a:pPr algn="ctr" rtl="1">
              <a:lnSpc>
                <a:spcPct val="150000"/>
              </a:lnSpc>
              <a:spcAft>
                <a:spcPts val="1000"/>
              </a:spcAft>
            </a:pP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تنش تسلیم </a:t>
            </a: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F</a:t>
            </a:r>
            <a:r>
              <a:rPr lang="en-US" sz="1600" b="1" baseline="-250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y</a:t>
            </a:r>
            <a:r>
              <a:rPr lang="fa-IR"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epehr"/>
                <a:ea typeface="Calibri"/>
                <a:cs typeface="B Yagut" pitchFamily="2" charset="-78"/>
              </a:rPr>
              <a:t> که از آزمایش سهمیه کششی مصالح بدست می آید </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ea typeface="Calibri"/>
              <a:cs typeface="B Yagut" pitchFamily="2" charset="-78"/>
            </a:endParaRPr>
          </a:p>
        </p:txBody>
      </p:sp>
      <p:sp>
        <p:nvSpPr>
          <p:cNvPr id="10" name="Flowchart: Connector 9"/>
          <p:cNvSpPr/>
          <p:nvPr/>
        </p:nvSpPr>
        <p:spPr>
          <a:xfrm>
            <a:off x="1571604" y="4714884"/>
            <a:ext cx="500066" cy="500066"/>
          </a:xfrm>
          <a:prstGeom prst="flowChartConnector">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p:cNvSpPr/>
          <p:nvPr/>
        </p:nvSpPr>
        <p:spPr>
          <a:xfrm>
            <a:off x="1571604" y="5214950"/>
            <a:ext cx="500066" cy="500066"/>
          </a:xfrm>
          <a:prstGeom prst="flowChartConnector">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1571604" y="5715016"/>
            <a:ext cx="500066" cy="500066"/>
          </a:xfrm>
          <a:prstGeom prst="flowChartConnector">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Connector 12"/>
          <p:cNvSpPr/>
          <p:nvPr/>
        </p:nvSpPr>
        <p:spPr>
          <a:xfrm>
            <a:off x="1571604" y="6215082"/>
            <a:ext cx="500066" cy="500066"/>
          </a:xfrm>
          <a:prstGeom prst="flowChartConnector">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 Brace 16"/>
          <p:cNvSpPr/>
          <p:nvPr/>
        </p:nvSpPr>
        <p:spPr>
          <a:xfrm>
            <a:off x="1353560" y="4663324"/>
            <a:ext cx="285752" cy="20717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Left Brace 17"/>
          <p:cNvSpPr/>
          <p:nvPr/>
        </p:nvSpPr>
        <p:spPr>
          <a:xfrm flipH="1">
            <a:off x="1990293" y="4675128"/>
            <a:ext cx="357190" cy="20717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Arrow 18"/>
          <p:cNvSpPr/>
          <p:nvPr/>
        </p:nvSpPr>
        <p:spPr>
          <a:xfrm>
            <a:off x="2357422" y="5500702"/>
            <a:ext cx="1000132" cy="428628"/>
          </a:xfrm>
          <a:prstGeom prst="rightArrow">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357554" y="5143512"/>
            <a:ext cx="5500726" cy="1214446"/>
          </a:xfrm>
          <a:prstGeom prst="rect">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sz="1600" b="1" dirty="0" smtClean="0">
                <a:solidFill>
                  <a:schemeClr val="bg1"/>
                </a:solidFill>
                <a:latin typeface="Sepehr"/>
                <a:ea typeface="Calibri"/>
                <a:cs typeface="B Yagut" pitchFamily="2" charset="-78"/>
              </a:rPr>
              <a:t>مقدار در پرانتز تحت بار نهایی </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u</a:t>
            </a:r>
            <a:r>
              <a:rPr lang="en-US" sz="1600" b="1" dirty="0" smtClean="0">
                <a:solidFill>
                  <a:schemeClr val="bg1"/>
                </a:solidFill>
                <a:latin typeface="B Lotus"/>
                <a:ea typeface="Calibri"/>
                <a:cs typeface="B Yagut" pitchFamily="2" charset="-78"/>
              </a:rPr>
              <a:t> </a:t>
            </a:r>
            <a:r>
              <a:rPr lang="fa-IR" sz="1600" b="1" dirty="0" smtClean="0">
                <a:solidFill>
                  <a:schemeClr val="bg1"/>
                </a:solidFill>
                <a:latin typeface="B Lotus"/>
                <a:ea typeface="Calibri"/>
                <a:cs typeface="B Yagut" pitchFamily="2" charset="-78"/>
              </a:rPr>
              <a:t> نسبت </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e</a:t>
            </a:r>
            <a:r>
              <a:rPr lang="en-US" sz="1600" b="1" dirty="0" smtClean="0">
                <a:solidFill>
                  <a:schemeClr val="bg1"/>
                </a:solidFill>
                <a:latin typeface="Sepehr"/>
                <a:ea typeface="Calibri"/>
                <a:cs typeface="B Yagut" pitchFamily="2" charset="-78"/>
              </a:rPr>
              <a:t> / </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y</a:t>
            </a:r>
            <a:r>
              <a:rPr lang="fa-IR" sz="1600" b="1" dirty="0" smtClean="0">
                <a:solidFill>
                  <a:schemeClr val="bg1"/>
                </a:solidFill>
                <a:latin typeface="Sepehr"/>
                <a:ea typeface="Calibri"/>
                <a:cs typeface="B Yagut" pitchFamily="2" charset="-78"/>
              </a:rPr>
              <a:t> است که این بزرگتر از نسبت </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max</a:t>
            </a:r>
            <a:r>
              <a:rPr lang="en-US" sz="1600" b="1" dirty="0" smtClean="0">
                <a:solidFill>
                  <a:schemeClr val="bg1"/>
                </a:solidFill>
                <a:latin typeface="Sepehr"/>
                <a:ea typeface="Calibri"/>
                <a:cs typeface="B Yagut" pitchFamily="2" charset="-78"/>
              </a:rPr>
              <a:t>/</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y</a:t>
            </a:r>
            <a:r>
              <a:rPr lang="en-US" sz="1600" b="1" dirty="0" smtClean="0">
                <a:solidFill>
                  <a:schemeClr val="bg1"/>
                </a:solidFill>
                <a:latin typeface="Sepehr"/>
                <a:ea typeface="Calibri"/>
                <a:cs typeface="B Yagut" pitchFamily="2" charset="-78"/>
              </a:rPr>
              <a:t> , </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max,l</a:t>
            </a:r>
            <a:r>
              <a:rPr lang="en-US" sz="1600" b="1" dirty="0" smtClean="0">
                <a:solidFill>
                  <a:schemeClr val="bg1"/>
                </a:solidFill>
                <a:latin typeface="Sepehr"/>
                <a:ea typeface="Calibri"/>
                <a:cs typeface="B Yagut" pitchFamily="2" charset="-78"/>
              </a:rPr>
              <a:t>/</a:t>
            </a:r>
            <a:r>
              <a:rPr lang="en-US" sz="1600" b="1" dirty="0" err="1" smtClean="0">
                <a:solidFill>
                  <a:schemeClr val="bg1"/>
                </a:solidFill>
                <a:latin typeface="Sepehr"/>
                <a:ea typeface="Calibri"/>
                <a:cs typeface="B Yagut" pitchFamily="2" charset="-78"/>
              </a:rPr>
              <a:t>P</a:t>
            </a:r>
            <a:r>
              <a:rPr lang="en-US" sz="1600" b="1" baseline="-25000" dirty="0" err="1" smtClean="0">
                <a:solidFill>
                  <a:schemeClr val="bg1"/>
                </a:solidFill>
                <a:latin typeface="Sepehr"/>
                <a:ea typeface="Calibri"/>
                <a:cs typeface="B Yagut" pitchFamily="2" charset="-78"/>
              </a:rPr>
              <a:t>y</a:t>
            </a:r>
            <a:r>
              <a:rPr lang="fa-IR" sz="1600" b="1" dirty="0" smtClean="0">
                <a:solidFill>
                  <a:schemeClr val="bg1"/>
                </a:solidFill>
                <a:latin typeface="Sepehr"/>
                <a:ea typeface="Calibri"/>
                <a:cs typeface="B Yagut" pitchFamily="2" charset="-78"/>
              </a:rPr>
              <a:t>  برای نمونه شماره 4 است</a:t>
            </a:r>
            <a:endParaRPr lang="en-US" sz="1600"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ppt_w*0.70"/>
                                          </p:val>
                                        </p:tav>
                                        <p:tav tm="100000">
                                          <p:val>
                                            <p:strVal val="#ppt_w"/>
                                          </p:val>
                                        </p:tav>
                                      </p:tavLst>
                                    </p:anim>
                                    <p:anim calcmode="lin" valueType="num">
                                      <p:cBhvr>
                                        <p:cTn id="8" dur="500" fill="hold"/>
                                        <p:tgtEl>
                                          <p:spTgt spid="17"/>
                                        </p:tgtEl>
                                        <p:attrNameLst>
                                          <p:attrName>ppt_h</p:attrName>
                                        </p:attrNameLst>
                                      </p:cBhvr>
                                      <p:tavLst>
                                        <p:tav tm="0">
                                          <p:val>
                                            <p:strVal val="#ppt_h"/>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ppt_w*0.7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5"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strVal val="#ppt_w*0.7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strVal val="#ppt_w*0.70"/>
                                          </p:val>
                                        </p:tav>
                                        <p:tav tm="100000">
                                          <p:val>
                                            <p:strVal val="#ppt_w"/>
                                          </p:val>
                                        </p:tav>
                                      </p:tavLst>
                                    </p:anim>
                                    <p:anim calcmode="lin" valueType="num">
                                      <p:cBhvr>
                                        <p:cTn id="26" dur="500" fill="hold"/>
                                        <p:tgtEl>
                                          <p:spTgt spid="12"/>
                                        </p:tgtEl>
                                        <p:attrNameLst>
                                          <p:attrName>ppt_h</p:attrName>
                                        </p:attrNameLst>
                                      </p:cBhvr>
                                      <p:tavLst>
                                        <p:tav tm="0">
                                          <p:val>
                                            <p:strVal val="#ppt_h"/>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5"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strVal val="#ppt_w*0.70"/>
                                          </p:val>
                                        </p:tav>
                                        <p:tav tm="100000">
                                          <p:val>
                                            <p:strVal val="#ppt_w"/>
                                          </p:val>
                                        </p:tav>
                                      </p:tavLst>
                                    </p:anim>
                                    <p:anim calcmode="lin" valueType="num">
                                      <p:cBhvr>
                                        <p:cTn id="32" dur="500" fill="hold"/>
                                        <p:tgtEl>
                                          <p:spTgt spid="13"/>
                                        </p:tgtEl>
                                        <p:attrNameLst>
                                          <p:attrName>ppt_h</p:attrName>
                                        </p:attrNameLst>
                                      </p:cBhvr>
                                      <p:tavLst>
                                        <p:tav tm="0">
                                          <p:val>
                                            <p:strVal val="#ppt_h"/>
                                          </p:val>
                                        </p:tav>
                                        <p:tav tm="100000">
                                          <p:val>
                                            <p:strVal val="#ppt_h"/>
                                          </p:val>
                                        </p:tav>
                                      </p:tavLst>
                                    </p:anim>
                                    <p:animEffect transition="in" filter="fade">
                                      <p:cBhvr>
                                        <p:cTn id="33" dur="500"/>
                                        <p:tgtEl>
                                          <p:spTgt spid="13"/>
                                        </p:tgtEl>
                                      </p:cBhvr>
                                    </p:animEffect>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strVal val="#ppt_w*0.70"/>
                                          </p:val>
                                        </p:tav>
                                        <p:tav tm="100000">
                                          <p:val>
                                            <p:strVal val="#ppt_w"/>
                                          </p:val>
                                        </p:tav>
                                      </p:tavLst>
                                    </p:anim>
                                    <p:anim calcmode="lin" valueType="num">
                                      <p:cBhvr>
                                        <p:cTn id="38" dur="500" fill="hold"/>
                                        <p:tgtEl>
                                          <p:spTgt spid="18"/>
                                        </p:tgtEl>
                                        <p:attrNameLst>
                                          <p:attrName>ppt_h</p:attrName>
                                        </p:attrNameLst>
                                      </p:cBhvr>
                                      <p:tavLst>
                                        <p:tav tm="0">
                                          <p:val>
                                            <p:strVal val="#ppt_h"/>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5"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strVal val="#ppt_w*0.70"/>
                                          </p:val>
                                        </p:tav>
                                        <p:tav tm="100000">
                                          <p:val>
                                            <p:strVal val="#ppt_w"/>
                                          </p:val>
                                        </p:tav>
                                      </p:tavLst>
                                    </p:anim>
                                    <p:anim calcmode="lin" valueType="num">
                                      <p:cBhvr>
                                        <p:cTn id="44" dur="500" fill="hold"/>
                                        <p:tgtEl>
                                          <p:spTgt spid="19"/>
                                        </p:tgtEl>
                                        <p:attrNameLst>
                                          <p:attrName>ppt_h</p:attrName>
                                        </p:attrNameLst>
                                      </p:cBhvr>
                                      <p:tavLst>
                                        <p:tav tm="0">
                                          <p:val>
                                            <p:strVal val="#ppt_h"/>
                                          </p:val>
                                        </p:tav>
                                        <p:tav tm="100000">
                                          <p:val>
                                            <p:strVal val="#ppt_h"/>
                                          </p:val>
                                        </p:tav>
                                      </p:tavLst>
                                    </p:anim>
                                    <p:animEffect transition="in" filter="fade">
                                      <p:cBhvr>
                                        <p:cTn id="45" dur="500"/>
                                        <p:tgtEl>
                                          <p:spTgt spid="19"/>
                                        </p:tgtEl>
                                      </p:cBhvr>
                                    </p:animEffect>
                                  </p:childTnLst>
                                </p:cTn>
                              </p:par>
                            </p:childTnLst>
                          </p:cTn>
                        </p:par>
                        <p:par>
                          <p:cTn id="46" fill="hold">
                            <p:stCondLst>
                              <p:cond delay="3500"/>
                            </p:stCondLst>
                            <p:childTnLst>
                              <p:par>
                                <p:cTn id="47" presetID="55"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strVal val="#ppt_w*0.70"/>
                                          </p:val>
                                        </p:tav>
                                        <p:tav tm="100000">
                                          <p:val>
                                            <p:strVal val="#ppt_w"/>
                                          </p:val>
                                        </p:tav>
                                      </p:tavLst>
                                    </p:anim>
                                    <p:anim calcmode="lin" valueType="num">
                                      <p:cBhvr>
                                        <p:cTn id="50" dur="500" fill="hold"/>
                                        <p:tgtEl>
                                          <p:spTgt spid="20"/>
                                        </p:tgtEl>
                                        <p:attrNameLst>
                                          <p:attrName>ppt_h</p:attrName>
                                        </p:attrNameLst>
                                      </p:cBhvr>
                                      <p:tavLst>
                                        <p:tav tm="0">
                                          <p:val>
                                            <p:strVal val="#ppt_h"/>
                                          </p:val>
                                        </p:tav>
                                        <p:tav tm="100000">
                                          <p:val>
                                            <p:strVal val="#ppt_h"/>
                                          </p:val>
                                        </p:tav>
                                      </p:tavLst>
                                    </p:anim>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0" name="Oval 9"/>
          <p:cNvSpPr/>
          <p:nvPr/>
        </p:nvSpPr>
        <p:spPr>
          <a:xfrm>
            <a:off x="642910" y="1071546"/>
            <a:ext cx="2714644" cy="1143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smtClean="0">
                <a:solidFill>
                  <a:schemeClr val="bg1"/>
                </a:solidFill>
              </a:rPr>
              <a:t>P</a:t>
            </a:r>
            <a:r>
              <a:rPr lang="en-US" sz="3600" b="1" baseline="-25000" dirty="0" err="1" smtClean="0">
                <a:solidFill>
                  <a:schemeClr val="bg1"/>
                </a:solidFill>
              </a:rPr>
              <a:t>e</a:t>
            </a:r>
            <a:r>
              <a:rPr lang="en-US" sz="3600" b="1" dirty="0" smtClean="0">
                <a:solidFill>
                  <a:schemeClr val="bg1"/>
                </a:solidFill>
              </a:rPr>
              <a:t> / </a:t>
            </a:r>
            <a:r>
              <a:rPr lang="en-US" sz="3600" b="1" dirty="0" err="1" smtClean="0">
                <a:solidFill>
                  <a:schemeClr val="bg1"/>
                </a:solidFill>
              </a:rPr>
              <a:t>P</a:t>
            </a:r>
            <a:r>
              <a:rPr lang="en-US" sz="3600" b="1" baseline="-25000" dirty="0" err="1" smtClean="0">
                <a:solidFill>
                  <a:schemeClr val="bg1"/>
                </a:solidFill>
              </a:rPr>
              <a:t>y</a:t>
            </a:r>
            <a:endParaRPr lang="en-US" sz="3600" dirty="0">
              <a:solidFill>
                <a:schemeClr val="bg1"/>
              </a:solidFill>
            </a:endParaRPr>
          </a:p>
        </p:txBody>
      </p:sp>
      <p:sp>
        <p:nvSpPr>
          <p:cNvPr id="11" name="Rectangle 10"/>
          <p:cNvSpPr/>
          <p:nvPr/>
        </p:nvSpPr>
        <p:spPr>
          <a:xfrm>
            <a:off x="5429256" y="1000108"/>
            <a:ext cx="3429024"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spcAft>
                <a:spcPts val="1000"/>
              </a:spcAft>
            </a:pPr>
            <a:r>
              <a:rPr lang="fa-IR" b="1" dirty="0" smtClean="0">
                <a:solidFill>
                  <a:schemeClr val="bg1"/>
                </a:solidFill>
                <a:latin typeface="Sepehr"/>
                <a:ea typeface="Calibri"/>
                <a:cs typeface="B Yagut" pitchFamily="2" charset="-78"/>
              </a:rPr>
              <a:t>بار کمانشی اعضای مهار کننده </a:t>
            </a:r>
            <a:r>
              <a:rPr lang="en-US" b="1" dirty="0" smtClean="0">
                <a:solidFill>
                  <a:schemeClr val="bg1"/>
                </a:solidFill>
                <a:latin typeface="Sepehr"/>
                <a:ea typeface="Calibri"/>
                <a:cs typeface="B Yagut" pitchFamily="2" charset="-78"/>
              </a:rPr>
              <a:t>(</a:t>
            </a:r>
            <a:r>
              <a:rPr lang="en-US" b="1" dirty="0" err="1" smtClean="0">
                <a:solidFill>
                  <a:schemeClr val="bg1"/>
                </a:solidFill>
                <a:latin typeface="Sepehr"/>
                <a:ea typeface="Calibri"/>
                <a:cs typeface="B Yagut" pitchFamily="2" charset="-78"/>
              </a:rPr>
              <a:t>Pe</a:t>
            </a:r>
            <a:r>
              <a:rPr lang="en-US" b="1" dirty="0" smtClean="0">
                <a:solidFill>
                  <a:schemeClr val="bg1"/>
                </a:solidFill>
                <a:latin typeface="Sepehr"/>
                <a:ea typeface="Calibri"/>
                <a:cs typeface="B Yagut" pitchFamily="2" charset="-78"/>
              </a:rPr>
              <a:t>)</a:t>
            </a:r>
            <a:r>
              <a:rPr lang="en-US" b="1" dirty="0" smtClean="0">
                <a:solidFill>
                  <a:schemeClr val="bg1"/>
                </a:solidFill>
                <a:latin typeface="B Lotus"/>
                <a:ea typeface="Calibri"/>
                <a:cs typeface="B Yagut" pitchFamily="2" charset="-78"/>
              </a:rPr>
              <a:t> </a:t>
            </a:r>
            <a:endParaRPr lang="fa-IR" b="1" dirty="0" smtClean="0">
              <a:solidFill>
                <a:schemeClr val="bg1"/>
              </a:solidFill>
              <a:latin typeface="B Lotus"/>
              <a:ea typeface="Calibri"/>
              <a:cs typeface="B Yagut" pitchFamily="2" charset="-78"/>
            </a:endParaRPr>
          </a:p>
          <a:p>
            <a:pPr algn="ctr" rtl="1">
              <a:lnSpc>
                <a:spcPct val="200000"/>
              </a:lnSpc>
              <a:spcAft>
                <a:spcPts val="1000"/>
              </a:spcAft>
            </a:pPr>
            <a:r>
              <a:rPr lang="fa-IR" b="1" dirty="0" smtClean="0">
                <a:solidFill>
                  <a:schemeClr val="bg1"/>
                </a:solidFill>
                <a:latin typeface="B Lotus"/>
                <a:ea typeface="Calibri"/>
                <a:cs typeface="B Yagut" pitchFamily="2" charset="-78"/>
              </a:rPr>
              <a:t> بار تسلیم ورق هسته </a:t>
            </a:r>
            <a:r>
              <a:rPr lang="en-US" b="1" dirty="0" smtClean="0">
                <a:solidFill>
                  <a:schemeClr val="bg1"/>
                </a:solidFill>
                <a:latin typeface="Sepehr"/>
                <a:ea typeface="Calibri"/>
                <a:cs typeface="B Yagut" pitchFamily="2" charset="-78"/>
              </a:rPr>
              <a:t>(</a:t>
            </a:r>
            <a:r>
              <a:rPr lang="en-US" b="1" dirty="0" err="1" smtClean="0">
                <a:solidFill>
                  <a:schemeClr val="bg1"/>
                </a:solidFill>
                <a:latin typeface="Sepehr"/>
                <a:ea typeface="Calibri"/>
                <a:cs typeface="B Yagut" pitchFamily="2" charset="-78"/>
              </a:rPr>
              <a:t>Py</a:t>
            </a:r>
            <a:r>
              <a:rPr lang="en-US" b="1" dirty="0" smtClean="0">
                <a:solidFill>
                  <a:schemeClr val="bg1"/>
                </a:solidFill>
                <a:latin typeface="Sepehr"/>
                <a:ea typeface="Calibri"/>
                <a:cs typeface="B Yagut" pitchFamily="2" charset="-78"/>
              </a:rPr>
              <a:t>)</a:t>
            </a:r>
          </a:p>
        </p:txBody>
      </p:sp>
      <p:cxnSp>
        <p:nvCxnSpPr>
          <p:cNvPr id="13" name="Straight Arrow Connector 12"/>
          <p:cNvCxnSpPr/>
          <p:nvPr/>
        </p:nvCxnSpPr>
        <p:spPr>
          <a:xfrm>
            <a:off x="3357554" y="1643050"/>
            <a:ext cx="2071702" cy="35719"/>
          </a:xfrm>
          <a:prstGeom prst="straightConnector1">
            <a:avLst/>
          </a:prstGeom>
          <a:ln w="1143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85720" y="2357430"/>
            <a:ext cx="8429684" cy="2159566"/>
          </a:xfrm>
          <a:prstGeom prst="rect">
            <a:avLst/>
          </a:prstGeom>
          <a:noFill/>
        </p:spPr>
        <p:txBody>
          <a:bodyPr wrap="square" rtlCol="0">
            <a:spAutoFit/>
          </a:bodyPr>
          <a:lstStyle/>
          <a:p>
            <a:pPr algn="r" rtl="1">
              <a:lnSpc>
                <a:spcPct val="200000"/>
              </a:lnSpc>
              <a:spcAft>
                <a:spcPts val="1000"/>
              </a:spcAft>
            </a:pPr>
            <a:r>
              <a:rPr lang="fa-IR" b="1" dirty="0" smtClean="0">
                <a:latin typeface="Sepehr"/>
                <a:ea typeface="Calibri"/>
                <a:cs typeface="B Yagut" pitchFamily="2" charset="-78"/>
              </a:rPr>
              <a:t>برای نمونه 1 تا 4 نسبت </a:t>
            </a:r>
            <a:r>
              <a:rPr lang="en-US" b="1" dirty="0" err="1" smtClean="0">
                <a:latin typeface="Sepehr"/>
                <a:ea typeface="Calibri"/>
                <a:cs typeface="B Yagut" pitchFamily="2" charset="-78"/>
              </a:rPr>
              <a:t>P</a:t>
            </a:r>
            <a:r>
              <a:rPr lang="en-US" b="1" baseline="-25000" dirty="0" err="1" smtClean="0">
                <a:latin typeface="Sepehr"/>
                <a:ea typeface="Calibri"/>
                <a:cs typeface="B Yagut" pitchFamily="2" charset="-78"/>
              </a:rPr>
              <a:t>e</a:t>
            </a:r>
            <a:r>
              <a:rPr lang="en-US" b="1" dirty="0" smtClean="0">
                <a:latin typeface="Sepehr"/>
                <a:ea typeface="Calibri"/>
                <a:cs typeface="B Yagut" pitchFamily="2" charset="-78"/>
              </a:rPr>
              <a:t> / </a:t>
            </a:r>
            <a:r>
              <a:rPr lang="en-US" b="1" dirty="0" err="1" smtClean="0">
                <a:latin typeface="Sepehr"/>
                <a:ea typeface="Calibri"/>
                <a:cs typeface="B Yagut" pitchFamily="2" charset="-78"/>
              </a:rPr>
              <a:t>P</a:t>
            </a:r>
            <a:r>
              <a:rPr lang="en-US" b="1" baseline="-25000" dirty="0" err="1" smtClean="0">
                <a:latin typeface="Sepehr"/>
                <a:ea typeface="Calibri"/>
                <a:cs typeface="B Yagut" pitchFamily="2" charset="-78"/>
              </a:rPr>
              <a:t>y</a:t>
            </a:r>
            <a:r>
              <a:rPr lang="en-US" b="1" dirty="0" smtClean="0">
                <a:latin typeface="B Lotus"/>
                <a:ea typeface="Calibri"/>
                <a:cs typeface="B Yagut" pitchFamily="2" charset="-78"/>
              </a:rPr>
              <a:t> </a:t>
            </a:r>
            <a:r>
              <a:rPr lang="fa-IR" b="1" dirty="0" smtClean="0">
                <a:latin typeface="B Lotus"/>
                <a:ea typeface="Calibri"/>
                <a:cs typeface="B Yagut" pitchFamily="2" charset="-78"/>
              </a:rPr>
              <a:t> برابر 1/4 تا 6/4 است . برای نمونه شماره 4 که دارای نسبت   </a:t>
            </a:r>
            <a:r>
              <a:rPr lang="en-US" b="1" dirty="0" smtClean="0">
                <a:latin typeface="Sepehr"/>
                <a:ea typeface="Calibri"/>
                <a:cs typeface="B Yagut" pitchFamily="2" charset="-78"/>
              </a:rPr>
              <a:t>     </a:t>
            </a:r>
            <a:r>
              <a:rPr lang="en-US" b="1" dirty="0" smtClean="0">
                <a:latin typeface="B Lotus"/>
                <a:ea typeface="Calibri"/>
                <a:cs typeface="B Yagut" pitchFamily="2" charset="-78"/>
              </a:rPr>
              <a:t> </a:t>
            </a:r>
            <a:r>
              <a:rPr lang="en-US" b="1" dirty="0" err="1" smtClean="0">
                <a:latin typeface="Sepehr"/>
                <a:ea typeface="Calibri"/>
                <a:cs typeface="B Yagut" pitchFamily="2" charset="-78"/>
              </a:rPr>
              <a:t>P</a:t>
            </a:r>
            <a:r>
              <a:rPr lang="en-US" b="1" baseline="-25000" dirty="0" err="1" smtClean="0">
                <a:latin typeface="Sepehr"/>
                <a:ea typeface="Calibri"/>
                <a:cs typeface="B Yagut" pitchFamily="2" charset="-78"/>
              </a:rPr>
              <a:t>e</a:t>
            </a:r>
            <a:r>
              <a:rPr lang="en-US" b="1" dirty="0" smtClean="0">
                <a:latin typeface="Sepehr"/>
                <a:ea typeface="Calibri"/>
                <a:cs typeface="B Yagut" pitchFamily="2" charset="-78"/>
              </a:rPr>
              <a:t> / </a:t>
            </a:r>
            <a:r>
              <a:rPr lang="en-US" b="1" dirty="0" err="1" smtClean="0">
                <a:latin typeface="Sepehr"/>
                <a:ea typeface="Calibri"/>
                <a:cs typeface="B Yagut" pitchFamily="2" charset="-78"/>
              </a:rPr>
              <a:t>P</a:t>
            </a:r>
            <a:r>
              <a:rPr lang="en-US" b="1" baseline="-25000" dirty="0" err="1" smtClean="0">
                <a:latin typeface="Sepehr"/>
                <a:ea typeface="Calibri"/>
                <a:cs typeface="B Yagut" pitchFamily="2" charset="-78"/>
              </a:rPr>
              <a:t>y</a:t>
            </a:r>
            <a:r>
              <a:rPr lang="fa-IR" b="1" dirty="0" smtClean="0">
                <a:latin typeface="Sepehr"/>
                <a:ea typeface="Calibri"/>
                <a:cs typeface="B Yagut" pitchFamily="2" charset="-78"/>
              </a:rPr>
              <a:t> کمتر از 1/5 است انتظار می رود که قبل از اینکه ورق هسته به ظرفیت فشاری نهایی </a:t>
            </a:r>
            <a:r>
              <a:rPr lang="en-US" b="1" dirty="0" err="1" smtClean="0">
                <a:latin typeface="Sepehr"/>
                <a:ea typeface="Calibri"/>
                <a:cs typeface="B Yagut" pitchFamily="2" charset="-78"/>
              </a:rPr>
              <a:t>P</a:t>
            </a:r>
            <a:r>
              <a:rPr lang="en-US" b="1" baseline="-25000" dirty="0" err="1" smtClean="0">
                <a:latin typeface="Sepehr"/>
                <a:ea typeface="Calibri"/>
                <a:cs typeface="B Yagut" pitchFamily="2" charset="-78"/>
              </a:rPr>
              <a:t>u</a:t>
            </a:r>
            <a:r>
              <a:rPr lang="en-US" b="1" dirty="0" smtClean="0">
                <a:latin typeface="B Lotus"/>
                <a:ea typeface="Calibri"/>
                <a:cs typeface="B Yagut" pitchFamily="2" charset="-78"/>
              </a:rPr>
              <a:t> </a:t>
            </a:r>
            <a:r>
              <a:rPr lang="fa-IR" b="1" dirty="0" smtClean="0">
                <a:latin typeface="B Lotus"/>
                <a:ea typeface="Calibri"/>
                <a:cs typeface="B Yagut" pitchFamily="2" charset="-78"/>
              </a:rPr>
              <a:t> خود بر سر کمانش کلی اتفاق می افتد . </a:t>
            </a:r>
            <a:endParaRPr lang="en-US" sz="1400" dirty="0" smtClean="0">
              <a:latin typeface="Calibri"/>
              <a:ea typeface="Calibri"/>
              <a:cs typeface="B Yagut" pitchFamily="2" charset="-78"/>
            </a:endParaRPr>
          </a:p>
          <a:p>
            <a:endParaRPr lang="en-US" dirty="0"/>
          </a:p>
        </p:txBody>
      </p:sp>
      <p:pic>
        <p:nvPicPr>
          <p:cNvPr id="3074" name="Picture 2" descr="G:\Structure Engineering\Structure Engineering\Stability Structure\Seminar\pic\3\7.jpg"/>
          <p:cNvPicPr>
            <a:picLocks noChangeAspect="1" noChangeArrowheads="1"/>
          </p:cNvPicPr>
          <p:nvPr/>
        </p:nvPicPr>
        <p:blipFill>
          <a:blip r:embed="rId2"/>
          <a:srcRect/>
          <a:stretch>
            <a:fillRect/>
          </a:stretch>
        </p:blipFill>
        <p:spPr bwMode="auto">
          <a:xfrm>
            <a:off x="642910" y="3643314"/>
            <a:ext cx="2714644" cy="737135"/>
          </a:xfrm>
          <a:prstGeom prst="rect">
            <a:avLst/>
          </a:prstGeom>
          <a:noFill/>
        </p:spPr>
      </p:pic>
      <p:sp>
        <p:nvSpPr>
          <p:cNvPr id="15" name="TextBox 14"/>
          <p:cNvSpPr txBox="1"/>
          <p:nvPr/>
        </p:nvSpPr>
        <p:spPr>
          <a:xfrm>
            <a:off x="285720" y="4530005"/>
            <a:ext cx="8429684" cy="1685077"/>
          </a:xfrm>
          <a:prstGeom prst="rect">
            <a:avLst/>
          </a:prstGeom>
          <a:noFill/>
        </p:spPr>
        <p:txBody>
          <a:bodyPr wrap="square" rtlCol="0">
            <a:spAutoFit/>
          </a:bodyPr>
          <a:lstStyle/>
          <a:p>
            <a:pPr algn="r" rtl="1">
              <a:lnSpc>
                <a:spcPct val="200000"/>
              </a:lnSpc>
              <a:spcAft>
                <a:spcPts val="1000"/>
              </a:spcAft>
            </a:pPr>
            <a:r>
              <a:rPr lang="fa-IR" b="1" dirty="0" smtClean="0">
                <a:latin typeface="Sepehr"/>
                <a:ea typeface="Calibri"/>
                <a:cs typeface="B Yagut" pitchFamily="2" charset="-78"/>
              </a:rPr>
              <a:t>در فرمول فوق </a:t>
            </a:r>
            <a:r>
              <a:rPr lang="en-US" b="1" dirty="0" smtClean="0">
                <a:latin typeface="Times New Roman"/>
                <a:ea typeface="Calibri"/>
                <a:cs typeface="B Yagut" pitchFamily="2" charset="-78"/>
              </a:rPr>
              <a:t>β</a:t>
            </a:r>
            <a:r>
              <a:rPr lang="fa-IR" b="1" dirty="0" smtClean="0">
                <a:latin typeface="Sepehr"/>
                <a:ea typeface="Calibri"/>
                <a:cs typeface="B Yagut" pitchFamily="2" charset="-78"/>
              </a:rPr>
              <a:t> ضریب تنظیم مقاومت فشاری بوده و دارای مقدار 1/3 است که در تخمین حداکثر نیروی فشاری مورد استفاده قرار می گیرد . مقاومت کششی </a:t>
            </a:r>
            <a:r>
              <a:rPr lang="en-US" b="1" dirty="0" smtClean="0">
                <a:latin typeface="Sepehr"/>
                <a:ea typeface="Calibri"/>
                <a:cs typeface="B Yagut" pitchFamily="2" charset="-78"/>
              </a:rPr>
              <a:t>F</a:t>
            </a:r>
            <a:r>
              <a:rPr lang="en-US" b="1" baseline="-25000" dirty="0" smtClean="0">
                <a:latin typeface="Sepehr"/>
                <a:ea typeface="Calibri"/>
                <a:cs typeface="B Yagut" pitchFamily="2" charset="-78"/>
              </a:rPr>
              <a:t>u</a:t>
            </a:r>
            <a:r>
              <a:rPr lang="fa-IR" b="1" dirty="0" smtClean="0">
                <a:latin typeface="Sepehr"/>
                <a:ea typeface="Calibri"/>
                <a:cs typeface="B Yagut" pitchFamily="2" charset="-78"/>
              </a:rPr>
              <a:t> نیز از آزمایش سهمیه کششی مصالح بدست می آید ( جدول شماره 2 )</a:t>
            </a:r>
            <a:endParaRPr lang="en-US" dirty="0">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fade">
                                      <p:cBhvr>
                                        <p:cTn id="28" dur="1000"/>
                                        <p:tgtEl>
                                          <p:spTgt spid="307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darticle_Page_01.jpg"/>
          <p:cNvPicPr>
            <a:picLocks noChangeAspect="1"/>
          </p:cNvPicPr>
          <p:nvPr/>
        </p:nvPicPr>
        <p:blipFill>
          <a:blip r:embed="rId2"/>
          <a:stretch>
            <a:fillRect/>
          </a:stretch>
        </p:blipFill>
        <p:spPr>
          <a:xfrm>
            <a:off x="868792" y="0"/>
            <a:ext cx="7560860" cy="100811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2" name="TextBox 11"/>
          <p:cNvSpPr txBox="1"/>
          <p:nvPr/>
        </p:nvSpPr>
        <p:spPr>
          <a:xfrm>
            <a:off x="357158" y="785794"/>
            <a:ext cx="8358246" cy="1685077"/>
          </a:xfrm>
          <a:prstGeom prst="rect">
            <a:avLst/>
          </a:prstGeom>
          <a:noFill/>
        </p:spPr>
        <p:txBody>
          <a:bodyPr wrap="square" rtlCol="0">
            <a:spAutoFit/>
          </a:bodyPr>
          <a:lstStyle/>
          <a:p>
            <a:pPr algn="just" rtl="1">
              <a:lnSpc>
                <a:spcPct val="200000"/>
              </a:lnSpc>
              <a:spcAft>
                <a:spcPts val="1000"/>
              </a:spcAft>
            </a:pPr>
            <a:r>
              <a:rPr lang="fa-IR" b="1" dirty="0" smtClean="0">
                <a:latin typeface="Sepehr"/>
                <a:ea typeface="Calibri"/>
                <a:cs typeface="B Lotus" pitchFamily="2" charset="-78"/>
              </a:rPr>
              <a:t>تصویر زیر</a:t>
            </a:r>
            <a:r>
              <a:rPr lang="en-US" b="1" dirty="0" smtClean="0">
                <a:latin typeface="B Lotus"/>
                <a:ea typeface="Calibri"/>
                <a:cs typeface="B Lotus" pitchFamily="2" charset="-78"/>
              </a:rPr>
              <a:t> </a:t>
            </a:r>
            <a:r>
              <a:rPr lang="fa-IR" b="1" dirty="0" smtClean="0">
                <a:latin typeface="B Lotus"/>
                <a:ea typeface="Calibri"/>
                <a:cs typeface="B Lotus" pitchFamily="2" charset="-78"/>
              </a:rPr>
              <a:t>برپایی آزمایش که از یک ستون با تکیه گاه لولایی در کف طبقه آزمایشگاه به پیوست یک محرک هیدرولیکی </a:t>
            </a:r>
            <a:r>
              <a:rPr lang="en-US" b="1" dirty="0" smtClean="0">
                <a:latin typeface="Sepehr"/>
                <a:ea typeface="Calibri"/>
                <a:cs typeface="B Lotus" pitchFamily="2" charset="-78"/>
              </a:rPr>
              <a:t>2000 KN</a:t>
            </a:r>
            <a:r>
              <a:rPr lang="fa-IR" b="1" dirty="0" smtClean="0">
                <a:latin typeface="Sepehr"/>
                <a:ea typeface="Calibri"/>
                <a:cs typeface="B Lotus" pitchFamily="2" charset="-78"/>
              </a:rPr>
              <a:t> نمونه بادبند کمانش ناپذیر که دو وضعیتی با شیب 50 درجه که در هر دو انتها چند لایه با دو صفحه اتصال دارد را نشان می دهد . </a:t>
            </a:r>
            <a:endParaRPr lang="en-US" dirty="0"/>
          </a:p>
        </p:txBody>
      </p:sp>
      <p:pic>
        <p:nvPicPr>
          <p:cNvPr id="75778" name="Picture 2" descr="G:\Structure Engineering\Structure Engineering\Stability Structure\Seminar\pic\5\2.jpg"/>
          <p:cNvPicPr>
            <a:picLocks noChangeAspect="1" noChangeArrowheads="1"/>
          </p:cNvPicPr>
          <p:nvPr/>
        </p:nvPicPr>
        <p:blipFill>
          <a:blip r:embed="rId2"/>
          <a:srcRect/>
          <a:stretch>
            <a:fillRect/>
          </a:stretch>
        </p:blipFill>
        <p:spPr bwMode="auto">
          <a:xfrm>
            <a:off x="642910" y="2548512"/>
            <a:ext cx="7858148" cy="4309488"/>
          </a:xfrm>
          <a:prstGeom prst="rect">
            <a:avLst/>
          </a:prstGeom>
          <a:noFill/>
        </p:spPr>
      </p:pic>
      <p:cxnSp>
        <p:nvCxnSpPr>
          <p:cNvPr id="17" name="Straight Arrow Connector 16"/>
          <p:cNvCxnSpPr/>
          <p:nvPr/>
        </p:nvCxnSpPr>
        <p:spPr>
          <a:xfrm>
            <a:off x="714348" y="4044646"/>
            <a:ext cx="1571636" cy="1588"/>
          </a:xfrm>
          <a:prstGeom prst="straightConnector1">
            <a:avLst/>
          </a:prstGeom>
          <a:ln w="5715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sp>
        <p:nvSpPr>
          <p:cNvPr id="18" name="Flowchart: Connector 17"/>
          <p:cNvSpPr/>
          <p:nvPr/>
        </p:nvSpPr>
        <p:spPr>
          <a:xfrm>
            <a:off x="4643438" y="4929198"/>
            <a:ext cx="1500198" cy="1500198"/>
          </a:xfrm>
          <a:prstGeom prst="flowChartConnector">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1000" fill="hold"/>
                                        <p:tgtEl>
                                          <p:spTgt spid="75778"/>
                                        </p:tgtEl>
                                        <p:attrNameLst>
                                          <p:attrName>ppt_w</p:attrName>
                                        </p:attrNameLst>
                                      </p:cBhvr>
                                      <p:tavLst>
                                        <p:tav tm="0">
                                          <p:val>
                                            <p:strVal val="#ppt_w*0.70"/>
                                          </p:val>
                                        </p:tav>
                                        <p:tav tm="100000">
                                          <p:val>
                                            <p:strVal val="#ppt_w"/>
                                          </p:val>
                                        </p:tav>
                                      </p:tavLst>
                                    </p:anim>
                                    <p:anim calcmode="lin" valueType="num">
                                      <p:cBhvr>
                                        <p:cTn id="8" dur="1000" fill="hold"/>
                                        <p:tgtEl>
                                          <p:spTgt spid="75778"/>
                                        </p:tgtEl>
                                        <p:attrNameLst>
                                          <p:attrName>ppt_h</p:attrName>
                                        </p:attrNameLst>
                                      </p:cBhvr>
                                      <p:tavLst>
                                        <p:tav tm="0">
                                          <p:val>
                                            <p:strVal val="#ppt_h"/>
                                          </p:val>
                                        </p:tav>
                                        <p:tav tm="100000">
                                          <p:val>
                                            <p:strVal val="#ppt_h"/>
                                          </p:val>
                                        </p:tav>
                                      </p:tavLst>
                                    </p:anim>
                                    <p:animEffect transition="in" filter="fade">
                                      <p:cBhvr>
                                        <p:cTn id="9" dur="1000"/>
                                        <p:tgtEl>
                                          <p:spTgt spid="7577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2000"/>
                                        <p:tgtEl>
                                          <p:spTgt spid="17"/>
                                        </p:tgtEl>
                                      </p:cBhvr>
                                    </p:animEffect>
                                  </p:childTnLst>
                                </p:cTn>
                              </p:par>
                            </p:childTnLst>
                          </p:cTn>
                        </p:par>
                        <p:par>
                          <p:cTn id="15" fill="hold">
                            <p:stCondLst>
                              <p:cond delay="2000"/>
                            </p:stCondLst>
                            <p:childTnLst>
                              <p:par>
                                <p:cTn id="16" presetID="63" presetClass="path" presetSubtype="0" repeatCount="10000" accel="50000" decel="50000" fill="hold" nodeType="afterEffect">
                                  <p:stCondLst>
                                    <p:cond delay="0"/>
                                  </p:stCondLst>
                                  <p:childTnLst>
                                    <p:animMotion origin="layout" path="M -2.5E-6 8.0481E-7 L 0.18629 0.00462 " pathEditMode="relative" rAng="0" ptsTypes="AA">
                                      <p:cBhvr>
                                        <p:cTn id="17" dur="1000" fill="hold"/>
                                        <p:tgtEl>
                                          <p:spTgt spid="17"/>
                                        </p:tgtEl>
                                        <p:attrNameLst>
                                          <p:attrName>ppt_x</p:attrName>
                                          <p:attrName>ppt_y</p:attrName>
                                        </p:attrNameLst>
                                      </p:cBhvr>
                                      <p:rCtr x="9300" y="200"/>
                                    </p:animMotion>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2" name="TextBox 11"/>
          <p:cNvSpPr txBox="1"/>
          <p:nvPr/>
        </p:nvSpPr>
        <p:spPr>
          <a:xfrm>
            <a:off x="357158" y="785794"/>
            <a:ext cx="8358246" cy="1131079"/>
          </a:xfrm>
          <a:prstGeom prst="rect">
            <a:avLst/>
          </a:prstGeom>
          <a:noFill/>
        </p:spPr>
        <p:txBody>
          <a:bodyPr wrap="square" rtlCol="0">
            <a:spAutoFit/>
          </a:bodyPr>
          <a:lstStyle/>
          <a:p>
            <a:pPr algn="just" rtl="1">
              <a:lnSpc>
                <a:spcPct val="200000"/>
              </a:lnSpc>
              <a:spcAft>
                <a:spcPts val="1000"/>
              </a:spcAft>
            </a:pPr>
            <a:r>
              <a:rPr lang="fa-IR" b="1" dirty="0" smtClean="0">
                <a:latin typeface="Sepehr"/>
                <a:ea typeface="Calibri"/>
                <a:cs typeface="B Lotus"/>
              </a:rPr>
              <a:t>رابطه ای که بین ، کرنش ورق هسته </a:t>
            </a:r>
            <a:r>
              <a:rPr lang="el-GR" b="1" dirty="0" smtClean="0">
                <a:latin typeface="Times New Roman"/>
                <a:ea typeface="Calibri"/>
                <a:cs typeface="Times New Roman"/>
              </a:rPr>
              <a:t>ε</a:t>
            </a:r>
            <a:r>
              <a:rPr lang="en-US" b="1" baseline="-25000" dirty="0" smtClean="0">
                <a:latin typeface="Sepehr"/>
                <a:ea typeface="Calibri"/>
                <a:cs typeface="B Lotus"/>
              </a:rPr>
              <a:t>c</a:t>
            </a:r>
            <a:r>
              <a:rPr lang="fa-IR" b="1" dirty="0" smtClean="0">
                <a:latin typeface="Sepehr"/>
                <a:ea typeface="Calibri"/>
                <a:cs typeface="B Lotus"/>
              </a:rPr>
              <a:t> و زاویه تغییر مکان نسبی ستون بر مبنای تغییر مکان </a:t>
            </a:r>
            <a:r>
              <a:rPr lang="fa-IR" b="1" dirty="0" smtClean="0">
                <a:ea typeface="Calibri"/>
                <a:cs typeface="Times New Roman"/>
              </a:rPr>
              <a:t>δ</a:t>
            </a:r>
            <a:r>
              <a:rPr lang="fa-IR" b="1" dirty="0" smtClean="0">
                <a:latin typeface="Sepehr"/>
                <a:ea typeface="Calibri"/>
                <a:cs typeface="B Lotus"/>
              </a:rPr>
              <a:t> در نمونه را می توان محاسبه کرد</a:t>
            </a:r>
            <a:endParaRPr lang="en-US" dirty="0"/>
          </a:p>
        </p:txBody>
      </p:sp>
      <p:pic>
        <p:nvPicPr>
          <p:cNvPr id="76802" name="Picture 2" descr="G:\Structure Engineering\Structure Engineering\Stability Structure\Seminar\pic\3\8.jpg"/>
          <p:cNvPicPr>
            <a:picLocks noChangeAspect="1" noChangeArrowheads="1"/>
          </p:cNvPicPr>
          <p:nvPr/>
        </p:nvPicPr>
        <p:blipFill>
          <a:blip r:embed="rId2"/>
          <a:srcRect/>
          <a:stretch>
            <a:fillRect/>
          </a:stretch>
        </p:blipFill>
        <p:spPr bwMode="auto">
          <a:xfrm>
            <a:off x="642910" y="1500175"/>
            <a:ext cx="3643338" cy="1271092"/>
          </a:xfrm>
          <a:prstGeom prst="rect">
            <a:avLst/>
          </a:prstGeom>
          <a:noFill/>
        </p:spPr>
      </p:pic>
      <p:sp>
        <p:nvSpPr>
          <p:cNvPr id="9" name="TextBox 8"/>
          <p:cNvSpPr txBox="1"/>
          <p:nvPr/>
        </p:nvSpPr>
        <p:spPr>
          <a:xfrm>
            <a:off x="142844" y="2701251"/>
            <a:ext cx="8786874" cy="4098558"/>
          </a:xfrm>
          <a:prstGeom prst="rect">
            <a:avLst/>
          </a:prstGeom>
          <a:noFill/>
        </p:spPr>
        <p:txBody>
          <a:bodyPr wrap="square" rtlCol="0">
            <a:spAutoFit/>
          </a:bodyPr>
          <a:lstStyle/>
          <a:p>
            <a:pPr algn="r" rtl="1">
              <a:lnSpc>
                <a:spcPct val="200000"/>
              </a:lnSpc>
            </a:pPr>
            <a:r>
              <a:rPr lang="fa-IR" b="1" dirty="0" smtClean="0">
                <a:latin typeface="Sepehr"/>
                <a:ea typeface="Calibri"/>
                <a:cs typeface="B Lotus" pitchFamily="2" charset="-78"/>
              </a:rPr>
              <a:t>که </a:t>
            </a:r>
            <a:r>
              <a:rPr lang="en-US" b="1" dirty="0" smtClean="0">
                <a:latin typeface="Sepehr"/>
                <a:ea typeface="Calibri"/>
                <a:cs typeface="B Lotus" pitchFamily="2" charset="-78"/>
              </a:rPr>
              <a:t>L</a:t>
            </a:r>
            <a:r>
              <a:rPr lang="en-US" b="1" baseline="-25000" dirty="0" smtClean="0">
                <a:latin typeface="Sepehr"/>
                <a:ea typeface="Calibri"/>
                <a:cs typeface="B Lotus" pitchFamily="2" charset="-78"/>
              </a:rPr>
              <a:t>b</a:t>
            </a:r>
            <a:r>
              <a:rPr lang="fa-IR" b="1" dirty="0" smtClean="0">
                <a:latin typeface="Sepehr"/>
                <a:ea typeface="Calibri"/>
                <a:cs typeface="B Lotus" pitchFamily="2" charset="-78"/>
              </a:rPr>
              <a:t> ( برابر با 4942 میلی متر ) طول بین نقاط انتخاب شده در محل برخورد محور ستون ، بادبند کمانش ناپذیر و محور مبنا است و </a:t>
            </a:r>
            <a:r>
              <a:rPr lang="en-US" b="1" dirty="0" smtClean="0">
                <a:latin typeface="Sepehr"/>
                <a:ea typeface="Calibri"/>
                <a:cs typeface="B Lotus" pitchFamily="2" charset="-78"/>
              </a:rPr>
              <a:t>L</a:t>
            </a:r>
            <a:r>
              <a:rPr lang="en-US" b="1" baseline="-25000" dirty="0" smtClean="0">
                <a:latin typeface="Sepehr"/>
                <a:ea typeface="Calibri"/>
                <a:cs typeface="B Lotus" pitchFamily="2" charset="-78"/>
              </a:rPr>
              <a:t>y</a:t>
            </a:r>
            <a:r>
              <a:rPr lang="fa-IR" b="1" dirty="0" smtClean="0">
                <a:latin typeface="Sepehr"/>
                <a:ea typeface="Calibri"/>
                <a:cs typeface="B Lotus" pitchFamily="2" charset="-78"/>
              </a:rPr>
              <a:t> ( برابر با 2800 میلی متر)  طول تسلیم ورق است . نمونه آزمایش که بار آن بر اساس بخش 6 مقررات لرزه ای آیین نامه فولاد آمریکا </a:t>
            </a:r>
            <a:r>
              <a:rPr lang="en-US" b="1" dirty="0" smtClean="0">
                <a:latin typeface="Sepehr"/>
                <a:ea typeface="Calibri"/>
                <a:cs typeface="B Lotus" pitchFamily="2" charset="-78"/>
              </a:rPr>
              <a:t> AISC</a:t>
            </a:r>
            <a:r>
              <a:rPr lang="en-US" b="1" dirty="0" smtClean="0">
                <a:latin typeface="B Lotus"/>
                <a:ea typeface="Calibri"/>
                <a:cs typeface="B Lotus" pitchFamily="2" charset="-78"/>
              </a:rPr>
              <a:t> </a:t>
            </a:r>
            <a:r>
              <a:rPr lang="fa-IR" b="1" dirty="0" smtClean="0">
                <a:latin typeface="B Lotus"/>
                <a:ea typeface="Calibri"/>
                <a:cs typeface="B Lotus" pitchFamily="2" charset="-78"/>
              </a:rPr>
              <a:t>تعیین می گردد.</a:t>
            </a:r>
            <a:endParaRPr lang="en-US" b="1" dirty="0" smtClean="0">
              <a:latin typeface="B Lotus"/>
              <a:ea typeface="Calibri"/>
              <a:cs typeface="B Lotus" pitchFamily="2" charset="-78"/>
            </a:endParaRPr>
          </a:p>
          <a:p>
            <a:pPr algn="just" rtl="1">
              <a:lnSpc>
                <a:spcPct val="200000"/>
              </a:lnSpc>
              <a:spcAft>
                <a:spcPts val="1000"/>
              </a:spcAft>
            </a:pPr>
            <a:r>
              <a:rPr lang="fa-IR" b="1" dirty="0" smtClean="0">
                <a:latin typeface="Sepehr"/>
                <a:ea typeface="Calibri"/>
                <a:cs typeface="B Lotus"/>
              </a:rPr>
              <a:t>هر نمونه با افزایش تدریجی کرنش محوری ( که استاندارد بارگذاری نامیده می شود ) تعیین می گردد که در سطوح مشابه تا زاویه تغییر مکان نسبی ستون 0/38 ، 0/6 ، 1/2 ، 1/8 ، 2/4 % تعریف می شود .</a:t>
            </a:r>
            <a:endParaRPr lang="en-US" sz="1400" dirty="0" smtClean="0">
              <a:latin typeface="Calibri"/>
              <a:ea typeface="Calibri"/>
              <a:cs typeface="Arial"/>
            </a:endParaRPr>
          </a:p>
          <a:p>
            <a:pPr algn="just" rtl="1">
              <a:lnSpc>
                <a:spcPct val="200000"/>
              </a:lnSpc>
              <a:spcAft>
                <a:spcPts val="1000"/>
              </a:spcAft>
            </a:pPr>
            <a:r>
              <a:rPr lang="fa-IR" b="1" dirty="0" smtClean="0">
                <a:latin typeface="Sepehr"/>
                <a:ea typeface="Calibri"/>
                <a:cs typeface="B Lotus"/>
              </a:rPr>
              <a:t>در محلی که حداکثر کرنش ورق هسته 1/2 % می باشد آزمایشهای اضافی روی نمونه های شماره 1 تا 3 انجام می گیرد که از تغییر شکل بالا ، آزمایش خستگی در چرخه ای کم در کرنش ورقه هسته 1/6 % تشکیل </a:t>
            </a:r>
            <a:r>
              <a:rPr lang="fa-IR" dirty="0" smtClean="0">
                <a:latin typeface="Sepehr"/>
                <a:ea typeface="Calibri"/>
                <a:cs typeface="B Lotus"/>
              </a:rPr>
              <a:t>شد</a:t>
            </a:r>
            <a:r>
              <a:rPr lang="fa-IR" b="1" dirty="0" smtClean="0">
                <a:latin typeface="Sepehr"/>
                <a:ea typeface="Calibri"/>
                <a:cs typeface="B Lotus"/>
              </a:rPr>
              <a:t>ه است .</a:t>
            </a:r>
            <a:endParaRPr lang="en-US" sz="1400" dirty="0" smtClean="0">
              <a:latin typeface="Calibri"/>
              <a:ea typeface="Calibri"/>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6802"/>
                                        </p:tgtEl>
                                        <p:attrNameLst>
                                          <p:attrName>style.visibility</p:attrName>
                                        </p:attrNameLst>
                                      </p:cBhvr>
                                      <p:to>
                                        <p:strVal val="visible"/>
                                      </p:to>
                                    </p:set>
                                    <p:animEffect transition="in" filter="fade">
                                      <p:cBhvr>
                                        <p:cTn id="12" dur="2000"/>
                                        <p:tgtEl>
                                          <p:spTgt spid="7680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9" name="TextBox 8"/>
          <p:cNvSpPr txBox="1"/>
          <p:nvPr/>
        </p:nvSpPr>
        <p:spPr>
          <a:xfrm>
            <a:off x="214282" y="969208"/>
            <a:ext cx="8786874" cy="1754326"/>
          </a:xfrm>
          <a:prstGeom prst="rect">
            <a:avLst/>
          </a:prstGeom>
          <a:noFill/>
        </p:spPr>
        <p:txBody>
          <a:bodyPr wrap="square" rtlCol="0">
            <a:spAutoFit/>
          </a:bodyPr>
          <a:lstStyle/>
          <a:p>
            <a:pPr algn="r" rtl="1">
              <a:lnSpc>
                <a:spcPct val="200000"/>
              </a:lnSpc>
            </a:pPr>
            <a:r>
              <a:rPr lang="fa-IR" b="1" dirty="0" smtClean="0">
                <a:latin typeface="Sepehr"/>
                <a:ea typeface="Calibri"/>
                <a:cs typeface="B Lotus"/>
              </a:rPr>
              <a:t>نمونه شماره 3 سپس با مقادیر دو برابر استاندارد بارگذاری پر از برداشتن بعضی از بولت ها از بادبند کمانش ناپذیر مورد آزمایش قرار گرفت . تصویر زیر محل جابجایی مدل ها را نشان می دهد که در اندازه گیری کمیت جابجایی مورد نظر تغییر شکل خارج از صفحه در طول باد بند کمانش ناپذیر کاربرد دارد .</a:t>
            </a:r>
            <a:endParaRPr lang="en-US" dirty="0">
              <a:cs typeface="B Lotus" pitchFamily="2" charset="-78"/>
            </a:endParaRPr>
          </a:p>
        </p:txBody>
      </p:sp>
      <p:pic>
        <p:nvPicPr>
          <p:cNvPr id="77826" name="Picture 2" descr="G:\Structure Engineering\Structure Engineering\Stability Structure\Seminar\pic\5\3.jpg"/>
          <p:cNvPicPr>
            <a:picLocks noChangeAspect="1" noChangeArrowheads="1"/>
          </p:cNvPicPr>
          <p:nvPr/>
        </p:nvPicPr>
        <p:blipFill>
          <a:blip r:embed="rId2"/>
          <a:srcRect/>
          <a:stretch>
            <a:fillRect/>
          </a:stretch>
        </p:blipFill>
        <p:spPr bwMode="auto">
          <a:xfrm>
            <a:off x="0" y="3000372"/>
            <a:ext cx="9144000" cy="2643206"/>
          </a:xfrm>
          <a:prstGeom prst="rect">
            <a:avLst/>
          </a:prstGeom>
          <a:noFill/>
        </p:spPr>
      </p:pic>
      <p:sp>
        <p:nvSpPr>
          <p:cNvPr id="8" name="TextBox 7"/>
          <p:cNvSpPr txBox="1"/>
          <p:nvPr/>
        </p:nvSpPr>
        <p:spPr>
          <a:xfrm>
            <a:off x="2357422" y="5857892"/>
            <a:ext cx="4500594" cy="707886"/>
          </a:xfrm>
          <a:prstGeom prst="rect">
            <a:avLst/>
          </a:prstGeom>
          <a:solidFill>
            <a:schemeClr val="accent2">
              <a:lumMod val="40000"/>
              <a:lumOff val="60000"/>
            </a:schemeClr>
          </a:solidFill>
        </p:spPr>
        <p:txBody>
          <a:bodyPr wrap="square" rtlCol="0">
            <a:spAutoFit/>
          </a:bodyPr>
          <a:lstStyle/>
          <a:p>
            <a:pPr algn="ctr"/>
            <a:r>
              <a:rPr lang="fa-IR" sz="4000" b="1" dirty="0" smtClean="0">
                <a:solidFill>
                  <a:schemeClr val="bg1"/>
                </a:solidFill>
                <a:latin typeface="Sepehr"/>
                <a:ea typeface="Calibri"/>
                <a:cs typeface="B Titr" pitchFamily="2" charset="-78"/>
              </a:rPr>
              <a:t>محل جابجایی مدل ها</a:t>
            </a:r>
            <a:endParaRPr lang="en-US" sz="4000" dirty="0">
              <a:solidFill>
                <a:schemeClr val="bg1"/>
              </a:solidFill>
              <a:cs typeface="B Titr" pitchFamily="2" charset="-78"/>
            </a:endParaRPr>
          </a:p>
        </p:txBody>
      </p:sp>
      <p:cxnSp>
        <p:nvCxnSpPr>
          <p:cNvPr id="11" name="Straight Arrow Connector 10"/>
          <p:cNvCxnSpPr/>
          <p:nvPr/>
        </p:nvCxnSpPr>
        <p:spPr>
          <a:xfrm rot="16200000" flipV="1">
            <a:off x="1678761" y="4964917"/>
            <a:ext cx="1071570" cy="714380"/>
          </a:xfrm>
          <a:prstGeom prst="straightConnector1">
            <a:avLst/>
          </a:prstGeom>
          <a:ln w="2540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6200000" flipV="1">
            <a:off x="1285852" y="4572008"/>
            <a:ext cx="2071702" cy="500066"/>
          </a:xfrm>
          <a:prstGeom prst="straightConnector1">
            <a:avLst/>
          </a:prstGeom>
          <a:ln w="2540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571736" y="4786322"/>
            <a:ext cx="4857784" cy="1071570"/>
          </a:xfrm>
          <a:prstGeom prst="straightConnector1">
            <a:avLst/>
          </a:prstGeom>
          <a:ln w="2540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571736" y="3786190"/>
            <a:ext cx="4857784" cy="2071702"/>
          </a:xfrm>
          <a:prstGeom prst="straightConnector1">
            <a:avLst/>
          </a:prstGeom>
          <a:ln w="2540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7826"/>
                                        </p:tgtEl>
                                        <p:attrNameLst>
                                          <p:attrName>style.visibility</p:attrName>
                                        </p:attrNameLst>
                                      </p:cBhvr>
                                      <p:to>
                                        <p:strVal val="visible"/>
                                      </p:to>
                                    </p:set>
                                    <p:animEffect transition="in" filter="fade">
                                      <p:cBhvr>
                                        <p:cTn id="12" dur="2000"/>
                                        <p:tgtEl>
                                          <p:spTgt spid="77826"/>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pic>
        <p:nvPicPr>
          <p:cNvPr id="78850" name="Picture 2" descr="G:\Structure Engineering\Structure Engineering\Stability Structure\Seminar\pic\6\1.jpg"/>
          <p:cNvPicPr>
            <a:picLocks noChangeAspect="1" noChangeArrowheads="1"/>
          </p:cNvPicPr>
          <p:nvPr/>
        </p:nvPicPr>
        <p:blipFill>
          <a:blip r:embed="rId2"/>
          <a:srcRect/>
          <a:stretch>
            <a:fillRect/>
          </a:stretch>
        </p:blipFill>
        <p:spPr bwMode="auto">
          <a:xfrm>
            <a:off x="928662" y="1609990"/>
            <a:ext cx="7429552" cy="5248010"/>
          </a:xfrm>
          <a:prstGeom prst="rect">
            <a:avLst/>
          </a:prstGeom>
          <a:noFill/>
        </p:spPr>
      </p:pic>
      <p:sp>
        <p:nvSpPr>
          <p:cNvPr id="12" name="TextBox 11"/>
          <p:cNvSpPr txBox="1"/>
          <p:nvPr/>
        </p:nvSpPr>
        <p:spPr>
          <a:xfrm>
            <a:off x="-61020" y="459098"/>
            <a:ext cx="9144000" cy="1131079"/>
          </a:xfrm>
          <a:prstGeom prst="rect">
            <a:avLst/>
          </a:prstGeom>
          <a:noFill/>
        </p:spPr>
        <p:txBody>
          <a:bodyPr wrap="square" rtlCol="0">
            <a:spAutoFit/>
          </a:bodyPr>
          <a:lstStyle/>
          <a:p>
            <a:pPr algn="ctr" rtl="1">
              <a:lnSpc>
                <a:spcPct val="200000"/>
              </a:lnSpc>
            </a:pPr>
            <a:r>
              <a:rPr lang="fa-IR" b="1" dirty="0" smtClean="0">
                <a:latin typeface="Sepehr"/>
                <a:ea typeface="Calibri"/>
                <a:cs typeface="B Yagut" pitchFamily="2" charset="-78"/>
              </a:rPr>
              <a:t>تصویر زیر اندازه نیرو و در نمونه های 1 و 2 در برابر کل جا به جایی اندازه گیری شده در عرض بخش تسلیم شده بادبند کمانش ناپذیر تحت بارگذاری استاندارد</a:t>
            </a:r>
            <a:endParaRPr lang="en-US" dirty="0">
              <a:cs typeface="B Yagut" pitchFamily="2" charset="-78"/>
            </a:endParaRPr>
          </a:p>
        </p:txBody>
      </p:sp>
      <p:sp>
        <p:nvSpPr>
          <p:cNvPr id="13" name="Rectangle 12"/>
          <p:cNvSpPr/>
          <p:nvPr/>
        </p:nvSpPr>
        <p:spPr>
          <a:xfrm>
            <a:off x="428596" y="6072182"/>
            <a:ext cx="8429652"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bg1"/>
                </a:solidFill>
                <a:latin typeface="Sepehr"/>
                <a:ea typeface="Calibri"/>
                <a:cs typeface="B Lotus"/>
              </a:rPr>
              <a:t>پاسخ هیسرزیس پایا برای کرنش هسته بالاتر از 1/2 % در طول آزمایش بارگذاری</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2" name="TextBox 11"/>
          <p:cNvSpPr txBox="1"/>
          <p:nvPr/>
        </p:nvSpPr>
        <p:spPr>
          <a:xfrm>
            <a:off x="-61020" y="459098"/>
            <a:ext cx="9144000" cy="1131079"/>
          </a:xfrm>
          <a:prstGeom prst="rect">
            <a:avLst/>
          </a:prstGeom>
          <a:noFill/>
        </p:spPr>
        <p:txBody>
          <a:bodyPr wrap="square" rtlCol="0">
            <a:spAutoFit/>
          </a:bodyPr>
          <a:lstStyle/>
          <a:p>
            <a:pPr algn="ctr" rtl="1">
              <a:lnSpc>
                <a:spcPct val="200000"/>
              </a:lnSpc>
            </a:pPr>
            <a:r>
              <a:rPr lang="fa-IR" b="1" dirty="0" smtClean="0">
                <a:latin typeface="Sepehr"/>
                <a:ea typeface="Calibri"/>
                <a:cs typeface="B Yagut" pitchFamily="2" charset="-78"/>
              </a:rPr>
              <a:t>تصویر زیر اندازه نیرو و در نمونه های 1 و 2 در برابر کل جا به جایی اندازه گیری شده در عرض بخش تسلیم شده بادبند کمانش ناپذیر تحت بارگذاری استاندارد</a:t>
            </a:r>
            <a:endParaRPr lang="en-US" dirty="0">
              <a:cs typeface="B Yagut" pitchFamily="2" charset="-78"/>
            </a:endParaRPr>
          </a:p>
        </p:txBody>
      </p:sp>
      <p:pic>
        <p:nvPicPr>
          <p:cNvPr id="79874" name="Picture 2" descr="G:\Structure Engineering\Structure Engineering\Stability Structure\Seminar\pic\6\2.jpg"/>
          <p:cNvPicPr>
            <a:picLocks noChangeAspect="1" noChangeArrowheads="1"/>
          </p:cNvPicPr>
          <p:nvPr/>
        </p:nvPicPr>
        <p:blipFill>
          <a:blip r:embed="rId2"/>
          <a:srcRect/>
          <a:stretch>
            <a:fillRect/>
          </a:stretch>
        </p:blipFill>
        <p:spPr bwMode="auto">
          <a:xfrm>
            <a:off x="928694" y="1586779"/>
            <a:ext cx="7143768" cy="5271221"/>
          </a:xfrm>
          <a:prstGeom prst="rect">
            <a:avLst/>
          </a:prstGeom>
          <a:noFill/>
        </p:spPr>
      </p:pic>
      <p:sp>
        <p:nvSpPr>
          <p:cNvPr id="13" name="Rectangle 12"/>
          <p:cNvSpPr/>
          <p:nvPr/>
        </p:nvSpPr>
        <p:spPr>
          <a:xfrm>
            <a:off x="142908" y="6215082"/>
            <a:ext cx="8858248" cy="6429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bg1"/>
                </a:solidFill>
                <a:latin typeface="Sepehr"/>
                <a:ea typeface="Calibri"/>
                <a:cs typeface="B Lotus"/>
              </a:rPr>
              <a:t>پاسخ هیسرزیس پایا برای کرنش هسته بالاتر از 1/2 % در طول آزمایش بارگذاری سوم</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G:\Structure Engineering\Structure Engineering\Stability Structure\Seminar\pic\6\5.jpg"/>
          <p:cNvPicPr>
            <a:picLocks noChangeAspect="1" noChangeArrowheads="1"/>
          </p:cNvPicPr>
          <p:nvPr/>
        </p:nvPicPr>
        <p:blipFill>
          <a:blip r:embed="rId2"/>
          <a:srcRect/>
          <a:stretch>
            <a:fillRect/>
          </a:stretch>
        </p:blipFill>
        <p:spPr bwMode="auto">
          <a:xfrm>
            <a:off x="714348" y="0"/>
            <a:ext cx="7752323" cy="6858000"/>
          </a:xfrm>
          <a:prstGeom prst="rect">
            <a:avLst/>
          </a:prstGeom>
          <a:noFill/>
        </p:spPr>
      </p:pic>
      <p:sp>
        <p:nvSpPr>
          <p:cNvPr id="5" name="Rectangle 4"/>
          <p:cNvSpPr/>
          <p:nvPr/>
        </p:nvSpPr>
        <p:spPr>
          <a:xfrm>
            <a:off x="857224" y="6000768"/>
            <a:ext cx="7500990"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latin typeface="Sepehr"/>
                <a:ea typeface="Calibri"/>
                <a:cs typeface="B Yagut" pitchFamily="2" charset="-78"/>
              </a:rPr>
              <a:t>تسلیم نشدن با کمانش اعضای مهار کننده پس از آزمایش</a:t>
            </a:r>
            <a:endParaRPr lang="en-US" sz="2800"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G:\Structure Engineering\Structure Engineering\Stability Structure\Seminar\pic\6\6.jpg"/>
          <p:cNvPicPr>
            <a:picLocks noChangeAspect="1" noChangeArrowheads="1"/>
          </p:cNvPicPr>
          <p:nvPr/>
        </p:nvPicPr>
        <p:blipFill>
          <a:blip r:embed="rId2"/>
          <a:srcRect/>
          <a:stretch>
            <a:fillRect/>
          </a:stretch>
        </p:blipFill>
        <p:spPr bwMode="auto">
          <a:xfrm>
            <a:off x="642942" y="0"/>
            <a:ext cx="8001024" cy="6900650"/>
          </a:xfrm>
          <a:prstGeom prst="rect">
            <a:avLst/>
          </a:prstGeom>
          <a:noFill/>
        </p:spPr>
      </p:pic>
      <p:sp>
        <p:nvSpPr>
          <p:cNvPr id="5" name="Rectangle 4"/>
          <p:cNvSpPr/>
          <p:nvPr/>
        </p:nvSpPr>
        <p:spPr>
          <a:xfrm>
            <a:off x="857224" y="6000768"/>
            <a:ext cx="7500990"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latin typeface="Sepehr"/>
                <a:ea typeface="Calibri"/>
                <a:cs typeface="B Yagut" pitchFamily="2" charset="-78"/>
              </a:rPr>
              <a:t>باقیمانده جابجایی در دو انتهای باد بند کمانش ناپذیر</a:t>
            </a:r>
            <a:endParaRPr lang="en-US" sz="2800"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7" name="TextBox 6"/>
          <p:cNvSpPr txBox="1"/>
          <p:nvPr/>
        </p:nvSpPr>
        <p:spPr>
          <a:xfrm>
            <a:off x="357158" y="719720"/>
            <a:ext cx="8286808" cy="1131079"/>
          </a:xfrm>
          <a:prstGeom prst="rect">
            <a:avLst/>
          </a:prstGeom>
          <a:noFill/>
        </p:spPr>
        <p:txBody>
          <a:bodyPr wrap="square" rtlCol="0">
            <a:spAutoFit/>
          </a:bodyPr>
          <a:lstStyle/>
          <a:p>
            <a:pPr algn="r" rtl="1">
              <a:lnSpc>
                <a:spcPct val="200000"/>
              </a:lnSpc>
            </a:pPr>
            <a:r>
              <a:rPr lang="fa-IR" b="1" dirty="0" smtClean="0">
                <a:latin typeface="Sepehr"/>
                <a:ea typeface="Calibri"/>
                <a:cs typeface="B Lotus" pitchFamily="2" charset="-78"/>
              </a:rPr>
              <a:t>نیاز پلاستیک با بادبند کمانش ناپذیر در شکل پذیری پلاستیک تجمعی </a:t>
            </a:r>
            <a:r>
              <a:rPr lang="en-US" b="1" dirty="0" smtClean="0">
                <a:latin typeface="B Lotus"/>
                <a:ea typeface="Calibri"/>
                <a:cs typeface="B Lotus" pitchFamily="2" charset="-78"/>
              </a:rPr>
              <a:t> </a:t>
            </a:r>
            <a:r>
              <a:rPr lang="fa-IR" b="1" dirty="0" smtClean="0">
                <a:latin typeface="B Lotus"/>
                <a:ea typeface="Calibri"/>
                <a:cs typeface="B Lotus" pitchFamily="2" charset="-78"/>
              </a:rPr>
              <a:t>است که عبارت است از تغییر شکل پلاستیک تجمعی و بدین صورت تعریف می گردد</a:t>
            </a:r>
            <a:endParaRPr lang="en-US" dirty="0">
              <a:cs typeface="B Lotus" pitchFamily="2" charset="-78"/>
            </a:endParaRPr>
          </a:p>
        </p:txBody>
      </p:sp>
      <p:pic>
        <p:nvPicPr>
          <p:cNvPr id="82946" name="Picture 2" descr="G:\Structure Engineering\Structure Engineering\Stability Structure\Seminar\pic\5\4.jpg"/>
          <p:cNvPicPr>
            <a:picLocks noChangeAspect="1" noChangeArrowheads="1"/>
          </p:cNvPicPr>
          <p:nvPr/>
        </p:nvPicPr>
        <p:blipFill>
          <a:blip r:embed="rId2"/>
          <a:srcRect/>
          <a:stretch>
            <a:fillRect/>
          </a:stretch>
        </p:blipFill>
        <p:spPr bwMode="auto">
          <a:xfrm>
            <a:off x="500034" y="1357298"/>
            <a:ext cx="3429024" cy="1021600"/>
          </a:xfrm>
          <a:prstGeom prst="rect">
            <a:avLst/>
          </a:prstGeom>
          <a:noFill/>
        </p:spPr>
      </p:pic>
      <p:sp>
        <p:nvSpPr>
          <p:cNvPr id="9" name="TextBox 8"/>
          <p:cNvSpPr txBox="1"/>
          <p:nvPr/>
        </p:nvSpPr>
        <p:spPr>
          <a:xfrm>
            <a:off x="214282" y="2369359"/>
            <a:ext cx="8582084" cy="923330"/>
          </a:xfrm>
          <a:prstGeom prst="rect">
            <a:avLst/>
          </a:prstGeom>
          <a:noFill/>
        </p:spPr>
        <p:txBody>
          <a:bodyPr wrap="square" rtlCol="0">
            <a:spAutoFit/>
          </a:bodyPr>
          <a:lstStyle/>
          <a:p>
            <a:pPr algn="ctr" rtl="1">
              <a:lnSpc>
                <a:spcPct val="150000"/>
              </a:lnSpc>
              <a:spcAft>
                <a:spcPts val="1000"/>
              </a:spcAft>
            </a:pPr>
            <a:r>
              <a:rPr lang="fa-IR" b="1" dirty="0" smtClean="0">
                <a:latin typeface="Sepehr"/>
                <a:ea typeface="Calibri"/>
                <a:cs typeface="B Lotus"/>
              </a:rPr>
              <a:t>که </a:t>
            </a:r>
            <a:r>
              <a:rPr lang="en-US" b="1" dirty="0" smtClean="0">
                <a:latin typeface="Times New Roman"/>
                <a:ea typeface="Calibri"/>
                <a:cs typeface="B Lotus"/>
              </a:rPr>
              <a:t>∆</a:t>
            </a:r>
            <a:r>
              <a:rPr lang="en-US" b="1" dirty="0" smtClean="0">
                <a:latin typeface="Sepehr"/>
                <a:ea typeface="Calibri"/>
                <a:cs typeface="B Lotus"/>
              </a:rPr>
              <a:t>p</a:t>
            </a:r>
            <a:r>
              <a:rPr lang="en-US" b="1" baseline="30000" dirty="0" smtClean="0">
                <a:latin typeface="Sepehr"/>
                <a:ea typeface="Calibri"/>
                <a:cs typeface="B Lotus"/>
              </a:rPr>
              <a:t>-</a:t>
            </a:r>
            <a:r>
              <a:rPr lang="en-US" b="1" baseline="-25000" dirty="0" err="1" smtClean="0">
                <a:latin typeface="Sepehr"/>
                <a:ea typeface="Calibri"/>
                <a:cs typeface="B Lotus"/>
              </a:rPr>
              <a:t>i</a:t>
            </a:r>
            <a:r>
              <a:rPr lang="en-US" b="1" dirty="0" smtClean="0">
                <a:latin typeface="B Lotus"/>
                <a:ea typeface="Calibri"/>
                <a:cs typeface="Arial"/>
              </a:rPr>
              <a:t> </a:t>
            </a:r>
            <a:r>
              <a:rPr lang="fa-IR" b="1" dirty="0" smtClean="0">
                <a:latin typeface="B Lotus"/>
                <a:ea typeface="Calibri"/>
                <a:cs typeface="Arial"/>
              </a:rPr>
              <a:t>و </a:t>
            </a:r>
            <a:r>
              <a:rPr lang="en-US" b="1" dirty="0" smtClean="0">
                <a:latin typeface="Times New Roman"/>
                <a:ea typeface="Calibri"/>
                <a:cs typeface="B Lotus"/>
              </a:rPr>
              <a:t>∆</a:t>
            </a:r>
            <a:r>
              <a:rPr lang="en-US" b="1" dirty="0" err="1" smtClean="0">
                <a:latin typeface="Times New Roman"/>
                <a:ea typeface="Calibri"/>
                <a:cs typeface="B Lotus"/>
              </a:rPr>
              <a:t>p</a:t>
            </a:r>
            <a:r>
              <a:rPr lang="en-US" b="1" baseline="30000" dirty="0" err="1" smtClean="0">
                <a:latin typeface="Times New Roman"/>
                <a:ea typeface="Calibri"/>
                <a:cs typeface="B Lotus"/>
              </a:rPr>
              <a:t>+</a:t>
            </a:r>
            <a:r>
              <a:rPr lang="en-US" b="1" baseline="-25000" dirty="0" err="1" smtClean="0">
                <a:latin typeface="Times New Roman"/>
                <a:ea typeface="Calibri"/>
                <a:cs typeface="B Lotus"/>
              </a:rPr>
              <a:t>i</a:t>
            </a:r>
            <a:r>
              <a:rPr lang="fa-IR" b="1" dirty="0" smtClean="0">
                <a:latin typeface="Sepehr"/>
                <a:ea typeface="Times New Roman"/>
                <a:cs typeface="B Lotus"/>
              </a:rPr>
              <a:t> به ترتیب حداکثر تغییر مکان پلاستیک در طول هر چرخه </a:t>
            </a:r>
            <a:r>
              <a:rPr lang="en-US" b="1" dirty="0" err="1" smtClean="0">
                <a:latin typeface="Sepehr"/>
                <a:ea typeface="Times New Roman"/>
                <a:cs typeface="B Lotus"/>
              </a:rPr>
              <a:t>i</a:t>
            </a:r>
            <a:r>
              <a:rPr lang="en-US" b="1" dirty="0" smtClean="0">
                <a:latin typeface="B Lotus"/>
                <a:ea typeface="Times New Roman"/>
                <a:cs typeface="Arial"/>
              </a:rPr>
              <a:t> </a:t>
            </a:r>
            <a:r>
              <a:rPr lang="fa-IR" b="1" dirty="0" smtClean="0">
                <a:latin typeface="Sepehr"/>
                <a:ea typeface="Calibri"/>
                <a:cs typeface="B Lotus"/>
              </a:rPr>
              <a:t>در محدوده غیر الاستیک هستند و </a:t>
            </a:r>
            <a:r>
              <a:rPr lang="en-US" b="1" dirty="0" smtClean="0">
                <a:latin typeface="Times New Roman"/>
                <a:ea typeface="Calibri"/>
                <a:cs typeface="B Lotus"/>
              </a:rPr>
              <a:t>∆</a:t>
            </a:r>
            <a:r>
              <a:rPr lang="en-US" b="1" dirty="0" smtClean="0">
                <a:latin typeface="Sepehr"/>
                <a:ea typeface="Calibri"/>
                <a:cs typeface="B Lotus"/>
              </a:rPr>
              <a:t>y</a:t>
            </a:r>
            <a:r>
              <a:rPr lang="fa-IR" b="1" dirty="0" smtClean="0">
                <a:latin typeface="Sepehr"/>
                <a:ea typeface="Calibri"/>
                <a:cs typeface="B Lotus"/>
              </a:rPr>
              <a:t> تغییر مکان محوری در ابتدای جاری شدن نمونه است . </a:t>
            </a:r>
            <a:endParaRPr lang="en-US" sz="1400" dirty="0">
              <a:latin typeface="Calibri"/>
              <a:ea typeface="Calibri"/>
              <a:cs typeface="Arial"/>
            </a:endParaRPr>
          </a:p>
        </p:txBody>
      </p:sp>
      <p:pic>
        <p:nvPicPr>
          <p:cNvPr id="82947" name="Picture 3" descr="G:\Structure Engineering\Structure Engineering\Stability Structure\Seminar\pic\7\5.jpg"/>
          <p:cNvPicPr>
            <a:picLocks noChangeAspect="1" noChangeArrowheads="1"/>
          </p:cNvPicPr>
          <p:nvPr/>
        </p:nvPicPr>
        <p:blipFill>
          <a:blip r:embed="rId3"/>
          <a:srcRect/>
          <a:stretch>
            <a:fillRect/>
          </a:stretch>
        </p:blipFill>
        <p:spPr bwMode="auto">
          <a:xfrm>
            <a:off x="0" y="3328892"/>
            <a:ext cx="9144000" cy="3529108"/>
          </a:xfrm>
          <a:prstGeom prst="rect">
            <a:avLst/>
          </a:prstGeom>
          <a:noFill/>
        </p:spPr>
      </p:pic>
      <p:sp>
        <p:nvSpPr>
          <p:cNvPr id="11" name="Oval 10"/>
          <p:cNvSpPr/>
          <p:nvPr/>
        </p:nvSpPr>
        <p:spPr>
          <a:xfrm>
            <a:off x="5929322" y="4071942"/>
            <a:ext cx="571504" cy="1143008"/>
          </a:xfrm>
          <a:prstGeom prst="ellipse">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a:stCxn id="11" idx="2"/>
          </p:cNvCxnSpPr>
          <p:nvPr/>
        </p:nvCxnSpPr>
        <p:spPr>
          <a:xfrm rot="10800000">
            <a:off x="4214810" y="4643446"/>
            <a:ext cx="1714512" cy="1588"/>
          </a:xfrm>
          <a:prstGeom prst="straightConnector1">
            <a:avLst/>
          </a:prstGeom>
          <a:ln w="3175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428728" y="4160226"/>
            <a:ext cx="2786082" cy="1000132"/>
          </a:xfrm>
          <a:prstGeom prst="rect">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dirty="0" smtClean="0">
                <a:solidFill>
                  <a:schemeClr val="bg1"/>
                </a:solidFill>
              </a:rPr>
              <a:t> larger than Value 200 by </a:t>
            </a:r>
          </a:p>
          <a:p>
            <a:pPr algn="ctr">
              <a:lnSpc>
                <a:spcPct val="150000"/>
              </a:lnSpc>
            </a:pPr>
            <a:r>
              <a:rPr lang="en-US" dirty="0" smtClean="0">
                <a:solidFill>
                  <a:schemeClr val="bg1"/>
                </a:solidFill>
              </a:rPr>
              <a:t>AISC seismic provisions</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2" name="TextBox 11"/>
          <p:cNvSpPr txBox="1"/>
          <p:nvPr/>
        </p:nvSpPr>
        <p:spPr>
          <a:xfrm>
            <a:off x="-61020" y="459098"/>
            <a:ext cx="9144000" cy="630942"/>
          </a:xfrm>
          <a:prstGeom prst="rect">
            <a:avLst/>
          </a:prstGeom>
          <a:noFill/>
        </p:spPr>
        <p:txBody>
          <a:bodyPr wrap="square" rtlCol="0">
            <a:spAutoFit/>
          </a:bodyPr>
          <a:lstStyle/>
          <a:p>
            <a:pPr algn="ctr" rtl="1">
              <a:lnSpc>
                <a:spcPct val="200000"/>
              </a:lnSpc>
            </a:pPr>
            <a:r>
              <a:rPr lang="fa-IR" sz="2000" b="1" dirty="0" smtClean="0">
                <a:latin typeface="Sepehr"/>
                <a:ea typeface="Calibri"/>
                <a:cs typeface="B Yagut" pitchFamily="2" charset="-78"/>
              </a:rPr>
              <a:t>نیروی جابجایی حلقوی بالاتر از نتایج زوال در آزمایش خستگی با سیکل پایین</a:t>
            </a:r>
            <a:endParaRPr lang="en-US" sz="2000" dirty="0">
              <a:cs typeface="B Yagut" pitchFamily="2" charset="-78"/>
            </a:endParaRPr>
          </a:p>
        </p:txBody>
      </p:sp>
      <p:pic>
        <p:nvPicPr>
          <p:cNvPr id="80900" name="Picture 4" descr="G:\Structure Engineering\Structure Engineering\Stability Structure\Seminar\pic\6\3.jpg"/>
          <p:cNvPicPr>
            <a:picLocks noChangeAspect="1" noChangeArrowheads="1"/>
          </p:cNvPicPr>
          <p:nvPr/>
        </p:nvPicPr>
        <p:blipFill>
          <a:blip r:embed="rId2"/>
          <a:srcRect/>
          <a:stretch>
            <a:fillRect/>
          </a:stretch>
        </p:blipFill>
        <p:spPr bwMode="auto">
          <a:xfrm>
            <a:off x="571472" y="1124534"/>
            <a:ext cx="7929586" cy="5733466"/>
          </a:xfrm>
          <a:prstGeom prst="rect">
            <a:avLst/>
          </a:prstGeom>
          <a:noFill/>
        </p:spPr>
      </p:pic>
      <p:sp>
        <p:nvSpPr>
          <p:cNvPr id="10" name="Rectangle 9"/>
          <p:cNvSpPr/>
          <p:nvPr/>
        </p:nvSpPr>
        <p:spPr>
          <a:xfrm>
            <a:off x="5286348" y="2786058"/>
            <a:ext cx="3857652" cy="3500438"/>
          </a:xfrm>
          <a:prstGeom prst="rec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b="1" dirty="0" smtClean="0">
                <a:solidFill>
                  <a:schemeClr val="bg1"/>
                </a:solidFill>
                <a:latin typeface="Sepehr"/>
                <a:ea typeface="Calibri"/>
                <a:cs typeface="B Yagut" pitchFamily="2" charset="-78"/>
              </a:rPr>
              <a:t>نمونه 1 و 2 پاسخ هیسترزیس پایا برای آزمایش خستگی که 21 سیکل که به ترتیب برای نمونه شماره 2 به دلیل دو بارگذاری استاندارد دارای چرخه ای پایین است که در کرنش هسته بالاتر از 3/1 % در کشش و 1/2 % در فشار می باشد</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05419" y="214290"/>
            <a:ext cx="2124299"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برنامه آزمایشگاهی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731453"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Test  Program</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12" name="TextBox 11"/>
          <p:cNvSpPr txBox="1"/>
          <p:nvPr/>
        </p:nvSpPr>
        <p:spPr>
          <a:xfrm>
            <a:off x="-61020" y="459098"/>
            <a:ext cx="9144000" cy="630942"/>
          </a:xfrm>
          <a:prstGeom prst="rect">
            <a:avLst/>
          </a:prstGeom>
          <a:noFill/>
        </p:spPr>
        <p:txBody>
          <a:bodyPr wrap="square" rtlCol="0">
            <a:spAutoFit/>
          </a:bodyPr>
          <a:lstStyle/>
          <a:p>
            <a:pPr algn="ctr" rtl="1">
              <a:lnSpc>
                <a:spcPct val="200000"/>
              </a:lnSpc>
            </a:pPr>
            <a:r>
              <a:rPr lang="fa-IR" sz="2000" b="1" dirty="0" smtClean="0">
                <a:latin typeface="Sepehr"/>
                <a:ea typeface="Calibri"/>
                <a:cs typeface="B Yagut" pitchFamily="2" charset="-78"/>
              </a:rPr>
              <a:t>نیروی جابجایی حلقوی بالاتر از نتایج زوال در آزمایش خستگی با سیکل پایین</a:t>
            </a:r>
            <a:endParaRPr lang="en-US" sz="2000" dirty="0">
              <a:cs typeface="B Yagut" pitchFamily="2" charset="-78"/>
            </a:endParaRPr>
          </a:p>
        </p:txBody>
      </p:sp>
      <p:pic>
        <p:nvPicPr>
          <p:cNvPr id="81922" name="Picture 2" descr="G:\Structure Engineering\Structure Engineering\Stability Structure\Seminar\pic\6\4.jpg"/>
          <p:cNvPicPr>
            <a:picLocks noChangeAspect="1" noChangeArrowheads="1"/>
          </p:cNvPicPr>
          <p:nvPr/>
        </p:nvPicPr>
        <p:blipFill>
          <a:blip r:embed="rId2"/>
          <a:srcRect/>
          <a:stretch>
            <a:fillRect/>
          </a:stretch>
        </p:blipFill>
        <p:spPr bwMode="auto">
          <a:xfrm>
            <a:off x="1000100" y="1146364"/>
            <a:ext cx="7715272" cy="5711636"/>
          </a:xfrm>
          <a:prstGeom prst="rect">
            <a:avLst/>
          </a:prstGeom>
          <a:noFill/>
        </p:spPr>
      </p:pic>
      <p:sp>
        <p:nvSpPr>
          <p:cNvPr id="10" name="Rectangle 9"/>
          <p:cNvSpPr/>
          <p:nvPr/>
        </p:nvSpPr>
        <p:spPr>
          <a:xfrm>
            <a:off x="5286348" y="2786058"/>
            <a:ext cx="3857652" cy="3500438"/>
          </a:xfrm>
          <a:prstGeom prst="rec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b="1" dirty="0" smtClean="0">
                <a:solidFill>
                  <a:schemeClr val="bg1"/>
                </a:solidFill>
                <a:latin typeface="Sepehr"/>
                <a:ea typeface="Calibri"/>
                <a:cs typeface="B Yagut" pitchFamily="2" charset="-78"/>
              </a:rPr>
              <a:t>نمونه 1 و 2 پاسخ هیسترزیس پایا برای آزمایش خستگی که 8 سیکل که به ترتیب برای نمونه شماره 2 به دلیل دو بارگذاری استاندارد دارای سیکل پایین است که در کرنش هسته بالاتر از 3/1 % در کشش و 1/2 % در فشار می باشد</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ft101.jpg"/>
          <p:cNvPicPr>
            <a:picLocks noChangeAspect="1"/>
          </p:cNvPicPr>
          <p:nvPr/>
        </p:nvPicPr>
        <p:blipFill>
          <a:blip r:embed="rId2">
            <a:lum bright="72000" contrast="-61000"/>
          </a:blip>
          <a:stretch>
            <a:fillRect/>
          </a:stretch>
        </p:blipFill>
        <p:spPr>
          <a:xfrm>
            <a:off x="0" y="0"/>
            <a:ext cx="9144000" cy="6858000"/>
          </a:xfrm>
          <a:prstGeom prst="rect">
            <a:avLst/>
          </a:prstGeom>
          <a:noFill/>
          <a:ln>
            <a:noFill/>
          </a:ln>
          <a:effectLst>
            <a:outerShdw blurRad="50800" dist="2247900" dir="5400000" sx="1000" sy="1000" algn="ctr" rotWithShape="0">
              <a:schemeClr val="bg1">
                <a:alpha val="29000"/>
              </a:schemeClr>
            </a:outerShdw>
          </a:effectLst>
        </p:spPr>
      </p:pic>
      <p:sp>
        <p:nvSpPr>
          <p:cNvPr id="4" name="TextBox 3"/>
          <p:cNvSpPr txBox="1"/>
          <p:nvPr/>
        </p:nvSpPr>
        <p:spPr>
          <a:xfrm>
            <a:off x="0" y="2438400"/>
            <a:ext cx="9144000" cy="992579"/>
          </a:xfrm>
          <a:prstGeom prst="rect">
            <a:avLst/>
          </a:prstGeom>
          <a:noFill/>
        </p:spPr>
        <p:txBody>
          <a:bodyPr wrap="square" rtlCol="0">
            <a:spAutoFit/>
          </a:bodyPr>
          <a:lstStyle/>
          <a:p>
            <a:pPr algn="ctr">
              <a:lnSpc>
                <a:spcPct val="150000"/>
              </a:lnSpc>
            </a:pPr>
            <a:r>
              <a:rPr lang="fa-IR" sz="2400" dirty="0" smtClean="0">
                <a:solidFill>
                  <a:schemeClr val="bg1"/>
                </a:solidFill>
                <a:cs typeface="B Titr" pitchFamily="2" charset="-78"/>
              </a:rPr>
              <a:t>آزمایشات زیر مجمع و تحلیل المان محدود بادبندهای کمانش ناپذیر چند لایه</a:t>
            </a:r>
          </a:p>
          <a:p>
            <a:pPr algn="ctr">
              <a:lnSpc>
                <a:spcPct val="150000"/>
              </a:lnSpc>
            </a:pPr>
            <a:r>
              <a:rPr lang="en-US" sz="1500" b="1" dirty="0" smtClean="0">
                <a:solidFill>
                  <a:schemeClr val="bg1"/>
                </a:solidFill>
                <a:cs typeface="B Titr" pitchFamily="2" charset="-78"/>
              </a:rPr>
              <a:t>( </a:t>
            </a:r>
            <a:r>
              <a:rPr lang="en-US" sz="1500" b="1" dirty="0" err="1" smtClean="0">
                <a:solidFill>
                  <a:schemeClr val="bg1"/>
                </a:solidFill>
                <a:cs typeface="B Titr" pitchFamily="2" charset="-78"/>
              </a:rPr>
              <a:t>Subassemblage</a:t>
            </a:r>
            <a:r>
              <a:rPr lang="en-US" sz="1500" b="1" dirty="0" smtClean="0">
                <a:solidFill>
                  <a:schemeClr val="bg1"/>
                </a:solidFill>
                <a:cs typeface="B Titr" pitchFamily="2" charset="-78"/>
              </a:rPr>
              <a:t> tests and finite element analyses of sandwiched buckling restrained brace )</a:t>
            </a:r>
            <a:endParaRPr lang="en-US" sz="1500" b="1" dirty="0">
              <a:solidFill>
                <a:schemeClr val="bg1"/>
              </a:solidFill>
              <a:cs typeface="B Titr" pitchFamily="2" charset="-78"/>
            </a:endParaRPr>
          </a:p>
        </p:txBody>
      </p:sp>
      <p:sp>
        <p:nvSpPr>
          <p:cNvPr id="5" name="TextBox 4"/>
          <p:cNvSpPr txBox="1"/>
          <p:nvPr/>
        </p:nvSpPr>
        <p:spPr>
          <a:xfrm>
            <a:off x="785786" y="1076587"/>
            <a:ext cx="7143800" cy="523220"/>
          </a:xfrm>
          <a:prstGeom prst="rect">
            <a:avLst/>
          </a:prstGeom>
          <a:noFill/>
        </p:spPr>
        <p:txBody>
          <a:bodyPr wrap="square" rtlCol="0">
            <a:spAutoFit/>
          </a:bodyPr>
          <a:lstStyle/>
          <a:p>
            <a:pPr algn="ctr"/>
            <a:r>
              <a:rPr lang="fa-IR" sz="2800" dirty="0" smtClean="0">
                <a:solidFill>
                  <a:schemeClr val="bg1"/>
                </a:solidFill>
                <a:cs typeface="B Titr" pitchFamily="2" charset="-78"/>
              </a:rPr>
              <a:t>سمینار تخصصی پایداری سازه ها</a:t>
            </a:r>
            <a:endParaRPr lang="en-US" sz="2800" dirty="0">
              <a:solidFill>
                <a:schemeClr val="bg1"/>
              </a:solidFill>
              <a:cs typeface="B Titr" pitchFamily="2" charset="-78"/>
            </a:endParaRPr>
          </a:p>
        </p:txBody>
      </p:sp>
      <p:sp>
        <p:nvSpPr>
          <p:cNvPr id="6" name="TextBox 5"/>
          <p:cNvSpPr txBox="1"/>
          <p:nvPr/>
        </p:nvSpPr>
        <p:spPr>
          <a:xfrm>
            <a:off x="3643306" y="2005281"/>
            <a:ext cx="1500198" cy="400110"/>
          </a:xfrm>
          <a:prstGeom prst="rect">
            <a:avLst/>
          </a:prstGeom>
          <a:noFill/>
        </p:spPr>
        <p:txBody>
          <a:bodyPr wrap="square" rtlCol="0">
            <a:spAutoFit/>
          </a:bodyPr>
          <a:lstStyle/>
          <a:p>
            <a:pPr algn="ctr"/>
            <a:r>
              <a:rPr lang="fa-IR" sz="2000" b="1" dirty="0" smtClean="0">
                <a:solidFill>
                  <a:schemeClr val="bg1"/>
                </a:solidFill>
                <a:cs typeface="B Zar" pitchFamily="2" charset="-78"/>
              </a:rPr>
              <a:t>عنوان سمینار :</a:t>
            </a:r>
            <a:endParaRPr lang="en-US" sz="2000" b="1" dirty="0">
              <a:solidFill>
                <a:schemeClr val="bg1"/>
              </a:solidFill>
              <a:cs typeface="B Zar" pitchFamily="2" charset="-78"/>
            </a:endParaRPr>
          </a:p>
        </p:txBody>
      </p:sp>
      <p:sp>
        <p:nvSpPr>
          <p:cNvPr id="7" name="TextBox 6"/>
          <p:cNvSpPr txBox="1"/>
          <p:nvPr/>
        </p:nvSpPr>
        <p:spPr>
          <a:xfrm>
            <a:off x="3714744" y="3810000"/>
            <a:ext cx="1500198" cy="400110"/>
          </a:xfrm>
          <a:prstGeom prst="rect">
            <a:avLst/>
          </a:prstGeom>
          <a:noFill/>
        </p:spPr>
        <p:txBody>
          <a:bodyPr wrap="square" rtlCol="0">
            <a:spAutoFit/>
          </a:bodyPr>
          <a:lstStyle/>
          <a:p>
            <a:pPr algn="ctr"/>
            <a:r>
              <a:rPr lang="fa-IR" sz="2000" b="1" dirty="0" smtClean="0">
                <a:solidFill>
                  <a:schemeClr val="bg1"/>
                </a:solidFill>
                <a:cs typeface="B Zar" pitchFamily="2" charset="-78"/>
              </a:rPr>
              <a:t>استاد راهنما :</a:t>
            </a:r>
            <a:endParaRPr lang="en-US" sz="2000" b="1" dirty="0">
              <a:solidFill>
                <a:schemeClr val="bg1"/>
              </a:solidFill>
              <a:cs typeface="B Zar" pitchFamily="2" charset="-78"/>
            </a:endParaRPr>
          </a:p>
        </p:txBody>
      </p:sp>
      <p:sp>
        <p:nvSpPr>
          <p:cNvPr id="8" name="TextBox 7"/>
          <p:cNvSpPr txBox="1"/>
          <p:nvPr/>
        </p:nvSpPr>
        <p:spPr>
          <a:xfrm>
            <a:off x="928662" y="4343400"/>
            <a:ext cx="7143800" cy="523220"/>
          </a:xfrm>
          <a:prstGeom prst="rect">
            <a:avLst/>
          </a:prstGeom>
          <a:noFill/>
        </p:spPr>
        <p:txBody>
          <a:bodyPr wrap="square" rtlCol="0">
            <a:spAutoFit/>
          </a:bodyPr>
          <a:lstStyle/>
          <a:p>
            <a:pPr algn="ctr"/>
            <a:r>
              <a:rPr lang="fa-IR" sz="2800" dirty="0" smtClean="0">
                <a:solidFill>
                  <a:schemeClr val="bg1"/>
                </a:solidFill>
                <a:cs typeface="B Titr" pitchFamily="2" charset="-78"/>
              </a:rPr>
              <a:t>جناب آقای دکتر شوکتی</a:t>
            </a:r>
            <a:endParaRPr lang="en-US" sz="2800" dirty="0">
              <a:solidFill>
                <a:schemeClr val="bg1"/>
              </a:solidFill>
              <a:cs typeface="B Titr" pitchFamily="2" charset="-78"/>
            </a:endParaRPr>
          </a:p>
        </p:txBody>
      </p:sp>
      <p:sp>
        <p:nvSpPr>
          <p:cNvPr id="9" name="TextBox 8"/>
          <p:cNvSpPr txBox="1"/>
          <p:nvPr/>
        </p:nvSpPr>
        <p:spPr>
          <a:xfrm>
            <a:off x="3795706" y="5362867"/>
            <a:ext cx="1500198" cy="400110"/>
          </a:xfrm>
          <a:prstGeom prst="rect">
            <a:avLst/>
          </a:prstGeom>
          <a:noFill/>
        </p:spPr>
        <p:txBody>
          <a:bodyPr wrap="square" rtlCol="0">
            <a:spAutoFit/>
          </a:bodyPr>
          <a:lstStyle/>
          <a:p>
            <a:pPr algn="ctr"/>
            <a:r>
              <a:rPr lang="fa-IR" sz="2000" b="1" dirty="0" smtClean="0">
                <a:solidFill>
                  <a:schemeClr val="bg1"/>
                </a:solidFill>
                <a:cs typeface="B Zar" pitchFamily="2" charset="-78"/>
              </a:rPr>
              <a:t>تهیه کننده :</a:t>
            </a:r>
            <a:endParaRPr lang="en-US" sz="2000" b="1" dirty="0">
              <a:solidFill>
                <a:schemeClr val="bg1"/>
              </a:solidFill>
              <a:cs typeface="B Zar" pitchFamily="2" charset="-78"/>
            </a:endParaRPr>
          </a:p>
        </p:txBody>
      </p:sp>
      <p:sp>
        <p:nvSpPr>
          <p:cNvPr id="10" name="TextBox 9"/>
          <p:cNvSpPr txBox="1"/>
          <p:nvPr/>
        </p:nvSpPr>
        <p:spPr>
          <a:xfrm>
            <a:off x="1009624" y="5954137"/>
            <a:ext cx="7143800" cy="523220"/>
          </a:xfrm>
          <a:prstGeom prst="rect">
            <a:avLst/>
          </a:prstGeom>
          <a:noFill/>
        </p:spPr>
        <p:txBody>
          <a:bodyPr wrap="square" rtlCol="0">
            <a:spAutoFit/>
          </a:bodyPr>
          <a:lstStyle/>
          <a:p>
            <a:pPr algn="ctr"/>
            <a:r>
              <a:rPr lang="fa-IR" sz="2800" dirty="0" smtClean="0">
                <a:solidFill>
                  <a:schemeClr val="bg1"/>
                </a:solidFill>
                <a:cs typeface="B Titr" pitchFamily="2" charset="-78"/>
              </a:rPr>
              <a:t>محمد مهدی شریف پور                         880870035  </a:t>
            </a:r>
            <a:endParaRPr lang="en-US" sz="2800" dirty="0">
              <a:solidFill>
                <a:schemeClr val="bg1"/>
              </a:solidFill>
              <a:cs typeface="B Titr" pitchFamily="2" charset="-78"/>
            </a:endParaRPr>
          </a:p>
        </p:txBody>
      </p:sp>
      <p:sp>
        <p:nvSpPr>
          <p:cNvPr id="11" name="TextBox 10"/>
          <p:cNvSpPr txBox="1"/>
          <p:nvPr/>
        </p:nvSpPr>
        <p:spPr>
          <a:xfrm>
            <a:off x="928662" y="410491"/>
            <a:ext cx="7143800" cy="523220"/>
          </a:xfrm>
          <a:prstGeom prst="rect">
            <a:avLst/>
          </a:prstGeom>
          <a:noFill/>
        </p:spPr>
        <p:txBody>
          <a:bodyPr wrap="square" rtlCol="0">
            <a:spAutoFit/>
          </a:bodyPr>
          <a:lstStyle/>
          <a:p>
            <a:pPr algn="ctr"/>
            <a:r>
              <a:rPr lang="fa-IR" sz="2800" b="1" dirty="0" smtClean="0">
                <a:solidFill>
                  <a:schemeClr val="bg1"/>
                </a:solidFill>
                <a:cs typeface="B Zar" pitchFamily="2" charset="-78"/>
              </a:rPr>
              <a:t>دانشگاه آزاد واحد علوم و تحقیقات آذربایجان غربی</a:t>
            </a:r>
            <a:endParaRPr lang="en-US" sz="2800" b="1" dirty="0">
              <a:solidFill>
                <a:schemeClr val="bg1"/>
              </a:solidFill>
              <a:cs typeface="B Zar" pitchFamily="2" charset="-78"/>
            </a:endParaRPr>
          </a:p>
        </p:txBody>
      </p:sp>
      <p:pic>
        <p:nvPicPr>
          <p:cNvPr id="13" name="Picture 12" descr="azad.jpg"/>
          <p:cNvPicPr>
            <a:picLocks noChangeAspect="1"/>
          </p:cNvPicPr>
          <p:nvPr/>
        </p:nvPicPr>
        <p:blipFill>
          <a:blip r:embed="rId3" cstate="print"/>
          <a:stretch>
            <a:fillRect/>
          </a:stretch>
        </p:blipFill>
        <p:spPr>
          <a:xfrm>
            <a:off x="7358086" y="4242235"/>
            <a:ext cx="1143000" cy="1711902"/>
          </a:xfrm>
          <a:prstGeom prst="rect">
            <a:avLst/>
          </a:prstGeom>
        </p:spPr>
      </p:pic>
      <p:pic>
        <p:nvPicPr>
          <p:cNvPr id="14" name="Picture 13" descr="azad.jpg"/>
          <p:cNvPicPr>
            <a:picLocks noChangeAspect="1"/>
          </p:cNvPicPr>
          <p:nvPr/>
        </p:nvPicPr>
        <p:blipFill>
          <a:blip r:embed="rId3" cstate="print"/>
          <a:stretch>
            <a:fillRect/>
          </a:stretch>
        </p:blipFill>
        <p:spPr>
          <a:xfrm>
            <a:off x="1326353" y="4122965"/>
            <a:ext cx="1143000" cy="171190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par>
                          <p:cTn id="11" fill="hold">
                            <p:stCondLst>
                              <p:cond delay="1000"/>
                            </p:stCondLst>
                            <p:childTnLst>
                              <p:par>
                                <p:cTn id="12" presetID="49" presetClass="path" presetSubtype="0" accel="50000" decel="50000" fill="hold" nodeType="afterEffect">
                                  <p:stCondLst>
                                    <p:cond delay="0"/>
                                  </p:stCondLst>
                                  <p:childTnLst>
                                    <p:animMotion origin="layout" path="M 5E-6 1.92414E-6 L -0.38629 -0.30435 " pathEditMode="fixed" rAng="0" ptsTypes="AA">
                                      <p:cBhvr>
                                        <p:cTn id="13" dur="2000" fill="hold"/>
                                        <p:tgtEl>
                                          <p:spTgt spid="13"/>
                                        </p:tgtEl>
                                        <p:attrNameLst>
                                          <p:attrName>ppt_x</p:attrName>
                                          <p:attrName>ppt_y</p:attrName>
                                        </p:attrNameLst>
                                      </p:cBhvr>
                                      <p:rCtr x="-19300" y="-15200"/>
                                    </p:animMotion>
                                  </p:childTnLst>
                                </p:cTn>
                              </p:par>
                              <p:par>
                                <p:cTn id="14" presetID="56" presetClass="path" presetSubtype="0" accel="50000" decel="50000" fill="hold" nodeType="withEffect">
                                  <p:stCondLst>
                                    <p:cond delay="0"/>
                                  </p:stCondLst>
                                  <p:childTnLst>
                                    <p:animMotion origin="layout" path="M 2.5E-6 -3.00648E-6 L 0.47847 -0.31383 " pathEditMode="relative" rAng="0" ptsTypes="AA">
                                      <p:cBhvr>
                                        <p:cTn id="15" dur="2000" fill="hold"/>
                                        <p:tgtEl>
                                          <p:spTgt spid="14"/>
                                        </p:tgtEl>
                                        <p:attrNameLst>
                                          <p:attrName>ppt_x</p:attrName>
                                          <p:attrName>ppt_y</p:attrName>
                                        </p:attrNameLst>
                                      </p:cBhvr>
                                      <p:rCtr x="23900" y="-15700"/>
                                    </p:animMotion>
                                  </p:childTnLst>
                                </p:cTn>
                              </p:par>
                            </p:childTnLst>
                          </p:cTn>
                        </p:par>
                        <p:par>
                          <p:cTn id="16" fill="hold">
                            <p:stCondLst>
                              <p:cond delay="3000"/>
                            </p:stCondLst>
                            <p:childTnLst>
                              <p:par>
                                <p:cTn id="17" presetID="47"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47"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47"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47"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8000"/>
                            </p:stCondLst>
                            <p:childTnLst>
                              <p:par>
                                <p:cTn id="47" presetID="47"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9000"/>
                            </p:stCondLst>
                            <p:childTnLst>
                              <p:par>
                                <p:cTn id="53" presetID="47"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10000"/>
                            </p:stCondLst>
                            <p:childTnLst>
                              <p:par>
                                <p:cTn id="59" presetID="47"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G:\Structure Engineering\Structure Engineering\Stability Structure\Seminar\pic\7\1.jpg"/>
          <p:cNvPicPr>
            <a:picLocks noChangeAspect="1" noChangeArrowheads="1"/>
          </p:cNvPicPr>
          <p:nvPr/>
        </p:nvPicPr>
        <p:blipFill>
          <a:blip r:embed="rId2"/>
          <a:srcRect/>
          <a:stretch>
            <a:fillRect/>
          </a:stretch>
        </p:blipFill>
        <p:spPr bwMode="auto">
          <a:xfrm>
            <a:off x="0" y="0"/>
            <a:ext cx="9144000" cy="2181613"/>
          </a:xfrm>
          <a:prstGeom prst="rect">
            <a:avLst/>
          </a:prstGeom>
          <a:noFill/>
        </p:spPr>
      </p:pic>
      <p:pic>
        <p:nvPicPr>
          <p:cNvPr id="16386" name="Picture 2" descr="G:\Structure Engineering\Structure Engineering\Stability Structure\Seminar\pic\7\2.jpg"/>
          <p:cNvPicPr>
            <a:picLocks noChangeAspect="1" noChangeArrowheads="1"/>
          </p:cNvPicPr>
          <p:nvPr/>
        </p:nvPicPr>
        <p:blipFill>
          <a:blip r:embed="rId3"/>
          <a:srcRect/>
          <a:stretch>
            <a:fillRect/>
          </a:stretch>
        </p:blipFill>
        <p:spPr bwMode="auto">
          <a:xfrm>
            <a:off x="0" y="4862888"/>
            <a:ext cx="9144000" cy="1995112"/>
          </a:xfrm>
          <a:prstGeom prst="rect">
            <a:avLst/>
          </a:prstGeom>
          <a:noFill/>
        </p:spPr>
      </p:pic>
      <p:sp>
        <p:nvSpPr>
          <p:cNvPr id="6" name="Rectangle 5"/>
          <p:cNvSpPr/>
          <p:nvPr/>
        </p:nvSpPr>
        <p:spPr>
          <a:xfrm>
            <a:off x="1857356" y="2786058"/>
            <a:ext cx="5857916"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fa-IR" sz="2400" b="1" dirty="0" smtClean="0">
                <a:solidFill>
                  <a:schemeClr val="bg1"/>
                </a:solidFill>
                <a:latin typeface="Sepehr"/>
                <a:ea typeface="Times New Roman"/>
                <a:cs typeface="B Yagut" pitchFamily="2" charset="-78"/>
              </a:rPr>
              <a:t>ترکی در نزدیک به مرکز ورق هسته بدون وارد آمدن </a:t>
            </a:r>
          </a:p>
          <a:p>
            <a:pPr algn="ctr">
              <a:lnSpc>
                <a:spcPct val="200000"/>
              </a:lnSpc>
            </a:pPr>
            <a:r>
              <a:rPr lang="fa-IR" sz="2400" b="1" dirty="0" smtClean="0">
                <a:solidFill>
                  <a:schemeClr val="bg1"/>
                </a:solidFill>
                <a:latin typeface="Sepehr"/>
                <a:ea typeface="Times New Roman"/>
                <a:cs typeface="B Yagut" pitchFamily="2" charset="-78"/>
              </a:rPr>
              <a:t>آسیب جدی به اعضای مهار کننده</a:t>
            </a:r>
            <a:endParaRPr lang="en-US" sz="2400" dirty="0">
              <a:solidFill>
                <a:schemeClr val="bg1"/>
              </a:solidFill>
              <a:cs typeface="B Yagut" pitchFamily="2" charset="-78"/>
            </a:endParaRPr>
          </a:p>
        </p:txBody>
      </p:sp>
      <p:cxnSp>
        <p:nvCxnSpPr>
          <p:cNvPr id="8" name="Straight Arrow Connector 7"/>
          <p:cNvCxnSpPr>
            <a:stCxn id="6" idx="0"/>
          </p:cNvCxnSpPr>
          <p:nvPr/>
        </p:nvCxnSpPr>
        <p:spPr>
          <a:xfrm rot="5400000" flipH="1" flipV="1">
            <a:off x="4071934" y="1857364"/>
            <a:ext cx="1643074" cy="214314"/>
          </a:xfrm>
          <a:prstGeom prst="straightConnector1">
            <a:avLst/>
          </a:prstGeom>
          <a:ln w="38100">
            <a:solidFill>
              <a:schemeClr val="accent2">
                <a:lumMod val="20000"/>
                <a:lumOff val="8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2"/>
          </p:cNvCxnSpPr>
          <p:nvPr/>
        </p:nvCxnSpPr>
        <p:spPr>
          <a:xfrm rot="16200000" flipH="1">
            <a:off x="4000496" y="5072074"/>
            <a:ext cx="1785950" cy="214314"/>
          </a:xfrm>
          <a:prstGeom prst="straightConnector1">
            <a:avLst/>
          </a:prstGeom>
          <a:ln w="38100">
            <a:solidFill>
              <a:schemeClr val="accent2">
                <a:lumMod val="20000"/>
                <a:lumOff val="8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2"/>
          </p:cNvCxnSpPr>
          <p:nvPr/>
        </p:nvCxnSpPr>
        <p:spPr>
          <a:xfrm rot="16200000" flipH="1">
            <a:off x="5429256" y="3643314"/>
            <a:ext cx="1571636" cy="2857520"/>
          </a:xfrm>
          <a:prstGeom prst="straightConnector1">
            <a:avLst/>
          </a:prstGeom>
          <a:ln w="38100">
            <a:solidFill>
              <a:schemeClr val="accent2">
                <a:lumMod val="20000"/>
                <a:lumOff val="8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6" idx="0"/>
          </p:cNvCxnSpPr>
          <p:nvPr/>
        </p:nvCxnSpPr>
        <p:spPr>
          <a:xfrm rot="5400000" flipH="1" flipV="1">
            <a:off x="5322099" y="535761"/>
            <a:ext cx="1714512" cy="2786082"/>
          </a:xfrm>
          <a:prstGeom prst="straightConnector1">
            <a:avLst/>
          </a:prstGeom>
          <a:ln w="38100">
            <a:solidFill>
              <a:schemeClr val="accent2">
                <a:lumMod val="20000"/>
                <a:lumOff val="80000"/>
              </a:schemeClr>
            </a:solidFill>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55"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par>
                                <p:cTn id="20" presetID="55"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par>
                                <p:cTn id="25" presetID="55"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strVal val="#ppt_w*0.70"/>
                                          </p:val>
                                        </p:tav>
                                        <p:tav tm="100000">
                                          <p:val>
                                            <p:strVal val="#ppt_w"/>
                                          </p:val>
                                        </p:tav>
                                      </p:tavLst>
                                    </p:anim>
                                    <p:anim calcmode="lin" valueType="num">
                                      <p:cBhvr>
                                        <p:cTn id="28" dur="1000" fill="hold"/>
                                        <p:tgtEl>
                                          <p:spTgt spid="12"/>
                                        </p:tgtEl>
                                        <p:attrNameLst>
                                          <p:attrName>ppt_h</p:attrName>
                                        </p:attrNameLst>
                                      </p:cBhvr>
                                      <p:tavLst>
                                        <p:tav tm="0">
                                          <p:val>
                                            <p:strVal val="#ppt_h"/>
                                          </p:val>
                                        </p:tav>
                                        <p:tav tm="100000">
                                          <p:val>
                                            <p:strVal val="#ppt_h"/>
                                          </p:val>
                                        </p:tav>
                                      </p:tavLst>
                                    </p:anim>
                                    <p:animEffect transition="in" filter="fade">
                                      <p:cBhvr>
                                        <p:cTn id="2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G:\Structure Engineering\Structure Engineering\Stability Structure\Seminar\pic\8\1.jpg"/>
          <p:cNvPicPr>
            <a:picLocks noChangeAspect="1" noChangeArrowheads="1"/>
          </p:cNvPicPr>
          <p:nvPr/>
        </p:nvPicPr>
        <p:blipFill>
          <a:blip r:embed="rId2"/>
          <a:srcRect/>
          <a:stretch>
            <a:fillRect/>
          </a:stretch>
        </p:blipFill>
        <p:spPr bwMode="auto">
          <a:xfrm>
            <a:off x="0" y="0"/>
            <a:ext cx="9144000" cy="6759923"/>
          </a:xfrm>
          <a:prstGeom prst="rect">
            <a:avLst/>
          </a:prstGeom>
          <a:noFill/>
        </p:spPr>
      </p:pic>
      <p:sp>
        <p:nvSpPr>
          <p:cNvPr id="5" name="Rectangle 4"/>
          <p:cNvSpPr/>
          <p:nvPr/>
        </p:nvSpPr>
        <p:spPr>
          <a:xfrm>
            <a:off x="0" y="5143512"/>
            <a:ext cx="9144000" cy="121447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b="1" dirty="0" smtClean="0">
                <a:solidFill>
                  <a:schemeClr val="bg1"/>
                </a:solidFill>
                <a:latin typeface="Sepehr"/>
                <a:ea typeface="Times New Roman"/>
                <a:cs typeface="B Yagut" pitchFamily="2" charset="-78"/>
              </a:rPr>
              <a:t>نمونه شماره 3 ابتدا با اتصال 8 عدد بولت به ورق هسته و اعضای مهار کننده مورد آزمایش قرار گرفت . نمونه در طول اولین بارگذاری استاندارد و آزمایش خستگی با سیکل پایین و رفتار هیسترزیس پایا را نشان داد</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G:\Structure Engineering\Structure Engineering\Stability Structure\Seminar\pic\8\2.jpg"/>
          <p:cNvPicPr>
            <a:picLocks noChangeAspect="1" noChangeArrowheads="1"/>
          </p:cNvPicPr>
          <p:nvPr/>
        </p:nvPicPr>
        <p:blipFill>
          <a:blip r:embed="rId2"/>
          <a:srcRect/>
          <a:stretch>
            <a:fillRect/>
          </a:stretch>
        </p:blipFill>
        <p:spPr bwMode="auto">
          <a:xfrm>
            <a:off x="0" y="214314"/>
            <a:ext cx="9122012" cy="6572272"/>
          </a:xfrm>
          <a:prstGeom prst="rect">
            <a:avLst/>
          </a:prstGeom>
          <a:noFill/>
        </p:spPr>
      </p:pic>
      <p:sp>
        <p:nvSpPr>
          <p:cNvPr id="5" name="Rectangle 4"/>
          <p:cNvSpPr/>
          <p:nvPr/>
        </p:nvSpPr>
        <p:spPr>
          <a:xfrm>
            <a:off x="0" y="5072074"/>
            <a:ext cx="9144000" cy="121447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b="1" dirty="0" smtClean="0">
                <a:solidFill>
                  <a:schemeClr val="bg1"/>
                </a:solidFill>
                <a:latin typeface="Sepehr"/>
                <a:ea typeface="Times New Roman"/>
                <a:cs typeface="B Yagut" pitchFamily="2" charset="-78"/>
              </a:rPr>
              <a:t>شکل پذیری پلاستیک تجمعی پس از کامل شدن دو سیکل آزمایش خستگی 256 بدست آمد که از مقدار پیشنهاد توسط آئین نامه فولاد آمریکا </a:t>
            </a:r>
            <a:r>
              <a:rPr lang="en-US" b="1" dirty="0" smtClean="0">
                <a:solidFill>
                  <a:schemeClr val="bg1"/>
                </a:solidFill>
                <a:latin typeface="Sepehr"/>
                <a:ea typeface="Times New Roman"/>
                <a:cs typeface="B Yagut" pitchFamily="2" charset="-78"/>
              </a:rPr>
              <a:t>AISC</a:t>
            </a:r>
            <a:r>
              <a:rPr lang="fa-IR" b="1" dirty="0" smtClean="0">
                <a:solidFill>
                  <a:schemeClr val="bg1"/>
                </a:solidFill>
                <a:latin typeface="Sepehr"/>
                <a:ea typeface="Times New Roman"/>
                <a:cs typeface="B Yagut" pitchFamily="2" charset="-78"/>
              </a:rPr>
              <a:t> تجاوز کرده است</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G:\Structure Engineering\Structure Engineering\Stability Structure\Seminar\pic\8\3.jpg"/>
          <p:cNvPicPr>
            <a:picLocks noChangeAspect="1" noChangeArrowheads="1"/>
          </p:cNvPicPr>
          <p:nvPr/>
        </p:nvPicPr>
        <p:blipFill>
          <a:blip r:embed="rId2"/>
          <a:srcRect/>
          <a:stretch>
            <a:fillRect/>
          </a:stretch>
        </p:blipFill>
        <p:spPr bwMode="auto">
          <a:xfrm>
            <a:off x="0" y="0"/>
            <a:ext cx="9164240" cy="6572272"/>
          </a:xfrm>
          <a:prstGeom prst="rect">
            <a:avLst/>
          </a:prstGeom>
          <a:noFill/>
        </p:spPr>
      </p:pic>
      <p:sp>
        <p:nvSpPr>
          <p:cNvPr id="5" name="Rectangle 4"/>
          <p:cNvSpPr/>
          <p:nvPr/>
        </p:nvSpPr>
        <p:spPr>
          <a:xfrm>
            <a:off x="0" y="4929198"/>
            <a:ext cx="9144000" cy="121447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b="1" dirty="0" smtClean="0">
                <a:solidFill>
                  <a:schemeClr val="bg1"/>
                </a:solidFill>
                <a:latin typeface="Sepehr"/>
                <a:ea typeface="Times New Roman"/>
                <a:cs typeface="B Yagut" pitchFamily="2" charset="-78"/>
              </a:rPr>
              <a:t>پس از برداشتن 52 بولت نمونه شماره 3 درباره تحت بارگذاری استاندارد تا کرنش محوری هسته 1/2 % مورد آزمایش قرار گرفت </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descr="G:\Structure Engineering\Structure Engineering\Stability Structure\Seminar\pic\8\5.jpg"/>
          <p:cNvPicPr>
            <a:picLocks noChangeAspect="1" noChangeArrowheads="1"/>
          </p:cNvPicPr>
          <p:nvPr/>
        </p:nvPicPr>
        <p:blipFill>
          <a:blip r:embed="rId2"/>
          <a:srcRect/>
          <a:stretch>
            <a:fillRect/>
          </a:stretch>
        </p:blipFill>
        <p:spPr bwMode="auto">
          <a:xfrm>
            <a:off x="0" y="0"/>
            <a:ext cx="7965357" cy="6858000"/>
          </a:xfrm>
          <a:prstGeom prst="rect">
            <a:avLst/>
          </a:prstGeom>
          <a:noFill/>
        </p:spPr>
      </p:pic>
      <p:pic>
        <p:nvPicPr>
          <p:cNvPr id="12290" name="Picture 2" descr="G:\Structure Engineering\Structure Engineering\Stability Structure\Seminar\pic\8\4.jpg"/>
          <p:cNvPicPr>
            <a:picLocks noChangeAspect="1" noChangeArrowheads="1"/>
          </p:cNvPicPr>
          <p:nvPr/>
        </p:nvPicPr>
        <p:blipFill>
          <a:blip r:embed="rId3"/>
          <a:stretch>
            <a:fillRect/>
          </a:stretch>
        </p:blipFill>
        <p:spPr bwMode="auto">
          <a:xfrm>
            <a:off x="1967026" y="1714464"/>
            <a:ext cx="7176974" cy="5143536"/>
          </a:xfrm>
          <a:prstGeom prst="rect">
            <a:avLst/>
          </a:prstGeom>
          <a:noFill/>
          <a:ln>
            <a:noFill/>
          </a:ln>
        </p:spPr>
      </p:pic>
      <p:sp>
        <p:nvSpPr>
          <p:cNvPr id="6" name="Rectangle 5"/>
          <p:cNvSpPr/>
          <p:nvPr/>
        </p:nvSpPr>
        <p:spPr>
          <a:xfrm>
            <a:off x="1285852" y="214290"/>
            <a:ext cx="5500694" cy="11429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spcAft>
                <a:spcPts val="1000"/>
              </a:spcAft>
            </a:pPr>
            <a:r>
              <a:rPr lang="fa-IR" b="1" dirty="0" smtClean="0">
                <a:latin typeface="Sepehr"/>
                <a:ea typeface="Times New Roman"/>
                <a:cs typeface="B Yagut" pitchFamily="2" charset="-78"/>
              </a:rPr>
              <a:t>تصویر زیر کمانش کلی طول محور ضعیف در طول سیکل بارگذاری سوم در کرنش هسته 6/2 % را نشان می دهد . </a:t>
            </a:r>
            <a:endParaRPr lang="en-US" sz="1400" dirty="0" smtClean="0">
              <a:latin typeface="Calibri"/>
              <a:ea typeface="Calibri"/>
              <a:cs typeface="B Yagut" pitchFamily="2" charset="-78"/>
            </a:endParaRP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strVal val="#ppt_w*0.70"/>
                                          </p:val>
                                        </p:tav>
                                        <p:tav tm="100000">
                                          <p:val>
                                            <p:strVal val="#ppt_w"/>
                                          </p:val>
                                        </p:tav>
                                      </p:tavLst>
                                    </p:anim>
                                    <p:anim calcmode="lin" valueType="num">
                                      <p:cBhvr>
                                        <p:cTn id="8" dur="1000" fill="hold"/>
                                        <p:tgtEl>
                                          <p:spTgt spid="12290"/>
                                        </p:tgtEl>
                                        <p:attrNameLst>
                                          <p:attrName>ppt_h</p:attrName>
                                        </p:attrNameLst>
                                      </p:cBhvr>
                                      <p:tavLst>
                                        <p:tav tm="0">
                                          <p:val>
                                            <p:strVal val="#ppt_h"/>
                                          </p:val>
                                        </p:tav>
                                        <p:tav tm="100000">
                                          <p:val>
                                            <p:strVal val="#ppt_h"/>
                                          </p:val>
                                        </p:tav>
                                      </p:tavLst>
                                    </p:anim>
                                    <p:animEffect transition="in" filter="fade">
                                      <p:cBhvr>
                                        <p:cTn id="9" dur="1000"/>
                                        <p:tgtEl>
                                          <p:spTgt spid="12290"/>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G:\Structure Engineering\Structure Engineering\Stability Structure\Seminar\pic\8\6.jpg"/>
          <p:cNvPicPr>
            <a:picLocks noChangeAspect="1" noChangeArrowheads="1"/>
          </p:cNvPicPr>
          <p:nvPr/>
        </p:nvPicPr>
        <p:blipFill>
          <a:blip r:embed="rId2"/>
          <a:srcRect/>
          <a:stretch>
            <a:fillRect/>
          </a:stretch>
        </p:blipFill>
        <p:spPr bwMode="auto">
          <a:xfrm>
            <a:off x="0" y="20775"/>
            <a:ext cx="7786710" cy="6837225"/>
          </a:xfrm>
          <a:prstGeom prst="rect">
            <a:avLst/>
          </a:prstGeom>
          <a:noFill/>
        </p:spPr>
      </p:pic>
      <p:sp>
        <p:nvSpPr>
          <p:cNvPr id="5" name="Rectangle 4"/>
          <p:cNvSpPr/>
          <p:nvPr/>
        </p:nvSpPr>
        <p:spPr>
          <a:xfrm>
            <a:off x="2143108" y="5000636"/>
            <a:ext cx="3286148" cy="1071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sz="2400" b="1" dirty="0" smtClean="0">
                <a:latin typeface="Sepehr"/>
                <a:ea typeface="Times New Roman"/>
                <a:cs typeface="B Yagut" pitchFamily="2" charset="-78"/>
              </a:rPr>
              <a:t>تورم کانال فولادی در جنب فشاری اعضای مهار کننده</a:t>
            </a:r>
            <a:endParaRPr lang="en-US" sz="2400" dirty="0">
              <a:cs typeface="B Yagut" pitchFamily="2" charset="-78"/>
            </a:endParaRPr>
          </a:p>
        </p:txBody>
      </p:sp>
      <p:cxnSp>
        <p:nvCxnSpPr>
          <p:cNvPr id="7" name="Straight Arrow Connector 6"/>
          <p:cNvCxnSpPr>
            <a:stCxn id="5" idx="3"/>
          </p:cNvCxnSpPr>
          <p:nvPr/>
        </p:nvCxnSpPr>
        <p:spPr>
          <a:xfrm flipV="1">
            <a:off x="5429256" y="3857628"/>
            <a:ext cx="571504" cy="1678793"/>
          </a:xfrm>
          <a:prstGeom prst="straightConnector1">
            <a:avLst/>
          </a:prstGeom>
          <a:ln w="38100">
            <a:solidFill>
              <a:schemeClr val="bg1"/>
            </a:solidFill>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G:\Structure Engineering\Structure Engineering\Stability Structure\Seminar\pic\9\1.jpg"/>
          <p:cNvPicPr>
            <a:picLocks noChangeAspect="1" noChangeArrowheads="1"/>
          </p:cNvPicPr>
          <p:nvPr/>
        </p:nvPicPr>
        <p:blipFill>
          <a:blip r:embed="rId2"/>
          <a:srcRect/>
          <a:stretch>
            <a:fillRect/>
          </a:stretch>
        </p:blipFill>
        <p:spPr bwMode="auto">
          <a:xfrm>
            <a:off x="0" y="0"/>
            <a:ext cx="7203057" cy="6858000"/>
          </a:xfrm>
          <a:prstGeom prst="rect">
            <a:avLst/>
          </a:prstGeom>
          <a:noFill/>
        </p:spPr>
      </p:pic>
      <p:sp>
        <p:nvSpPr>
          <p:cNvPr id="5" name="Rectangle 4"/>
          <p:cNvSpPr/>
          <p:nvPr/>
        </p:nvSpPr>
        <p:spPr>
          <a:xfrm>
            <a:off x="500034" y="-24"/>
            <a:ext cx="7858180" cy="1071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b="1" dirty="0" smtClean="0">
                <a:solidFill>
                  <a:schemeClr val="bg1"/>
                </a:solidFill>
                <a:latin typeface="Sepehr"/>
                <a:ea typeface="Times New Roman"/>
                <a:cs typeface="B Yagut" pitchFamily="2" charset="-78"/>
              </a:rPr>
              <a:t>پاسخ قبل از کمانش کلی در کرنش هسته 1/6% را نشان می دهد . حداکثر نیرو در </a:t>
            </a:r>
            <a:r>
              <a:rPr lang="fa-IR" b="1" dirty="0" smtClean="0">
                <a:solidFill>
                  <a:schemeClr val="bg1"/>
                </a:solidFill>
                <a:latin typeface="Sepehr"/>
                <a:ea typeface="Calibri"/>
                <a:cs typeface="B Yagut" pitchFamily="2" charset="-78"/>
              </a:rPr>
              <a:t>باد بند کمانش ناپذیر</a:t>
            </a:r>
            <a:r>
              <a:rPr lang="fa-IR" b="1" dirty="0" smtClean="0">
                <a:solidFill>
                  <a:schemeClr val="bg1"/>
                </a:solidFill>
                <a:latin typeface="Sepehr"/>
                <a:ea typeface="Times New Roman"/>
                <a:cs typeface="B Yagut" pitchFamily="2" charset="-78"/>
              </a:rPr>
              <a:t> در کشش 1494 کیلو نیوتن و در فشار 1660 کیلو نیوتن است</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G:\Structure Engineering\Structure Engineering\Stability Structure\Seminar\pic\9\2.jpg"/>
          <p:cNvPicPr>
            <a:picLocks noChangeAspect="1" noChangeArrowheads="1"/>
          </p:cNvPicPr>
          <p:nvPr/>
        </p:nvPicPr>
        <p:blipFill>
          <a:blip r:embed="rId2"/>
          <a:srcRect/>
          <a:stretch>
            <a:fillRect/>
          </a:stretch>
        </p:blipFill>
        <p:spPr bwMode="auto">
          <a:xfrm>
            <a:off x="0" y="0"/>
            <a:ext cx="5377789" cy="3500438"/>
          </a:xfrm>
          <a:prstGeom prst="rect">
            <a:avLst/>
          </a:prstGeom>
          <a:noFill/>
        </p:spPr>
      </p:pic>
      <p:pic>
        <p:nvPicPr>
          <p:cNvPr id="9218" name="Picture 2" descr="G:\Structure Engineering\Structure Engineering\Stability Structure\Seminar\pic\9\3.jpg"/>
          <p:cNvPicPr>
            <a:picLocks noChangeAspect="1" noChangeArrowheads="1"/>
          </p:cNvPicPr>
          <p:nvPr/>
        </p:nvPicPr>
        <p:blipFill>
          <a:blip r:embed="rId3"/>
          <a:srcRect/>
          <a:stretch>
            <a:fillRect/>
          </a:stretch>
        </p:blipFill>
        <p:spPr bwMode="auto">
          <a:xfrm>
            <a:off x="3786183" y="3371167"/>
            <a:ext cx="5357818" cy="3486834"/>
          </a:xfrm>
          <a:prstGeom prst="rect">
            <a:avLst/>
          </a:prstGeom>
          <a:noFill/>
        </p:spPr>
      </p:pic>
      <p:sp>
        <p:nvSpPr>
          <p:cNvPr id="6" name="Rectangle 5"/>
          <p:cNvSpPr/>
          <p:nvPr/>
        </p:nvSpPr>
        <p:spPr>
          <a:xfrm>
            <a:off x="5500694" y="1000108"/>
            <a:ext cx="3500430"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b="1" dirty="0" smtClean="0">
                <a:solidFill>
                  <a:schemeClr val="bg1"/>
                </a:solidFill>
                <a:latin typeface="Sepehr"/>
                <a:ea typeface="Times New Roman"/>
                <a:cs typeface="B Yagut" pitchFamily="2" charset="-78"/>
              </a:rPr>
              <a:t>اندازه تغییر شکل خارج از صفحه برای نمونه 3 تحت فشار</a:t>
            </a:r>
            <a:endParaRPr lang="en-US" dirty="0">
              <a:solidFill>
                <a:schemeClr val="bg1"/>
              </a:solidFill>
              <a:cs typeface="B Yagut" pitchFamily="2" charset="-78"/>
            </a:endParaRPr>
          </a:p>
        </p:txBody>
      </p:sp>
      <p:sp>
        <p:nvSpPr>
          <p:cNvPr id="7" name="Oval 6"/>
          <p:cNvSpPr/>
          <p:nvPr/>
        </p:nvSpPr>
        <p:spPr>
          <a:xfrm rot="1729322">
            <a:off x="601070" y="1509287"/>
            <a:ext cx="2612823" cy="794188"/>
          </a:xfrm>
          <a:prstGeom prst="ellipse">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20207536">
            <a:off x="2693943" y="1482787"/>
            <a:ext cx="2612823" cy="794188"/>
          </a:xfrm>
          <a:prstGeom prst="ellipse">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20687098">
            <a:off x="4479893" y="3911681"/>
            <a:ext cx="2612823" cy="794188"/>
          </a:xfrm>
          <a:prstGeom prst="ellipse">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258025">
            <a:off x="6475587" y="3941621"/>
            <a:ext cx="2612823" cy="794188"/>
          </a:xfrm>
          <a:prstGeom prst="ellipse">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42844" y="4572008"/>
            <a:ext cx="3500430"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b="1" dirty="0" smtClean="0">
                <a:solidFill>
                  <a:schemeClr val="bg1"/>
                </a:solidFill>
                <a:latin typeface="Sepehr"/>
                <a:ea typeface="Times New Roman"/>
                <a:cs typeface="B Yagut" pitchFamily="2" charset="-78"/>
              </a:rPr>
              <a:t>اندازه تغییر شکل خارج از صفحه برای نمونه 4 تحت فشار</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nodeType="withEffect">
                                  <p:stCondLst>
                                    <p:cond delay="0"/>
                                  </p:stCondLst>
                                  <p:childTnLst>
                                    <p:set>
                                      <p:cBhvr>
                                        <p:cTn id="11" dur="1" fill="hold">
                                          <p:stCondLst>
                                            <p:cond delay="0"/>
                                          </p:stCondLst>
                                        </p:cTn>
                                        <p:tgtEl>
                                          <p:spTgt spid="9217"/>
                                        </p:tgtEl>
                                        <p:attrNameLst>
                                          <p:attrName>style.visibility</p:attrName>
                                        </p:attrNameLst>
                                      </p:cBhvr>
                                      <p:to>
                                        <p:strVal val="visible"/>
                                      </p:to>
                                    </p:set>
                                    <p:anim calcmode="lin" valueType="num">
                                      <p:cBhvr>
                                        <p:cTn id="12" dur="1000" fill="hold"/>
                                        <p:tgtEl>
                                          <p:spTgt spid="9217"/>
                                        </p:tgtEl>
                                        <p:attrNameLst>
                                          <p:attrName>ppt_w</p:attrName>
                                        </p:attrNameLst>
                                      </p:cBhvr>
                                      <p:tavLst>
                                        <p:tav tm="0">
                                          <p:val>
                                            <p:strVal val="#ppt_w*0.70"/>
                                          </p:val>
                                        </p:tav>
                                        <p:tav tm="100000">
                                          <p:val>
                                            <p:strVal val="#ppt_w"/>
                                          </p:val>
                                        </p:tav>
                                      </p:tavLst>
                                    </p:anim>
                                    <p:anim calcmode="lin" valueType="num">
                                      <p:cBhvr>
                                        <p:cTn id="13" dur="1000" fill="hold"/>
                                        <p:tgtEl>
                                          <p:spTgt spid="9217"/>
                                        </p:tgtEl>
                                        <p:attrNameLst>
                                          <p:attrName>ppt_h</p:attrName>
                                        </p:attrNameLst>
                                      </p:cBhvr>
                                      <p:tavLst>
                                        <p:tav tm="0">
                                          <p:val>
                                            <p:strVal val="#ppt_h"/>
                                          </p:val>
                                        </p:tav>
                                        <p:tav tm="100000">
                                          <p:val>
                                            <p:strVal val="#ppt_h"/>
                                          </p:val>
                                        </p:tav>
                                      </p:tavLst>
                                    </p:anim>
                                    <p:animEffect transition="in" filter="fade">
                                      <p:cBhvr>
                                        <p:cTn id="14" dur="1000"/>
                                        <p:tgtEl>
                                          <p:spTgt spid="921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0.70"/>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par>
                                <p:cTn id="30" presetID="55" presetClass="entr" presetSubtype="0" fill="hold" nodeType="withEffect">
                                  <p:stCondLst>
                                    <p:cond delay="0"/>
                                  </p:stCondLst>
                                  <p:childTnLst>
                                    <p:set>
                                      <p:cBhvr>
                                        <p:cTn id="31" dur="1" fill="hold">
                                          <p:stCondLst>
                                            <p:cond delay="0"/>
                                          </p:stCondLst>
                                        </p:cTn>
                                        <p:tgtEl>
                                          <p:spTgt spid="9218"/>
                                        </p:tgtEl>
                                        <p:attrNameLst>
                                          <p:attrName>style.visibility</p:attrName>
                                        </p:attrNameLst>
                                      </p:cBhvr>
                                      <p:to>
                                        <p:strVal val="visible"/>
                                      </p:to>
                                    </p:set>
                                    <p:anim calcmode="lin" valueType="num">
                                      <p:cBhvr>
                                        <p:cTn id="32" dur="1000" fill="hold"/>
                                        <p:tgtEl>
                                          <p:spTgt spid="9218"/>
                                        </p:tgtEl>
                                        <p:attrNameLst>
                                          <p:attrName>ppt_w</p:attrName>
                                        </p:attrNameLst>
                                      </p:cBhvr>
                                      <p:tavLst>
                                        <p:tav tm="0">
                                          <p:val>
                                            <p:strVal val="#ppt_w*0.70"/>
                                          </p:val>
                                        </p:tav>
                                        <p:tav tm="100000">
                                          <p:val>
                                            <p:strVal val="#ppt_w"/>
                                          </p:val>
                                        </p:tav>
                                      </p:tavLst>
                                    </p:anim>
                                    <p:anim calcmode="lin" valueType="num">
                                      <p:cBhvr>
                                        <p:cTn id="33" dur="1000" fill="hold"/>
                                        <p:tgtEl>
                                          <p:spTgt spid="9218"/>
                                        </p:tgtEl>
                                        <p:attrNameLst>
                                          <p:attrName>ppt_h</p:attrName>
                                        </p:attrNameLst>
                                      </p:cBhvr>
                                      <p:tavLst>
                                        <p:tav tm="0">
                                          <p:val>
                                            <p:strVal val="#ppt_h"/>
                                          </p:val>
                                        </p:tav>
                                        <p:tav tm="100000">
                                          <p:val>
                                            <p:strVal val="#ppt_h"/>
                                          </p:val>
                                        </p:tav>
                                      </p:tavLst>
                                    </p:anim>
                                    <p:animEffect transition="in" filter="fade">
                                      <p:cBhvr>
                                        <p:cTn id="34" dur="1000"/>
                                        <p:tgtEl>
                                          <p:spTgt spid="92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G:\Structure Engineering\Structure Engineering\Stability Structure\Seminar\pic\7\3.jpg"/>
          <p:cNvPicPr>
            <a:picLocks noChangeAspect="1" noChangeArrowheads="1"/>
          </p:cNvPicPr>
          <p:nvPr/>
        </p:nvPicPr>
        <p:blipFill>
          <a:blip r:embed="rId2"/>
          <a:srcRect/>
          <a:stretch>
            <a:fillRect/>
          </a:stretch>
        </p:blipFill>
        <p:spPr bwMode="auto">
          <a:xfrm>
            <a:off x="0" y="0"/>
            <a:ext cx="9144000" cy="2643182"/>
          </a:xfrm>
          <a:prstGeom prst="rect">
            <a:avLst/>
          </a:prstGeom>
          <a:noFill/>
        </p:spPr>
      </p:pic>
      <p:pic>
        <p:nvPicPr>
          <p:cNvPr id="8194" name="Picture 2" descr="G:\Structure Engineering\Structure Engineering\Stability Structure\Seminar\pic\7\4.jpg"/>
          <p:cNvPicPr>
            <a:picLocks noChangeAspect="1" noChangeArrowheads="1"/>
          </p:cNvPicPr>
          <p:nvPr/>
        </p:nvPicPr>
        <p:blipFill>
          <a:blip r:embed="rId3"/>
          <a:srcRect/>
          <a:stretch>
            <a:fillRect/>
          </a:stretch>
        </p:blipFill>
        <p:spPr bwMode="auto">
          <a:xfrm>
            <a:off x="0" y="4071942"/>
            <a:ext cx="9144000" cy="2786059"/>
          </a:xfrm>
          <a:prstGeom prst="rect">
            <a:avLst/>
          </a:prstGeom>
          <a:noFill/>
        </p:spPr>
      </p:pic>
      <p:sp>
        <p:nvSpPr>
          <p:cNvPr id="6" name="Rectangle 5"/>
          <p:cNvSpPr/>
          <p:nvPr/>
        </p:nvSpPr>
        <p:spPr>
          <a:xfrm>
            <a:off x="214282" y="2928934"/>
            <a:ext cx="857252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bg1"/>
                </a:solidFill>
                <a:latin typeface="Sepehr"/>
                <a:ea typeface="Times New Roman"/>
                <a:cs typeface="B Yagut" pitchFamily="2" charset="-78"/>
              </a:rPr>
              <a:t>کمانش کلی ورق هسته پس از تجزیه کردن نمونه 3 و 4 را بدون هیچ ترکی در ورق هسته نشان می دهد</a:t>
            </a:r>
            <a:endParaRPr lang="en-US" dirty="0">
              <a:solidFill>
                <a:schemeClr val="bg1"/>
              </a:solidFill>
              <a:cs typeface="B Yag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3702" y="214290"/>
            <a:ext cx="2345514"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تحلیل المان محدود</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4510979"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Finite Element Analysis</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8" name="TextBox 7"/>
          <p:cNvSpPr txBox="1"/>
          <p:nvPr/>
        </p:nvSpPr>
        <p:spPr>
          <a:xfrm>
            <a:off x="428596" y="842313"/>
            <a:ext cx="8215370" cy="888705"/>
          </a:xfrm>
          <a:prstGeom prst="rect">
            <a:avLst/>
          </a:prstGeom>
          <a:noFill/>
        </p:spPr>
        <p:txBody>
          <a:bodyPr wrap="square" rtlCol="0">
            <a:spAutoFit/>
          </a:bodyPr>
          <a:lstStyle/>
          <a:p>
            <a:pPr algn="just" rtl="1">
              <a:lnSpc>
                <a:spcPct val="150000"/>
              </a:lnSpc>
              <a:spcAft>
                <a:spcPts val="1000"/>
              </a:spcAft>
            </a:pPr>
            <a:r>
              <a:rPr lang="fa-IR" b="1" dirty="0" smtClean="0">
                <a:latin typeface="Lucida Fax"/>
                <a:cs typeface="B Lotus"/>
              </a:rPr>
              <a:t>جهت فراهم کردن درک بهتر رفتار فشاری بادبند کمانش ناپذیر مطالعات تحلیلی با استفاده از نرم افزار گامپیوتری </a:t>
            </a:r>
            <a:r>
              <a:rPr lang="en-US" b="1" dirty="0" smtClean="0">
                <a:latin typeface="Lucida Fax"/>
                <a:cs typeface="B Lotus"/>
              </a:rPr>
              <a:t>ABAQUS </a:t>
            </a:r>
            <a:r>
              <a:rPr lang="fa-IR" b="1" dirty="0" smtClean="0">
                <a:latin typeface="Lucida Fax"/>
                <a:cs typeface="B Lotus"/>
              </a:rPr>
              <a:t> بر روی 22 مدل انجام شد . </a:t>
            </a:r>
          </a:p>
        </p:txBody>
      </p:sp>
      <p:sp>
        <p:nvSpPr>
          <p:cNvPr id="6" name="Rectangle 5"/>
          <p:cNvSpPr/>
          <p:nvPr/>
        </p:nvSpPr>
        <p:spPr>
          <a:xfrm>
            <a:off x="2643174" y="2000240"/>
            <a:ext cx="3786214" cy="714380"/>
          </a:xfrm>
          <a:prstGeom prst="rect">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b="1" dirty="0" smtClean="0">
                <a:solidFill>
                  <a:schemeClr val="bg1"/>
                </a:solidFill>
                <a:cs typeface="B Nazanin" pitchFamily="2" charset="-78"/>
              </a:rPr>
              <a:t>شرایط اولیه مدل ها</a:t>
            </a:r>
            <a:endParaRPr lang="en-US" sz="3600" b="1" dirty="0">
              <a:solidFill>
                <a:schemeClr val="bg1"/>
              </a:solidFill>
              <a:cs typeface="B Nazanin" pitchFamily="2" charset="-78"/>
            </a:endParaRPr>
          </a:p>
        </p:txBody>
      </p:sp>
      <p:sp>
        <p:nvSpPr>
          <p:cNvPr id="7" name="Down Arrow 6"/>
          <p:cNvSpPr/>
          <p:nvPr/>
        </p:nvSpPr>
        <p:spPr>
          <a:xfrm>
            <a:off x="3449892" y="2728268"/>
            <a:ext cx="2143140" cy="500066"/>
          </a:xfrm>
          <a:prstGeom prst="downArrow">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85720" y="3255630"/>
            <a:ext cx="8429684" cy="345951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50000"/>
              </a:lnSpc>
            </a:pPr>
            <a:r>
              <a:rPr lang="fa-IR" b="1" dirty="0" smtClean="0">
                <a:solidFill>
                  <a:schemeClr val="bg1"/>
                </a:solidFill>
                <a:cs typeface="B Nazanin" pitchFamily="2" charset="-78"/>
              </a:rPr>
              <a:t>1- مصالح غیرخطی با ملاک تسلیم ون میرز در هسته فولادی و اعضای مهارکننده استفاده می شود </a:t>
            </a:r>
          </a:p>
          <a:p>
            <a:pPr algn="r" rtl="1">
              <a:lnSpc>
                <a:spcPct val="150000"/>
              </a:lnSpc>
            </a:pPr>
            <a:r>
              <a:rPr lang="fa-IR" b="1" dirty="0" smtClean="0">
                <a:solidFill>
                  <a:schemeClr val="bg1"/>
                </a:solidFill>
                <a:cs typeface="B Nazanin" pitchFamily="2" charset="-78"/>
              </a:rPr>
              <a:t>2- مدول الاستیسیته فولاد  250گیگا پاسکال در نطر گرفته می شود </a:t>
            </a:r>
          </a:p>
          <a:p>
            <a:pPr algn="r" rtl="1">
              <a:lnSpc>
                <a:spcPct val="150000"/>
              </a:lnSpc>
            </a:pPr>
            <a:r>
              <a:rPr lang="fa-IR" b="1" dirty="0" smtClean="0">
                <a:solidFill>
                  <a:schemeClr val="bg1"/>
                </a:solidFill>
                <a:cs typeface="B Nazanin" pitchFamily="2" charset="-78"/>
              </a:rPr>
              <a:t>3- برای در نظرگرفتن تاثیر چرخه ای در آزمایش بادبند کمانش ناپذیر از ترکیب مدل سخت شدگی حرکتی و مدل همگن استفاده شده است </a:t>
            </a:r>
          </a:p>
          <a:p>
            <a:pPr algn="r" rtl="1">
              <a:lnSpc>
                <a:spcPct val="150000"/>
              </a:lnSpc>
            </a:pPr>
            <a:r>
              <a:rPr lang="fa-IR" b="1" dirty="0" smtClean="0">
                <a:solidFill>
                  <a:schemeClr val="bg1"/>
                </a:solidFill>
                <a:cs typeface="B Nazanin" pitchFamily="2" charset="-78"/>
              </a:rPr>
              <a:t>4- مقطع بادبند به صورت یک مقطع پر شده با بتن مدل شده است </a:t>
            </a:r>
          </a:p>
          <a:p>
            <a:pPr algn="r" rtl="1">
              <a:lnSpc>
                <a:spcPct val="150000"/>
              </a:lnSpc>
            </a:pPr>
            <a:r>
              <a:rPr lang="fa-IR" b="1" dirty="0" smtClean="0">
                <a:solidFill>
                  <a:schemeClr val="bg1"/>
                </a:solidFill>
                <a:cs typeface="B Nazanin" pitchFamily="2" charset="-78"/>
              </a:rPr>
              <a:t>5- مشخصات الاستیک ، هسته فولادی ، اعضای مهارکننده ، بتن پرکننده و بولت ها با</a:t>
            </a:r>
            <a:r>
              <a:rPr lang="en-US" b="1" dirty="0" smtClean="0">
                <a:solidFill>
                  <a:schemeClr val="bg1"/>
                </a:solidFill>
                <a:cs typeface="B Nazanin" pitchFamily="2" charset="-78"/>
              </a:rPr>
              <a:t> </a:t>
            </a:r>
            <a:r>
              <a:rPr lang="fa-IR" b="1" dirty="0" smtClean="0">
                <a:solidFill>
                  <a:schemeClr val="bg1"/>
                </a:solidFill>
                <a:cs typeface="B Nazanin" pitchFamily="2" charset="-78"/>
              </a:rPr>
              <a:t>المان هشت گرهی </a:t>
            </a:r>
            <a:r>
              <a:rPr lang="en-US" b="1" dirty="0" smtClean="0">
                <a:solidFill>
                  <a:schemeClr val="bg1"/>
                </a:solidFill>
                <a:cs typeface="B Nazanin" pitchFamily="2" charset="-78"/>
              </a:rPr>
              <a:t>C3D8R</a:t>
            </a:r>
            <a:r>
              <a:rPr lang="fa-IR" b="1" dirty="0" smtClean="0">
                <a:solidFill>
                  <a:schemeClr val="bg1"/>
                </a:solidFill>
                <a:cs typeface="B Nazanin" pitchFamily="2" charset="-78"/>
              </a:rPr>
              <a:t>مدل می شوند . </a:t>
            </a:r>
          </a:p>
          <a:p>
            <a:pPr algn="r" rtl="1">
              <a:lnSpc>
                <a:spcPct val="150000"/>
              </a:lnSpc>
            </a:pPr>
            <a:r>
              <a:rPr lang="fa-IR" b="1" dirty="0" smtClean="0">
                <a:solidFill>
                  <a:schemeClr val="bg1"/>
                </a:solidFill>
                <a:cs typeface="B Nazanin" pitchFamily="2" charset="-78"/>
              </a:rPr>
              <a:t>6- تنش تسلیم از آزمایش سهمیه بدست می آید که در جدول صفحه بعد آورده شده است</a:t>
            </a:r>
            <a:endParaRPr lang="en-US" b="1" dirty="0">
              <a:solidFill>
                <a:schemeClr val="bg1"/>
              </a:solidFill>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p:cNvSpPr/>
          <p:nvPr/>
        </p:nvSpPr>
        <p:spPr>
          <a:xfrm>
            <a:off x="214282" y="1714488"/>
            <a:ext cx="8643998" cy="4929222"/>
          </a:xfrm>
          <a:prstGeom prst="flowChartProcess">
            <a:avLst/>
          </a:prstGeom>
          <a:solidFill>
            <a:schemeClr val="accent2">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42844" y="71414"/>
            <a:ext cx="8858312" cy="1415772"/>
          </a:xfrm>
          <a:prstGeom prst="rect">
            <a:avLst/>
          </a:prstGeom>
          <a:solidFill>
            <a:schemeClr val="accent2">
              <a:lumMod val="60000"/>
              <a:lumOff val="40000"/>
            </a:schemeClr>
          </a:solidFill>
        </p:spPr>
        <p:txBody>
          <a:bodyPr wrap="square" lIns="91440" tIns="45720" rIns="91440" bIns="45720">
            <a:spAutoFit/>
          </a:bodyPr>
          <a:lstStyle/>
          <a:p>
            <a:pPr algn="ctr">
              <a:lnSpc>
                <a:spcPct val="200000"/>
              </a:lnSpc>
            </a:pPr>
            <a:r>
              <a:rPr lang="fa-IR" b="1" dirty="0" smtClean="0">
                <a:ln w="12700">
                  <a:solidFill>
                    <a:schemeClr val="bg1"/>
                  </a:solidFill>
                  <a:prstDash val="solid"/>
                </a:ln>
                <a:solidFill>
                  <a:schemeClr val="bg1"/>
                </a:solidFill>
                <a:effectLst>
                  <a:outerShdw blurRad="50800" dist="38100" dir="2700000" algn="tl" rotWithShape="0">
                    <a:prstClr val="black">
                      <a:alpha val="40000"/>
                    </a:prstClr>
                  </a:outerShdw>
                </a:effectLst>
                <a:cs typeface="B Zar" pitchFamily="2" charset="-78"/>
              </a:rPr>
              <a:t>مباحث مربوطه در پروژه </a:t>
            </a:r>
          </a:p>
          <a:p>
            <a:pPr algn="ctr">
              <a:lnSpc>
                <a:spcPct val="200000"/>
              </a:lnSpc>
            </a:pPr>
            <a:r>
              <a:rPr lang="fa-IR" sz="2500" b="1" dirty="0" smtClean="0">
                <a:ln w="12700">
                  <a:solidFill>
                    <a:schemeClr val="bg1"/>
                  </a:solidFill>
                  <a:prstDash val="solid"/>
                </a:ln>
                <a:effectLst>
                  <a:outerShdw blurRad="50800" dist="38100" dir="2700000" algn="tl" rotWithShape="0">
                    <a:prstClr val="black">
                      <a:alpha val="40000"/>
                    </a:prstClr>
                  </a:outerShdw>
                </a:effectLst>
                <a:cs typeface="B Zar" pitchFamily="2" charset="-78"/>
              </a:rPr>
              <a:t>آزمایشات زیر مجمع و تحلیل المان محدودبادبندهای کمانش ناپذیر چند لایه</a:t>
            </a:r>
          </a:p>
        </p:txBody>
      </p:sp>
      <p:sp>
        <p:nvSpPr>
          <p:cNvPr id="9" name="Flowchart: Process 8"/>
          <p:cNvSpPr/>
          <p:nvPr/>
        </p:nvSpPr>
        <p:spPr>
          <a:xfrm>
            <a:off x="3571868" y="1928802"/>
            <a:ext cx="2143140"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چکیده مقاله</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0" name="Flowchart: Process 9"/>
          <p:cNvSpPr/>
          <p:nvPr/>
        </p:nvSpPr>
        <p:spPr>
          <a:xfrm>
            <a:off x="3571868" y="2571744"/>
            <a:ext cx="2143140"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کلیات</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1" name="Flowchart: Process 10"/>
          <p:cNvSpPr/>
          <p:nvPr/>
        </p:nvSpPr>
        <p:spPr>
          <a:xfrm>
            <a:off x="2607770" y="3214686"/>
            <a:ext cx="4143404"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طراحی بادبند کمانش ناپذیر</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2" name="Flowchart: Process 11"/>
          <p:cNvSpPr/>
          <p:nvPr/>
        </p:nvSpPr>
        <p:spPr>
          <a:xfrm>
            <a:off x="2615878" y="3859970"/>
            <a:ext cx="4143404"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برنامه آزمایشگاهی</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3" name="Flowchart: Process 12"/>
          <p:cNvSpPr/>
          <p:nvPr/>
        </p:nvSpPr>
        <p:spPr>
          <a:xfrm>
            <a:off x="2612906" y="4509308"/>
            <a:ext cx="4143404"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تحلیل المان محدود</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4" name="Flowchart: Process 13"/>
          <p:cNvSpPr/>
          <p:nvPr/>
        </p:nvSpPr>
        <p:spPr>
          <a:xfrm>
            <a:off x="2615878" y="5194050"/>
            <a:ext cx="4143404"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روال طراحی پیشنهاد شده</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
        <p:nvSpPr>
          <p:cNvPr id="15" name="Flowchart: Process 14"/>
          <p:cNvSpPr/>
          <p:nvPr/>
        </p:nvSpPr>
        <p:spPr>
          <a:xfrm>
            <a:off x="3571868" y="5857892"/>
            <a:ext cx="2143140"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ln w="18000">
                  <a:solidFill>
                    <a:schemeClr val="bg1"/>
                  </a:solidFill>
                  <a:prstDash val="solid"/>
                  <a:miter lim="800000"/>
                </a:ln>
                <a:noFill/>
                <a:effectLst>
                  <a:outerShdw blurRad="25500" dist="23000" dir="7020000" algn="tl">
                    <a:srgbClr val="000000">
                      <a:alpha val="50000"/>
                    </a:srgbClr>
                  </a:outerShdw>
                </a:effectLst>
                <a:cs typeface="B Titr" pitchFamily="2" charset="-78"/>
              </a:rPr>
              <a:t>نتیجه گیری</a:t>
            </a:r>
            <a:endParaRPr lang="fa-IR" sz="2800" b="1" dirty="0">
              <a:ln w="18000">
                <a:solidFill>
                  <a:schemeClr val="bg1"/>
                </a:solidFill>
                <a:prstDash val="solid"/>
                <a:miter lim="800000"/>
              </a:ln>
              <a:noFill/>
              <a:effectLst>
                <a:outerShdw blurRad="25500" dist="23000" dir="7020000" algn="tl">
                  <a:srgbClr val="000000">
                    <a:alpha val="50000"/>
                  </a:srgbClr>
                </a:outerShdw>
              </a:effectLst>
              <a:cs typeface="B Titr" pitchFamily="2" charset="-78"/>
            </a:endParaRPr>
          </a:p>
        </p:txBody>
      </p:sp>
    </p:spTree>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3500"/>
                            </p:stCondLst>
                            <p:childTnLst>
                              <p:par>
                                <p:cTn id="21" presetID="2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40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45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500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5500"/>
                            </p:stCondLst>
                            <p:childTnLst>
                              <p:par>
                                <p:cTn id="37" presetID="22" presetClass="entr" presetSubtype="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Structure Engineering\Structure Engineering\Stability Structure\Seminar\pic\4\5.jpg"/>
          <p:cNvPicPr>
            <a:picLocks noChangeAspect="1" noChangeArrowheads="1"/>
          </p:cNvPicPr>
          <p:nvPr/>
        </p:nvPicPr>
        <p:blipFill>
          <a:blip r:embed="rId2"/>
          <a:srcRect/>
          <a:stretch>
            <a:fillRect/>
          </a:stretch>
        </p:blipFill>
        <p:spPr bwMode="auto">
          <a:xfrm>
            <a:off x="-1" y="2066125"/>
            <a:ext cx="9144001" cy="1818030"/>
          </a:xfrm>
          <a:prstGeom prst="rect">
            <a:avLst/>
          </a:prstGeom>
          <a:noFill/>
        </p:spPr>
      </p:pic>
      <p:sp>
        <p:nvSpPr>
          <p:cNvPr id="7" name="TextBox 6"/>
          <p:cNvSpPr txBox="1"/>
          <p:nvPr/>
        </p:nvSpPr>
        <p:spPr>
          <a:xfrm>
            <a:off x="3357554" y="3780613"/>
            <a:ext cx="3214710" cy="577081"/>
          </a:xfrm>
          <a:prstGeom prst="rect">
            <a:avLst/>
          </a:prstGeom>
          <a:noFill/>
        </p:spPr>
        <p:txBody>
          <a:bodyPr wrap="square" rtlCol="0">
            <a:spAutoFit/>
          </a:bodyPr>
          <a:lstStyle/>
          <a:p>
            <a:pPr algn="ctr" rtl="1">
              <a:lnSpc>
                <a:spcPct val="200000"/>
              </a:lnSpc>
            </a:pPr>
            <a:r>
              <a:rPr lang="fa-IR" b="1" dirty="0" smtClean="0">
                <a:solidFill>
                  <a:srgbClr val="FFFF00"/>
                </a:solidFill>
                <a:cs typeface="B Nazanin" pitchFamily="2" charset="-78"/>
              </a:rPr>
              <a:t>تنش تسلیم در نمونه ( مدل ) 1 الی 4</a:t>
            </a:r>
            <a:endParaRPr lang="en-US" b="1" dirty="0">
              <a:solidFill>
                <a:srgbClr val="FFFF00"/>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1000"/>
                                        <p:tgtEl>
                                          <p:spTgt spid="1026"/>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3702" y="214290"/>
            <a:ext cx="2345514"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تحلیل المان محدود</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4510979"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Finite Element Analysis</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Rectangle 5"/>
          <p:cNvSpPr/>
          <p:nvPr/>
        </p:nvSpPr>
        <p:spPr>
          <a:xfrm>
            <a:off x="2643174" y="785794"/>
            <a:ext cx="3786214" cy="714380"/>
          </a:xfrm>
          <a:prstGeom prst="rect">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b="1" dirty="0" smtClean="0">
                <a:solidFill>
                  <a:schemeClr val="bg1"/>
                </a:solidFill>
                <a:cs typeface="B Nazanin" pitchFamily="2" charset="-78"/>
              </a:rPr>
              <a:t>شرایط مرزی مدل ها</a:t>
            </a:r>
            <a:endParaRPr lang="en-US" sz="3600" b="1" dirty="0">
              <a:solidFill>
                <a:schemeClr val="bg1"/>
              </a:solidFill>
              <a:cs typeface="B Nazanin" pitchFamily="2" charset="-78"/>
            </a:endParaRPr>
          </a:p>
        </p:txBody>
      </p:sp>
      <p:sp>
        <p:nvSpPr>
          <p:cNvPr id="7" name="Down Arrow 6"/>
          <p:cNvSpPr/>
          <p:nvPr/>
        </p:nvSpPr>
        <p:spPr>
          <a:xfrm>
            <a:off x="3449892" y="1513822"/>
            <a:ext cx="2143140" cy="500066"/>
          </a:xfrm>
          <a:prstGeom prst="downArrow">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85720" y="2044382"/>
            <a:ext cx="8429684" cy="3027692"/>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200000"/>
              </a:lnSpc>
            </a:pPr>
            <a:r>
              <a:rPr lang="fa-IR" b="1" dirty="0" smtClean="0">
                <a:solidFill>
                  <a:schemeClr val="bg1"/>
                </a:solidFill>
                <a:cs typeface="B Nazanin" pitchFamily="2" charset="-78"/>
              </a:rPr>
              <a:t>1- لغزش بین هسته فولادی و اعضای مهارکننده در تمامی نمونه ها وجود ندارد</a:t>
            </a:r>
          </a:p>
          <a:p>
            <a:pPr algn="r" rtl="1">
              <a:lnSpc>
                <a:spcPct val="200000"/>
              </a:lnSpc>
            </a:pPr>
            <a:r>
              <a:rPr lang="fa-IR" b="1" dirty="0" smtClean="0">
                <a:solidFill>
                  <a:schemeClr val="bg1"/>
                </a:solidFill>
                <a:cs typeface="B Nazanin" pitchFamily="2" charset="-78"/>
              </a:rPr>
              <a:t>2- جهت مدل سازی اتصالات محل بولت ها از تیر صلب استفاده می شود </a:t>
            </a:r>
          </a:p>
          <a:p>
            <a:pPr algn="r" rtl="1">
              <a:lnSpc>
                <a:spcPct val="200000"/>
              </a:lnSpc>
            </a:pPr>
            <a:r>
              <a:rPr lang="fa-IR" b="1" dirty="0" smtClean="0">
                <a:solidFill>
                  <a:schemeClr val="bg1"/>
                </a:solidFill>
                <a:cs typeface="B Nazanin" pitchFamily="2" charset="-78"/>
              </a:rPr>
              <a:t>3- سوراخ ورق های کناری جهت گذراندن تیرهای صلب ایجاد شده است</a:t>
            </a:r>
          </a:p>
          <a:p>
            <a:pPr algn="r" rtl="1">
              <a:lnSpc>
                <a:spcPct val="200000"/>
              </a:lnSpc>
            </a:pPr>
            <a:r>
              <a:rPr lang="fa-IR" b="1" dirty="0" smtClean="0">
                <a:solidFill>
                  <a:schemeClr val="bg1"/>
                </a:solidFill>
                <a:cs typeface="B Nazanin" pitchFamily="2" charset="-78"/>
              </a:rPr>
              <a:t>4- اندرکنش بین هسته فولادی و اعضای مهارکننده با یک رفتار تماسی سخت مدل می شوند</a:t>
            </a:r>
          </a:p>
          <a:p>
            <a:pPr algn="r" rtl="1">
              <a:lnSpc>
                <a:spcPct val="200000"/>
              </a:lnSpc>
            </a:pPr>
            <a:r>
              <a:rPr lang="fa-IR" b="1" dirty="0" smtClean="0">
                <a:solidFill>
                  <a:schemeClr val="bg1"/>
                </a:solidFill>
                <a:cs typeface="B Nazanin" pitchFamily="2" charset="-78"/>
              </a:rPr>
              <a:t>5- جهت نشان دادن اصطکاک ناچیز در سطح مشترک از ضریب اصطکاک 0/1 (روغن) استفاده می شود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Structure Engineering\Structure Engineering\Stability Structure\Seminar\pic\10\1.jpg"/>
          <p:cNvPicPr>
            <a:picLocks noChangeAspect="1" noChangeArrowheads="1"/>
          </p:cNvPicPr>
          <p:nvPr/>
        </p:nvPicPr>
        <p:blipFill>
          <a:blip r:embed="rId2"/>
          <a:srcRect/>
          <a:stretch>
            <a:fillRect/>
          </a:stretch>
        </p:blipFill>
        <p:spPr bwMode="auto">
          <a:xfrm>
            <a:off x="0" y="0"/>
            <a:ext cx="9144000" cy="4429132"/>
          </a:xfrm>
          <a:prstGeom prst="rect">
            <a:avLst/>
          </a:prstGeom>
          <a:noFill/>
        </p:spPr>
      </p:pic>
      <p:sp>
        <p:nvSpPr>
          <p:cNvPr id="5" name="TextBox 4"/>
          <p:cNvSpPr txBox="1"/>
          <p:nvPr/>
        </p:nvSpPr>
        <p:spPr>
          <a:xfrm>
            <a:off x="285720" y="4586125"/>
            <a:ext cx="8501122" cy="1200329"/>
          </a:xfrm>
          <a:prstGeom prst="rect">
            <a:avLst/>
          </a:prstGeom>
          <a:noFill/>
        </p:spPr>
        <p:txBody>
          <a:bodyPr wrap="square" rtlCol="0">
            <a:spAutoFit/>
          </a:bodyPr>
          <a:lstStyle/>
          <a:p>
            <a:pPr algn="ctr" rtl="1">
              <a:lnSpc>
                <a:spcPct val="200000"/>
              </a:lnSpc>
            </a:pPr>
            <a:r>
              <a:rPr lang="fa-IR" sz="4000" b="1" dirty="0" smtClean="0">
                <a:solidFill>
                  <a:srgbClr val="FFFF00"/>
                </a:solidFill>
                <a:cs typeface="B Nazanin" pitchFamily="2" charset="-78"/>
              </a:rPr>
              <a:t>بخش های مختلف نمونه 1  قبل و پس از ساخت</a:t>
            </a:r>
            <a:endParaRPr lang="en-US" sz="4000" b="1" dirty="0">
              <a:solidFill>
                <a:srgbClr val="FFFF00"/>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Structure Engineering\Structure Engineering\Stability Structure\Seminar\pic\10\2.jpg"/>
          <p:cNvPicPr>
            <a:picLocks noChangeAspect="1" noChangeArrowheads="1"/>
          </p:cNvPicPr>
          <p:nvPr/>
        </p:nvPicPr>
        <p:blipFill>
          <a:blip r:embed="rId2"/>
          <a:srcRect/>
          <a:stretch>
            <a:fillRect/>
          </a:stretch>
        </p:blipFill>
        <p:spPr bwMode="auto">
          <a:xfrm>
            <a:off x="-71470" y="186994"/>
            <a:ext cx="9144000" cy="6475920"/>
          </a:xfrm>
          <a:prstGeom prst="rect">
            <a:avLst/>
          </a:prstGeom>
          <a:noFill/>
        </p:spPr>
      </p:pic>
      <p:sp>
        <p:nvSpPr>
          <p:cNvPr id="5" name="TextBox 4"/>
          <p:cNvSpPr txBox="1"/>
          <p:nvPr/>
        </p:nvSpPr>
        <p:spPr>
          <a:xfrm>
            <a:off x="3714744" y="1139595"/>
            <a:ext cx="4643470" cy="646331"/>
          </a:xfrm>
          <a:prstGeom prst="rect">
            <a:avLst/>
          </a:prstGeom>
          <a:noFill/>
        </p:spPr>
        <p:txBody>
          <a:bodyPr wrap="square" rtlCol="0">
            <a:spAutoFit/>
          </a:bodyPr>
          <a:lstStyle/>
          <a:p>
            <a:pPr algn="ctr"/>
            <a:r>
              <a:rPr lang="fa-IR" sz="3600" b="1" dirty="0" smtClean="0">
                <a:solidFill>
                  <a:schemeClr val="bg1"/>
                </a:solidFill>
                <a:cs typeface="B Zar" pitchFamily="2" charset="-78"/>
              </a:rPr>
              <a:t>اولین مد کمانشی ورق هسته</a:t>
            </a:r>
            <a:endParaRPr lang="en-US" sz="3600" b="1" dirty="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Structure Engineering\Structure Engineering\Stability Structure\Seminar\pic\10\3.jpg"/>
          <p:cNvPicPr>
            <a:picLocks noChangeAspect="1" noChangeArrowheads="1"/>
          </p:cNvPicPr>
          <p:nvPr/>
        </p:nvPicPr>
        <p:blipFill>
          <a:blip r:embed="rId2"/>
          <a:srcRect/>
          <a:stretch>
            <a:fillRect/>
          </a:stretch>
        </p:blipFill>
        <p:spPr bwMode="auto">
          <a:xfrm>
            <a:off x="0" y="0"/>
            <a:ext cx="9144000" cy="3261346"/>
          </a:xfrm>
          <a:prstGeom prst="rect">
            <a:avLst/>
          </a:prstGeom>
          <a:noFill/>
        </p:spPr>
      </p:pic>
      <p:sp>
        <p:nvSpPr>
          <p:cNvPr id="6" name="Rectangle 5"/>
          <p:cNvSpPr/>
          <p:nvPr/>
        </p:nvSpPr>
        <p:spPr>
          <a:xfrm>
            <a:off x="1214414" y="1255366"/>
            <a:ext cx="4071966" cy="285752"/>
          </a:xfrm>
          <a:prstGeom prst="rect">
            <a:avLst/>
          </a:prstGeom>
          <a:solidFill>
            <a:schemeClr val="accent2">
              <a:lumMod val="40000"/>
              <a:lumOff val="6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G:\Structure Engineering\Structure Engineering\Stability Structure\Seminar\pic\11\1.jpg"/>
          <p:cNvPicPr>
            <a:picLocks noChangeAspect="1" noChangeArrowheads="1"/>
          </p:cNvPicPr>
          <p:nvPr/>
        </p:nvPicPr>
        <p:blipFill>
          <a:blip r:embed="rId3"/>
          <a:srcRect/>
          <a:stretch>
            <a:fillRect/>
          </a:stretch>
        </p:blipFill>
        <p:spPr bwMode="auto">
          <a:xfrm>
            <a:off x="0" y="3321823"/>
            <a:ext cx="4786314" cy="3522529"/>
          </a:xfrm>
          <a:prstGeom prst="rect">
            <a:avLst/>
          </a:prstGeom>
          <a:noFill/>
        </p:spPr>
      </p:pic>
      <p:sp>
        <p:nvSpPr>
          <p:cNvPr id="9" name="TextBox 8"/>
          <p:cNvSpPr txBox="1"/>
          <p:nvPr/>
        </p:nvSpPr>
        <p:spPr>
          <a:xfrm>
            <a:off x="5072066" y="3958430"/>
            <a:ext cx="3786214" cy="1138773"/>
          </a:xfrm>
          <a:prstGeom prst="rect">
            <a:avLst/>
          </a:prstGeom>
          <a:solidFill>
            <a:schemeClr val="accent2">
              <a:lumMod val="40000"/>
              <a:lumOff val="60000"/>
              <a:alpha val="72000"/>
            </a:schemeClr>
          </a:solidFill>
        </p:spPr>
        <p:txBody>
          <a:bodyPr wrap="square" rtlCol="0">
            <a:spAutoFit/>
          </a:bodyPr>
          <a:lstStyle/>
          <a:p>
            <a:pPr algn="ctr">
              <a:lnSpc>
                <a:spcPct val="200000"/>
              </a:lnSpc>
            </a:pPr>
            <a:r>
              <a:rPr lang="fa-IR" dirty="0" smtClean="0">
                <a:solidFill>
                  <a:schemeClr val="bg1"/>
                </a:solidFill>
                <a:cs typeface="B Zar" pitchFamily="2" charset="-78"/>
              </a:rPr>
              <a:t>در </a:t>
            </a:r>
            <a:r>
              <a:rPr lang="fa-IR" sz="1600" b="1" dirty="0" smtClean="0">
                <a:solidFill>
                  <a:schemeClr val="bg1"/>
                </a:solidFill>
                <a:cs typeface="B Nazanin" pitchFamily="2" charset="-78"/>
              </a:rPr>
              <a:t>نمونه 1 هنگامی که تغییر مکان به 5/2 میلی متر </a:t>
            </a:r>
          </a:p>
          <a:p>
            <a:pPr algn="ctr">
              <a:lnSpc>
                <a:spcPct val="200000"/>
              </a:lnSpc>
            </a:pPr>
            <a:r>
              <a:rPr lang="fa-IR" sz="1600" b="1" dirty="0" smtClean="0">
                <a:solidFill>
                  <a:schemeClr val="bg1"/>
                </a:solidFill>
                <a:cs typeface="B Nazanin" pitchFamily="2" charset="-78"/>
              </a:rPr>
              <a:t>می رسد همه 12 مد کمانشی قابل مشاهده است </a:t>
            </a:r>
            <a:endParaRPr lang="en-US" dirty="0">
              <a:solidFill>
                <a:schemeClr val="bg1"/>
              </a:solidFill>
              <a:cs typeface="B Zar" pitchFamily="2" charset="-78"/>
            </a:endParaRPr>
          </a:p>
        </p:txBody>
      </p:sp>
      <p:cxnSp>
        <p:nvCxnSpPr>
          <p:cNvPr id="11" name="Straight Arrow Connector 10"/>
          <p:cNvCxnSpPr>
            <a:stCxn id="9" idx="0"/>
          </p:cNvCxnSpPr>
          <p:nvPr/>
        </p:nvCxnSpPr>
        <p:spPr>
          <a:xfrm rot="16200000" flipV="1">
            <a:off x="4682335" y="1675592"/>
            <a:ext cx="2529694" cy="203598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72066" y="5502748"/>
            <a:ext cx="3786214" cy="1069524"/>
          </a:xfrm>
          <a:prstGeom prst="rect">
            <a:avLst/>
          </a:prstGeom>
          <a:solidFill>
            <a:schemeClr val="accent2">
              <a:lumMod val="40000"/>
              <a:lumOff val="60000"/>
              <a:alpha val="72000"/>
            </a:schemeClr>
          </a:solidFill>
        </p:spPr>
        <p:txBody>
          <a:bodyPr wrap="square" rtlCol="0">
            <a:spAutoFit/>
          </a:bodyPr>
          <a:lstStyle/>
          <a:p>
            <a:pPr algn="ctr">
              <a:lnSpc>
                <a:spcPct val="200000"/>
              </a:lnSpc>
            </a:pPr>
            <a:r>
              <a:rPr lang="fa-IR" sz="1600" b="1" dirty="0" smtClean="0">
                <a:solidFill>
                  <a:schemeClr val="bg1"/>
                </a:solidFill>
                <a:cs typeface="B Nazanin" pitchFamily="2" charset="-78"/>
              </a:rPr>
              <a:t>در تغییر مکان  59/1 میلی متر و در کرنش محوری هسته 2/2 % هیچ کاهش مقاومت دیده نشد . </a:t>
            </a:r>
            <a:r>
              <a:rPr lang="fa-IR" dirty="0" smtClean="0">
                <a:solidFill>
                  <a:schemeClr val="bg1"/>
                </a:solidFill>
                <a:cs typeface="B Zar" pitchFamily="2" charset="-78"/>
              </a:rPr>
              <a:t> </a:t>
            </a:r>
            <a:endParaRPr lang="en-US" dirty="0">
              <a:solidFill>
                <a:schemeClr val="bg1"/>
              </a:solidFill>
              <a:cs typeface="B Zar" pitchFamily="2" charset="-78"/>
            </a:endParaRPr>
          </a:p>
        </p:txBody>
      </p:sp>
      <p:cxnSp>
        <p:nvCxnSpPr>
          <p:cNvPr id="15" name="Straight Arrow Connector 14"/>
          <p:cNvCxnSpPr>
            <a:stCxn id="13" idx="1"/>
          </p:cNvCxnSpPr>
          <p:nvPr/>
        </p:nvCxnSpPr>
        <p:spPr>
          <a:xfrm rot="10800000">
            <a:off x="4071934" y="5286388"/>
            <a:ext cx="1000132" cy="75112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10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Effect transition="in" filter="fade">
                                      <p:cBhvr>
                                        <p:cTn id="19" dur="1000"/>
                                        <p:tgtEl>
                                          <p:spTgt spid="3076"/>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Structure Engineering\Structure Engineering\Stability Structure\Seminar\pic\11\2.jpg"/>
          <p:cNvPicPr>
            <a:picLocks noChangeAspect="1" noChangeArrowheads="1"/>
          </p:cNvPicPr>
          <p:nvPr/>
        </p:nvPicPr>
        <p:blipFill>
          <a:blip r:embed="rId2"/>
          <a:srcRect/>
          <a:stretch>
            <a:fillRect/>
          </a:stretch>
        </p:blipFill>
        <p:spPr bwMode="auto">
          <a:xfrm>
            <a:off x="0" y="3346037"/>
            <a:ext cx="4857752" cy="3511963"/>
          </a:xfrm>
          <a:prstGeom prst="rect">
            <a:avLst/>
          </a:prstGeom>
          <a:noFill/>
        </p:spPr>
      </p:pic>
      <p:cxnSp>
        <p:nvCxnSpPr>
          <p:cNvPr id="15" name="Straight Arrow Connector 14"/>
          <p:cNvCxnSpPr>
            <a:stCxn id="13" idx="1"/>
          </p:cNvCxnSpPr>
          <p:nvPr/>
        </p:nvCxnSpPr>
        <p:spPr>
          <a:xfrm rot="10800000">
            <a:off x="4071934" y="4736784"/>
            <a:ext cx="928694" cy="109735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4099" name="Picture 3" descr="G:\Structure Engineering\Structure Engineering\Stability Structure\Seminar\pic\10\4.jpg"/>
          <p:cNvPicPr>
            <a:picLocks noChangeAspect="1" noChangeArrowheads="1"/>
          </p:cNvPicPr>
          <p:nvPr/>
        </p:nvPicPr>
        <p:blipFill>
          <a:blip r:embed="rId3"/>
          <a:srcRect/>
          <a:stretch>
            <a:fillRect/>
          </a:stretch>
        </p:blipFill>
        <p:spPr bwMode="auto">
          <a:xfrm>
            <a:off x="428596" y="1"/>
            <a:ext cx="8358246" cy="3214686"/>
          </a:xfrm>
          <a:prstGeom prst="rect">
            <a:avLst/>
          </a:prstGeom>
          <a:noFill/>
        </p:spPr>
      </p:pic>
      <p:sp>
        <p:nvSpPr>
          <p:cNvPr id="6" name="Rectangle 5"/>
          <p:cNvSpPr/>
          <p:nvPr/>
        </p:nvSpPr>
        <p:spPr>
          <a:xfrm>
            <a:off x="1500166" y="1000108"/>
            <a:ext cx="4071966" cy="285752"/>
          </a:xfrm>
          <a:prstGeom prst="rect">
            <a:avLst/>
          </a:prstGeom>
          <a:solidFill>
            <a:schemeClr val="accent2">
              <a:lumMod val="40000"/>
              <a:lumOff val="6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9" idx="0"/>
          </p:cNvCxnSpPr>
          <p:nvPr/>
        </p:nvCxnSpPr>
        <p:spPr>
          <a:xfrm rot="16200000" flipV="1">
            <a:off x="4947050" y="1410876"/>
            <a:ext cx="2357454" cy="167879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72066" y="3429000"/>
            <a:ext cx="3786214" cy="1138773"/>
          </a:xfrm>
          <a:prstGeom prst="rect">
            <a:avLst/>
          </a:prstGeom>
          <a:solidFill>
            <a:schemeClr val="accent2">
              <a:lumMod val="40000"/>
              <a:lumOff val="60000"/>
              <a:alpha val="72000"/>
            </a:schemeClr>
          </a:solidFill>
        </p:spPr>
        <p:txBody>
          <a:bodyPr wrap="square" rtlCol="0">
            <a:spAutoFit/>
          </a:bodyPr>
          <a:lstStyle/>
          <a:p>
            <a:pPr algn="ctr">
              <a:lnSpc>
                <a:spcPct val="200000"/>
              </a:lnSpc>
            </a:pPr>
            <a:r>
              <a:rPr lang="fa-IR" dirty="0" smtClean="0">
                <a:solidFill>
                  <a:schemeClr val="bg1"/>
                </a:solidFill>
                <a:cs typeface="B Zar" pitchFamily="2" charset="-78"/>
              </a:rPr>
              <a:t>در </a:t>
            </a:r>
            <a:r>
              <a:rPr lang="fa-IR" sz="1600" b="1" dirty="0" smtClean="0">
                <a:solidFill>
                  <a:schemeClr val="bg1"/>
                </a:solidFill>
                <a:cs typeface="B Nazanin" pitchFamily="2" charset="-78"/>
              </a:rPr>
              <a:t>نمونه 1 هنگامی که تغییر مکان به 5/2 میلی متر </a:t>
            </a:r>
          </a:p>
          <a:p>
            <a:pPr algn="ctr">
              <a:lnSpc>
                <a:spcPct val="200000"/>
              </a:lnSpc>
            </a:pPr>
            <a:r>
              <a:rPr lang="fa-IR" sz="1600" b="1" dirty="0" smtClean="0">
                <a:solidFill>
                  <a:schemeClr val="bg1"/>
                </a:solidFill>
                <a:cs typeface="B Nazanin" pitchFamily="2" charset="-78"/>
              </a:rPr>
              <a:t>می رسد همه 12 مد کمانشی قابل مشاهده است </a:t>
            </a:r>
            <a:endParaRPr lang="en-US" dirty="0">
              <a:solidFill>
                <a:schemeClr val="bg1"/>
              </a:solidFill>
              <a:cs typeface="B Zar" pitchFamily="2" charset="-78"/>
            </a:endParaRPr>
          </a:p>
        </p:txBody>
      </p:sp>
      <p:sp>
        <p:nvSpPr>
          <p:cNvPr id="13" name="TextBox 12"/>
          <p:cNvSpPr txBox="1"/>
          <p:nvPr/>
        </p:nvSpPr>
        <p:spPr>
          <a:xfrm>
            <a:off x="5000628" y="4953127"/>
            <a:ext cx="4000528" cy="1762021"/>
          </a:xfrm>
          <a:prstGeom prst="rect">
            <a:avLst/>
          </a:prstGeom>
          <a:solidFill>
            <a:schemeClr val="accent2">
              <a:lumMod val="40000"/>
              <a:lumOff val="60000"/>
              <a:alpha val="72000"/>
            </a:schemeClr>
          </a:solidFill>
        </p:spPr>
        <p:txBody>
          <a:bodyPr wrap="square" rtlCol="0">
            <a:spAutoFit/>
          </a:bodyPr>
          <a:lstStyle/>
          <a:p>
            <a:pPr algn="ctr">
              <a:lnSpc>
                <a:spcPct val="200000"/>
              </a:lnSpc>
            </a:pPr>
            <a:r>
              <a:rPr lang="fa-IR" sz="1400" b="1" dirty="0" smtClean="0">
                <a:solidFill>
                  <a:schemeClr val="bg1"/>
                </a:solidFill>
                <a:cs typeface="B Nazanin" pitchFamily="2" charset="-78"/>
              </a:rPr>
              <a:t>در تغییر مکان  39/3 میلی متر با 12 موج کمانشی کمانش کلی رخ داد و حداکثر نیروی فشاری مدل 4 برابر 1697 کیلو نیوتن بود که نزدیک به 1660 کیلونیوتن است که از تصویر روبرو که از آزمایش چرخه ای بدست آمده است می باشد </a:t>
            </a:r>
            <a:r>
              <a:rPr lang="fa-IR" sz="1400" b="1" dirty="0" smtClean="0">
                <a:solidFill>
                  <a:schemeClr val="bg1"/>
                </a:solidFill>
                <a:cs typeface="B Zar" pitchFamily="2" charset="-78"/>
              </a:rPr>
              <a:t> </a:t>
            </a:r>
            <a:endParaRPr lang="en-US" sz="1400" b="1" dirty="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wipe(down)">
                                      <p:cBhvr>
                                        <p:cTn id="23" dur="500"/>
                                        <p:tgtEl>
                                          <p:spTgt spid="4098"/>
                                        </p:tgtEl>
                                      </p:cBhvr>
                                    </p:animEffec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3702" y="214290"/>
            <a:ext cx="2345514"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تحلیل المان محدود</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4510979"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Finite Element Analysis</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8" name="TextBox 7"/>
          <p:cNvSpPr txBox="1"/>
          <p:nvPr/>
        </p:nvSpPr>
        <p:spPr>
          <a:xfrm>
            <a:off x="357158" y="642918"/>
            <a:ext cx="8215370" cy="2056973"/>
          </a:xfrm>
          <a:prstGeom prst="rect">
            <a:avLst/>
          </a:prstGeom>
          <a:noFill/>
        </p:spPr>
        <p:txBody>
          <a:bodyPr wrap="square" rtlCol="0">
            <a:spAutoFit/>
          </a:bodyPr>
          <a:lstStyle/>
          <a:p>
            <a:pPr algn="just" rtl="1">
              <a:lnSpc>
                <a:spcPct val="150000"/>
              </a:lnSpc>
              <a:spcAft>
                <a:spcPts val="1000"/>
              </a:spcAft>
            </a:pPr>
            <a:r>
              <a:rPr lang="fa-IR" sz="2000" b="1" dirty="0" smtClean="0">
                <a:latin typeface="Lucida Fax"/>
                <a:ea typeface="Calibri"/>
                <a:cs typeface="B Titr" pitchFamily="2" charset="-78"/>
              </a:rPr>
              <a:t>مطالعات پارامتریک</a:t>
            </a:r>
          </a:p>
          <a:p>
            <a:pPr algn="just" rtl="1">
              <a:lnSpc>
                <a:spcPct val="150000"/>
              </a:lnSpc>
              <a:spcAft>
                <a:spcPts val="1000"/>
              </a:spcAft>
            </a:pPr>
            <a:r>
              <a:rPr lang="fa-IR" b="1" dirty="0" smtClean="0">
                <a:latin typeface="Lucida Fax"/>
                <a:cs typeface="B Lotus" pitchFamily="2" charset="-78"/>
              </a:rPr>
              <a:t>هدف از مطالعات پارامتریک بررسی پارامتر ها و تاثیر اندازه ورق هسته ، اندازه اعضای مهارکننده ، تعداد بولت ها بر بار کمانشی بادبند کمانش ناپذیر است </a:t>
            </a:r>
          </a:p>
          <a:p>
            <a:pPr algn="just" rtl="1">
              <a:lnSpc>
                <a:spcPct val="150000"/>
              </a:lnSpc>
              <a:spcAft>
                <a:spcPts val="1000"/>
              </a:spcAft>
            </a:pPr>
            <a:r>
              <a:rPr lang="fa-IR" b="1" dirty="0" smtClean="0">
                <a:latin typeface="Lucida Fax"/>
                <a:cs typeface="B Lotus" pitchFamily="2" charset="-78"/>
              </a:rPr>
              <a:t>پارامتر ها طول هسته ، سطح مقطع ورق هسته ، فواصل بولت ها و ممان اینرسی اعضای مهارکننده است </a:t>
            </a:r>
            <a:endParaRPr lang="en-US" b="1" dirty="0">
              <a:cs typeface="B Lotus" pitchFamily="2" charset="-78"/>
            </a:endParaRPr>
          </a:p>
        </p:txBody>
      </p:sp>
      <p:pic>
        <p:nvPicPr>
          <p:cNvPr id="5122" name="Picture 2" descr="G:\Structure Engineering\Structure Engineering\Stability Structure\Seminar\pic\11\3.jpg"/>
          <p:cNvPicPr>
            <a:picLocks noChangeAspect="1" noChangeArrowheads="1"/>
          </p:cNvPicPr>
          <p:nvPr/>
        </p:nvPicPr>
        <p:blipFill>
          <a:blip r:embed="rId2"/>
          <a:srcRect/>
          <a:stretch>
            <a:fillRect/>
          </a:stretch>
        </p:blipFill>
        <p:spPr bwMode="auto">
          <a:xfrm>
            <a:off x="0" y="2677141"/>
            <a:ext cx="9144000" cy="41808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3702" y="214290"/>
            <a:ext cx="2345514"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تحلیل المان محدود</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4510979"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Finite Element Analysis</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8" name="TextBox 7"/>
          <p:cNvSpPr txBox="1"/>
          <p:nvPr/>
        </p:nvSpPr>
        <p:spPr>
          <a:xfrm>
            <a:off x="357158" y="714356"/>
            <a:ext cx="8358246" cy="1246495"/>
          </a:xfrm>
          <a:prstGeom prst="rect">
            <a:avLst/>
          </a:prstGeom>
          <a:noFill/>
        </p:spPr>
        <p:txBody>
          <a:bodyPr wrap="square" rtlCol="0">
            <a:spAutoFit/>
          </a:bodyPr>
          <a:lstStyle/>
          <a:p>
            <a:pPr algn="ctr" rtl="1">
              <a:lnSpc>
                <a:spcPct val="200000"/>
              </a:lnSpc>
              <a:spcAft>
                <a:spcPts val="1000"/>
              </a:spcAft>
            </a:pPr>
            <a:r>
              <a:rPr lang="fa-IR" sz="2000" b="1" dirty="0" smtClean="0">
                <a:latin typeface="Lucida Fax"/>
                <a:ea typeface="Calibri"/>
                <a:cs typeface="B Lotus" pitchFamily="2" charset="-78"/>
              </a:rPr>
              <a:t>اعضای مهارکننده با بولت های با نسبت ظرفیت تقاضای 1/5 و نسبت</a:t>
            </a:r>
            <a:r>
              <a:rPr lang="en-US" sz="2000" b="1" dirty="0" smtClean="0">
                <a:latin typeface="Lucida Fax"/>
                <a:ea typeface="Calibri"/>
                <a:cs typeface="B Lotus" pitchFamily="2" charset="-78"/>
              </a:rPr>
              <a:t> </a:t>
            </a:r>
            <a:r>
              <a:rPr lang="fa-IR" sz="2000" b="1" dirty="0" smtClean="0">
                <a:latin typeface="Lucida Fax"/>
                <a:ea typeface="Calibri"/>
                <a:cs typeface="B Lotus" pitchFamily="2" charset="-78"/>
              </a:rPr>
              <a:t> </a:t>
            </a:r>
            <a:r>
              <a:rPr lang="en-US" sz="2000" b="1" dirty="0" smtClean="0">
                <a:latin typeface="Lucida Fax"/>
                <a:ea typeface="Calibri"/>
                <a:cs typeface="B Lotus" pitchFamily="2" charset="-78"/>
              </a:rPr>
              <a:t>Lb/</a:t>
            </a:r>
            <a:r>
              <a:rPr lang="en-US" sz="2000" b="1" dirty="0" err="1" smtClean="0">
                <a:latin typeface="Lucida Fax"/>
                <a:ea typeface="Calibri"/>
                <a:cs typeface="B Lotus" pitchFamily="2" charset="-78"/>
              </a:rPr>
              <a:t>Lw</a:t>
            </a:r>
            <a:r>
              <a:rPr lang="fa-IR" sz="2000" b="1" dirty="0" smtClean="0">
                <a:latin typeface="Lucida Fax"/>
                <a:ea typeface="Calibri"/>
                <a:cs typeface="B Lotus" pitchFamily="2" charset="-78"/>
              </a:rPr>
              <a:t> با مقدار 1/3 تا 2/1 طراحی می شوند (جدول صفحه قبل) و جهت نسبت  </a:t>
            </a:r>
            <a:r>
              <a:rPr lang="en-US" sz="2000" b="1" dirty="0" err="1" smtClean="0">
                <a:latin typeface="Lucida Fax"/>
                <a:ea typeface="Calibri"/>
                <a:cs typeface="B Lotus" pitchFamily="2" charset="-78"/>
              </a:rPr>
              <a:t>Pe</a:t>
            </a:r>
            <a:r>
              <a:rPr lang="en-US" sz="2000" b="1" dirty="0" smtClean="0">
                <a:latin typeface="Lucida Fax"/>
                <a:ea typeface="Calibri"/>
                <a:cs typeface="B Lotus" pitchFamily="2" charset="-78"/>
              </a:rPr>
              <a:t>/</a:t>
            </a:r>
            <a:r>
              <a:rPr lang="en-US" sz="2000" b="1" dirty="0" err="1" smtClean="0">
                <a:latin typeface="Lucida Fax"/>
                <a:ea typeface="Calibri"/>
                <a:cs typeface="B Lotus" pitchFamily="2" charset="-78"/>
              </a:rPr>
              <a:t>Py</a:t>
            </a:r>
            <a:r>
              <a:rPr lang="fa-IR" sz="2000" b="1" dirty="0" smtClean="0">
                <a:latin typeface="Lucida Fax"/>
                <a:ea typeface="Calibri"/>
                <a:cs typeface="B Lotus" pitchFamily="2" charset="-78"/>
              </a:rPr>
              <a:t> با مقدار 2 تا 2/5 طراحی می شوند</a:t>
            </a:r>
            <a:endParaRPr lang="en-US" b="1" dirty="0">
              <a:cs typeface="B Lotus" pitchFamily="2" charset="-78"/>
            </a:endParaRPr>
          </a:p>
        </p:txBody>
      </p:sp>
      <p:pic>
        <p:nvPicPr>
          <p:cNvPr id="1026" name="Picture 2" descr="G:\Structure Engineering\Structure Engineering\Stability Structure\Seminar\pic\11\4.jpg"/>
          <p:cNvPicPr>
            <a:picLocks noChangeAspect="1" noChangeArrowheads="1"/>
          </p:cNvPicPr>
          <p:nvPr/>
        </p:nvPicPr>
        <p:blipFill>
          <a:blip r:embed="rId2"/>
          <a:srcRect/>
          <a:stretch>
            <a:fillRect/>
          </a:stretch>
        </p:blipFill>
        <p:spPr bwMode="auto">
          <a:xfrm>
            <a:off x="0" y="2171311"/>
            <a:ext cx="9144000" cy="4400961"/>
          </a:xfrm>
          <a:prstGeom prst="rect">
            <a:avLst/>
          </a:prstGeom>
          <a:noFill/>
        </p:spPr>
      </p:pic>
      <p:sp>
        <p:nvSpPr>
          <p:cNvPr id="7" name="Rectangle 6"/>
          <p:cNvSpPr/>
          <p:nvPr/>
        </p:nvSpPr>
        <p:spPr>
          <a:xfrm>
            <a:off x="50240" y="4524102"/>
            <a:ext cx="1449926" cy="1496762"/>
          </a:xfrm>
          <a:prstGeom prst="rect">
            <a:avLst/>
          </a:prstGeom>
          <a:solidFill>
            <a:schemeClr val="bg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357950" y="4520666"/>
            <a:ext cx="1214446" cy="1496762"/>
          </a:xfrm>
          <a:prstGeom prst="rect">
            <a:avLst/>
          </a:prstGeom>
          <a:solidFill>
            <a:schemeClr val="bg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1500166" y="4643446"/>
            <a:ext cx="4857784" cy="1357322"/>
          </a:xfrm>
          <a:prstGeom prst="rightArrow">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Aft>
                <a:spcPts val="1000"/>
              </a:spcAft>
            </a:pPr>
            <a:endParaRPr lang="en-US" dirty="0" smtClean="0">
              <a:solidFill>
                <a:schemeClr val="bg1"/>
              </a:solidFill>
              <a:latin typeface="Mongolian Baiti"/>
              <a:ea typeface="Calibri"/>
              <a:cs typeface="Arial"/>
            </a:endParaRPr>
          </a:p>
          <a:p>
            <a:pPr algn="ctr">
              <a:lnSpc>
                <a:spcPct val="115000"/>
              </a:lnSpc>
              <a:spcAft>
                <a:spcPts val="1000"/>
              </a:spcAft>
            </a:pPr>
            <a:endParaRPr lang="en-US" dirty="0" smtClean="0">
              <a:solidFill>
                <a:schemeClr val="bg1"/>
              </a:solidFill>
              <a:latin typeface="Mongolian Baiti"/>
              <a:ea typeface="Calibri"/>
              <a:cs typeface="Arial"/>
            </a:endParaRPr>
          </a:p>
          <a:p>
            <a:pPr algn="ctr">
              <a:lnSpc>
                <a:spcPct val="115000"/>
              </a:lnSpc>
              <a:spcAft>
                <a:spcPts val="1000"/>
              </a:spcAft>
            </a:pPr>
            <a:r>
              <a:rPr lang="en-US" sz="2800" dirty="0" smtClean="0">
                <a:solidFill>
                  <a:schemeClr val="bg1"/>
                </a:solidFill>
                <a:latin typeface="David" pitchFamily="34" charset="-79"/>
                <a:ea typeface="Calibri"/>
                <a:cs typeface="David" pitchFamily="34" charset="-79"/>
              </a:rPr>
              <a:t>(</a:t>
            </a:r>
            <a:r>
              <a:rPr lang="en-US" sz="2800" dirty="0" err="1" smtClean="0">
                <a:solidFill>
                  <a:schemeClr val="bg1"/>
                </a:solidFill>
                <a:latin typeface="David" pitchFamily="34" charset="-79"/>
                <a:ea typeface="Calibri"/>
                <a:cs typeface="David" pitchFamily="34" charset="-79"/>
              </a:rPr>
              <a:t>P</a:t>
            </a:r>
            <a:r>
              <a:rPr lang="en-US" sz="2800" baseline="-25000" dirty="0" err="1" smtClean="0">
                <a:solidFill>
                  <a:schemeClr val="bg1"/>
                </a:solidFill>
                <a:latin typeface="David" pitchFamily="34" charset="-79"/>
                <a:ea typeface="Calibri"/>
                <a:cs typeface="David" pitchFamily="34" charset="-79"/>
              </a:rPr>
              <a:t>max,g</a:t>
            </a:r>
            <a:r>
              <a:rPr lang="en-US" sz="2800" baseline="-25000" dirty="0" smtClean="0">
                <a:solidFill>
                  <a:schemeClr val="bg1"/>
                </a:solidFill>
                <a:latin typeface="David" pitchFamily="34" charset="-79"/>
                <a:ea typeface="Calibri"/>
                <a:cs typeface="David" pitchFamily="34" charset="-79"/>
              </a:rPr>
              <a:t> </a:t>
            </a:r>
            <a:r>
              <a:rPr lang="en-US" sz="2800" dirty="0" smtClean="0">
                <a:solidFill>
                  <a:schemeClr val="bg1"/>
                </a:solidFill>
                <a:latin typeface="David" pitchFamily="34" charset="-79"/>
                <a:ea typeface="Calibri"/>
                <a:cs typeface="David" pitchFamily="34" charset="-79"/>
              </a:rPr>
              <a:t>/ </a:t>
            </a:r>
            <a:r>
              <a:rPr lang="en-US" sz="2800" dirty="0" err="1" smtClean="0">
                <a:solidFill>
                  <a:schemeClr val="bg1"/>
                </a:solidFill>
                <a:latin typeface="David" pitchFamily="34" charset="-79"/>
                <a:ea typeface="Calibri"/>
                <a:cs typeface="David" pitchFamily="34" charset="-79"/>
              </a:rPr>
              <a:t>P</a:t>
            </a:r>
            <a:r>
              <a:rPr lang="en-US" sz="2800" baseline="-25000" dirty="0" err="1" smtClean="0">
                <a:solidFill>
                  <a:schemeClr val="bg1"/>
                </a:solidFill>
                <a:latin typeface="David" pitchFamily="34" charset="-79"/>
                <a:ea typeface="Calibri"/>
                <a:cs typeface="David" pitchFamily="34" charset="-79"/>
              </a:rPr>
              <a:t>y</a:t>
            </a:r>
            <a:r>
              <a:rPr lang="en-US" sz="2800" baseline="-25000" dirty="0" smtClean="0">
                <a:solidFill>
                  <a:schemeClr val="bg1"/>
                </a:solidFill>
                <a:latin typeface="David" pitchFamily="34" charset="-79"/>
                <a:ea typeface="Calibri"/>
                <a:cs typeface="David" pitchFamily="34" charset="-79"/>
              </a:rPr>
              <a:t>  ,   </a:t>
            </a:r>
            <a:r>
              <a:rPr lang="en-US" sz="2800" dirty="0" err="1" smtClean="0">
                <a:solidFill>
                  <a:schemeClr val="bg1"/>
                </a:solidFill>
                <a:latin typeface="David" pitchFamily="34" charset="-79"/>
                <a:cs typeface="David" pitchFamily="34" charset="-79"/>
              </a:rPr>
              <a:t>P</a:t>
            </a:r>
            <a:r>
              <a:rPr lang="en-US" sz="2800" baseline="-25000" dirty="0" err="1" smtClean="0">
                <a:solidFill>
                  <a:schemeClr val="bg1"/>
                </a:solidFill>
                <a:latin typeface="David" pitchFamily="34" charset="-79"/>
                <a:cs typeface="David" pitchFamily="34" charset="-79"/>
              </a:rPr>
              <a:t>max,l</a:t>
            </a:r>
            <a:r>
              <a:rPr lang="en-US" sz="2800" baseline="-25000" dirty="0" smtClean="0">
                <a:solidFill>
                  <a:schemeClr val="bg1"/>
                </a:solidFill>
                <a:latin typeface="David" pitchFamily="34" charset="-79"/>
                <a:cs typeface="David" pitchFamily="34" charset="-79"/>
              </a:rPr>
              <a:t> </a:t>
            </a:r>
            <a:r>
              <a:rPr lang="en-US" sz="2800" dirty="0" smtClean="0">
                <a:solidFill>
                  <a:schemeClr val="bg1"/>
                </a:solidFill>
                <a:latin typeface="David" pitchFamily="34" charset="-79"/>
                <a:cs typeface="David" pitchFamily="34" charset="-79"/>
              </a:rPr>
              <a:t>/ </a:t>
            </a:r>
            <a:r>
              <a:rPr lang="en-US" sz="2800" dirty="0" err="1" smtClean="0">
                <a:solidFill>
                  <a:schemeClr val="bg1"/>
                </a:solidFill>
                <a:latin typeface="David" pitchFamily="34" charset="-79"/>
                <a:cs typeface="David" pitchFamily="34" charset="-79"/>
              </a:rPr>
              <a:t>P</a:t>
            </a:r>
            <a:r>
              <a:rPr lang="en-US" sz="2800" baseline="-25000" dirty="0" err="1" smtClean="0">
                <a:solidFill>
                  <a:schemeClr val="bg1"/>
                </a:solidFill>
                <a:latin typeface="David" pitchFamily="34" charset="-79"/>
                <a:cs typeface="David" pitchFamily="34" charset="-79"/>
              </a:rPr>
              <a:t>y</a:t>
            </a:r>
            <a:r>
              <a:rPr lang="en-US" sz="2800" dirty="0" smtClean="0">
                <a:solidFill>
                  <a:schemeClr val="bg1"/>
                </a:solidFill>
                <a:latin typeface="David" pitchFamily="34" charset="-79"/>
                <a:ea typeface="Calibri"/>
                <a:cs typeface="David" pitchFamily="34" charset="-79"/>
              </a:rPr>
              <a:t> ) ~ 1</a:t>
            </a:r>
            <a:endParaRPr lang="en-US" sz="2800" dirty="0" smtClean="0">
              <a:solidFill>
                <a:schemeClr val="bg1"/>
              </a:solidFill>
              <a:latin typeface="David" pitchFamily="34" charset="-79"/>
              <a:cs typeface="David" pitchFamily="34" charset="-79"/>
            </a:endParaRPr>
          </a:p>
          <a:p>
            <a:pPr algn="ctr">
              <a:lnSpc>
                <a:spcPct val="115000"/>
              </a:lnSpc>
              <a:spcAft>
                <a:spcPts val="1000"/>
              </a:spcAft>
            </a:pPr>
            <a:endParaRPr lang="en-US" dirty="0" smtClean="0">
              <a:solidFill>
                <a:schemeClr val="bg1"/>
              </a:solidFill>
              <a:latin typeface="Calibri"/>
              <a:ea typeface="Calibri"/>
              <a:cs typeface="Arial"/>
            </a:endParaRP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0.70"/>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Structure Engineering\Structure Engineering\Stability Structure\Seminar\pic\12\1.jpg"/>
          <p:cNvPicPr>
            <a:picLocks noChangeAspect="1" noChangeArrowheads="1"/>
          </p:cNvPicPr>
          <p:nvPr/>
        </p:nvPicPr>
        <p:blipFill>
          <a:blip r:embed="rId2"/>
          <a:srcRect/>
          <a:stretch>
            <a:fillRect/>
          </a:stretch>
        </p:blipFill>
        <p:spPr bwMode="auto">
          <a:xfrm>
            <a:off x="81888" y="961838"/>
            <a:ext cx="8929718" cy="5814274"/>
          </a:xfrm>
          <a:prstGeom prst="rect">
            <a:avLst/>
          </a:prstGeom>
          <a:noFill/>
        </p:spPr>
      </p:pic>
      <p:sp>
        <p:nvSpPr>
          <p:cNvPr id="5" name="TextBox 4"/>
          <p:cNvSpPr txBox="1"/>
          <p:nvPr/>
        </p:nvSpPr>
        <p:spPr>
          <a:xfrm>
            <a:off x="214282" y="-132450"/>
            <a:ext cx="8786874" cy="1065676"/>
          </a:xfrm>
          <a:prstGeom prst="rect">
            <a:avLst/>
          </a:prstGeom>
          <a:noFill/>
        </p:spPr>
        <p:txBody>
          <a:bodyPr wrap="square" rtlCol="0">
            <a:spAutoFit/>
          </a:bodyPr>
          <a:lstStyle/>
          <a:p>
            <a:pPr algn="ctr">
              <a:lnSpc>
                <a:spcPct val="150000"/>
              </a:lnSpc>
            </a:pPr>
            <a:r>
              <a:rPr lang="fa-IR" sz="2200" b="1" dirty="0" smtClean="0">
                <a:cs typeface="B Lotus" pitchFamily="2" charset="-78"/>
              </a:rPr>
              <a:t>رابطه بین نیروی فشاری محوری و کرنش فشاری برای مدل های 5 تا 7 و 14 تا 16</a:t>
            </a:r>
          </a:p>
          <a:p>
            <a:pPr algn="ctr">
              <a:lnSpc>
                <a:spcPct val="150000"/>
              </a:lnSpc>
            </a:pPr>
            <a:r>
              <a:rPr lang="fa-IR" sz="2200" b="1" dirty="0" smtClean="0">
                <a:cs typeface="B Lotus" pitchFamily="2" charset="-78"/>
              </a:rPr>
              <a:t>که همگی دارای سطح مقطع 1500 میلی متر مربع بودند</a:t>
            </a:r>
            <a:endParaRPr lang="en-US" sz="2200" b="1" dirty="0">
              <a:cs typeface="B Lotus" pitchFamily="2" charset="-78"/>
            </a:endParaRPr>
          </a:p>
        </p:txBody>
      </p:sp>
      <p:sp>
        <p:nvSpPr>
          <p:cNvPr id="6" name="Rectangle 5"/>
          <p:cNvSpPr/>
          <p:nvPr/>
        </p:nvSpPr>
        <p:spPr>
          <a:xfrm>
            <a:off x="1000100" y="3000372"/>
            <a:ext cx="6858048" cy="1643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dirty="0" smtClean="0">
                <a:solidFill>
                  <a:schemeClr val="bg1"/>
                </a:solidFill>
              </a:rPr>
              <a:t>For</a:t>
            </a:r>
            <a:r>
              <a:rPr lang="fa-IR" dirty="0" smtClean="0">
                <a:solidFill>
                  <a:schemeClr val="bg1"/>
                </a:solidFill>
              </a:rPr>
              <a:t> </a:t>
            </a:r>
            <a:r>
              <a:rPr lang="en-US" dirty="0" smtClean="0">
                <a:solidFill>
                  <a:schemeClr val="bg1"/>
                </a:solidFill>
              </a:rPr>
              <a:t> Model 5-6-7</a:t>
            </a:r>
          </a:p>
          <a:p>
            <a:pPr algn="ctr">
              <a:lnSpc>
                <a:spcPct val="150000"/>
              </a:lnSpc>
            </a:pPr>
            <a:r>
              <a:rPr lang="en-US" dirty="0" err="1" smtClean="0">
                <a:solidFill>
                  <a:schemeClr val="bg1"/>
                </a:solidFill>
              </a:rPr>
              <a:t>Comprresive</a:t>
            </a:r>
            <a:r>
              <a:rPr lang="en-US" dirty="0" smtClean="0">
                <a:solidFill>
                  <a:schemeClr val="bg1"/>
                </a:solidFill>
              </a:rPr>
              <a:t> Strain Core in %3.2</a:t>
            </a:r>
            <a:endParaRPr lang="fa-IR" dirty="0" smtClean="0">
              <a:solidFill>
                <a:schemeClr val="bg1"/>
              </a:solidFill>
            </a:endParaRPr>
          </a:p>
          <a:p>
            <a:pPr algn="ctr">
              <a:lnSpc>
                <a:spcPct val="150000"/>
              </a:lnSpc>
            </a:pPr>
            <a:r>
              <a:rPr lang="en-US" dirty="0" err="1" smtClean="0">
                <a:solidFill>
                  <a:schemeClr val="bg1"/>
                </a:solidFill>
              </a:rPr>
              <a:t>P</a:t>
            </a:r>
            <a:r>
              <a:rPr lang="en-US" baseline="-25000" dirty="0" err="1" smtClean="0">
                <a:solidFill>
                  <a:schemeClr val="bg1"/>
                </a:solidFill>
              </a:rPr>
              <a:t>e</a:t>
            </a:r>
            <a:r>
              <a:rPr lang="en-US" baseline="-25000" dirty="0" smtClean="0">
                <a:solidFill>
                  <a:schemeClr val="bg1"/>
                </a:solidFill>
              </a:rPr>
              <a:t> </a:t>
            </a:r>
            <a:r>
              <a:rPr lang="en-US" dirty="0" smtClean="0">
                <a:solidFill>
                  <a:schemeClr val="bg1"/>
                </a:solidFill>
              </a:rPr>
              <a:t>/ </a:t>
            </a:r>
            <a:r>
              <a:rPr lang="en-US" dirty="0" err="1" smtClean="0">
                <a:solidFill>
                  <a:schemeClr val="bg1"/>
                </a:solidFill>
              </a:rPr>
              <a:t>P</a:t>
            </a:r>
            <a:r>
              <a:rPr lang="en-US" baseline="-25000" dirty="0" err="1" smtClean="0">
                <a:solidFill>
                  <a:schemeClr val="bg1"/>
                </a:solidFill>
              </a:rPr>
              <a:t>y</a:t>
            </a:r>
            <a:r>
              <a:rPr lang="en-US" dirty="0" smtClean="0">
                <a:solidFill>
                  <a:schemeClr val="bg1"/>
                </a:solidFill>
              </a:rPr>
              <a:t> ~ 2.5</a:t>
            </a:r>
            <a:r>
              <a:rPr lang="fa-IR" dirty="0" smtClean="0">
                <a:solidFill>
                  <a:schemeClr val="bg1"/>
                </a:solidFill>
              </a:rPr>
              <a:t> </a:t>
            </a:r>
            <a:r>
              <a:rPr lang="en-US" dirty="0" smtClean="0">
                <a:solidFill>
                  <a:schemeClr val="bg1"/>
                </a:solidFill>
              </a:rPr>
              <a:t>              L</a:t>
            </a:r>
            <a:r>
              <a:rPr lang="en-US" baseline="-25000" dirty="0" smtClean="0">
                <a:solidFill>
                  <a:schemeClr val="bg1"/>
                </a:solidFill>
              </a:rPr>
              <a:t>b </a:t>
            </a:r>
            <a:r>
              <a:rPr lang="en-US" dirty="0" smtClean="0">
                <a:solidFill>
                  <a:schemeClr val="bg1"/>
                </a:solidFill>
              </a:rPr>
              <a:t>/ </a:t>
            </a:r>
            <a:r>
              <a:rPr lang="en-US" dirty="0" err="1" smtClean="0">
                <a:solidFill>
                  <a:schemeClr val="bg1"/>
                </a:solidFill>
              </a:rPr>
              <a:t>L</a:t>
            </a:r>
            <a:r>
              <a:rPr lang="en-US" baseline="-25000" dirty="0" err="1" smtClean="0">
                <a:solidFill>
                  <a:schemeClr val="bg1"/>
                </a:solidFill>
              </a:rPr>
              <a:t>w</a:t>
            </a:r>
            <a:r>
              <a:rPr lang="en-US" dirty="0" smtClean="0">
                <a:solidFill>
                  <a:schemeClr val="bg1"/>
                </a:solidFill>
              </a:rPr>
              <a:t> ~ 2.0       Capacity to demand ~ 1.5    </a:t>
            </a:r>
          </a:p>
          <a:p>
            <a:pPr algn="ctr">
              <a:lnSpc>
                <a:spcPct val="150000"/>
              </a:lnSpc>
            </a:pPr>
            <a:r>
              <a:rPr lang="fa-IR" dirty="0" smtClean="0">
                <a:solidFill>
                  <a:schemeClr val="bg1"/>
                </a:solidFill>
              </a:rPr>
              <a:t> </a:t>
            </a:r>
            <a:endParaRPr lang="en-US" dirty="0">
              <a:solidFill>
                <a:schemeClr val="bg1"/>
              </a:solidFill>
            </a:endParaRPr>
          </a:p>
        </p:txBody>
      </p:sp>
      <p:sp>
        <p:nvSpPr>
          <p:cNvPr id="7" name="Rectangle 6"/>
          <p:cNvSpPr/>
          <p:nvPr/>
        </p:nvSpPr>
        <p:spPr>
          <a:xfrm>
            <a:off x="214282" y="4714884"/>
            <a:ext cx="8501122" cy="18573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dirty="0" smtClean="0">
                <a:solidFill>
                  <a:schemeClr val="bg1"/>
                </a:solidFill>
              </a:rPr>
              <a:t>For</a:t>
            </a:r>
            <a:r>
              <a:rPr lang="fa-IR" dirty="0" smtClean="0">
                <a:solidFill>
                  <a:schemeClr val="bg1"/>
                </a:solidFill>
              </a:rPr>
              <a:t> </a:t>
            </a:r>
            <a:r>
              <a:rPr lang="en-US" dirty="0" smtClean="0">
                <a:solidFill>
                  <a:schemeClr val="bg1"/>
                </a:solidFill>
              </a:rPr>
              <a:t> Model 14-15-16</a:t>
            </a:r>
          </a:p>
          <a:p>
            <a:pPr algn="ctr">
              <a:lnSpc>
                <a:spcPct val="150000"/>
              </a:lnSpc>
            </a:pPr>
            <a:r>
              <a:rPr lang="en-US" dirty="0" err="1" smtClean="0">
                <a:solidFill>
                  <a:schemeClr val="bg1"/>
                </a:solidFill>
              </a:rPr>
              <a:t>Comprresive</a:t>
            </a:r>
            <a:r>
              <a:rPr lang="en-US" dirty="0" smtClean="0">
                <a:solidFill>
                  <a:schemeClr val="bg1"/>
                </a:solidFill>
              </a:rPr>
              <a:t> Strain Core in %3.2</a:t>
            </a:r>
            <a:endParaRPr lang="fa-IR" dirty="0" smtClean="0">
              <a:solidFill>
                <a:schemeClr val="bg1"/>
              </a:solidFill>
            </a:endParaRPr>
          </a:p>
          <a:p>
            <a:pPr algn="ctr">
              <a:lnSpc>
                <a:spcPct val="150000"/>
              </a:lnSpc>
            </a:pPr>
            <a:r>
              <a:rPr lang="en-US" dirty="0" err="1" smtClean="0">
                <a:solidFill>
                  <a:schemeClr val="bg1"/>
                </a:solidFill>
              </a:rPr>
              <a:t>P</a:t>
            </a:r>
            <a:r>
              <a:rPr lang="en-US" baseline="-25000" dirty="0" err="1" smtClean="0">
                <a:solidFill>
                  <a:schemeClr val="bg1"/>
                </a:solidFill>
              </a:rPr>
              <a:t>e</a:t>
            </a:r>
            <a:r>
              <a:rPr lang="en-US" baseline="-25000" dirty="0" smtClean="0">
                <a:solidFill>
                  <a:schemeClr val="bg1"/>
                </a:solidFill>
              </a:rPr>
              <a:t> </a:t>
            </a:r>
            <a:r>
              <a:rPr lang="en-US" dirty="0" smtClean="0">
                <a:solidFill>
                  <a:schemeClr val="bg1"/>
                </a:solidFill>
              </a:rPr>
              <a:t>/ </a:t>
            </a:r>
            <a:r>
              <a:rPr lang="en-US" dirty="0" err="1" smtClean="0">
                <a:solidFill>
                  <a:schemeClr val="bg1"/>
                </a:solidFill>
              </a:rPr>
              <a:t>P</a:t>
            </a:r>
            <a:r>
              <a:rPr lang="en-US" baseline="-25000" dirty="0" err="1" smtClean="0">
                <a:solidFill>
                  <a:schemeClr val="bg1"/>
                </a:solidFill>
              </a:rPr>
              <a:t>y</a:t>
            </a:r>
            <a:r>
              <a:rPr lang="en-US" dirty="0" smtClean="0">
                <a:solidFill>
                  <a:schemeClr val="bg1"/>
                </a:solidFill>
              </a:rPr>
              <a:t> ~ 2.5</a:t>
            </a:r>
            <a:r>
              <a:rPr lang="fa-IR" dirty="0" smtClean="0">
                <a:solidFill>
                  <a:schemeClr val="bg1"/>
                </a:solidFill>
              </a:rPr>
              <a:t> </a:t>
            </a:r>
            <a:r>
              <a:rPr lang="en-US" dirty="0" smtClean="0">
                <a:solidFill>
                  <a:schemeClr val="bg1"/>
                </a:solidFill>
              </a:rPr>
              <a:t>              L</a:t>
            </a:r>
            <a:r>
              <a:rPr lang="en-US" baseline="-25000" dirty="0" smtClean="0">
                <a:solidFill>
                  <a:schemeClr val="bg1"/>
                </a:solidFill>
              </a:rPr>
              <a:t>b </a:t>
            </a:r>
            <a:r>
              <a:rPr lang="en-US" dirty="0" smtClean="0">
                <a:solidFill>
                  <a:schemeClr val="bg1"/>
                </a:solidFill>
              </a:rPr>
              <a:t>/ </a:t>
            </a:r>
            <a:r>
              <a:rPr lang="en-US" dirty="0" err="1" smtClean="0">
                <a:solidFill>
                  <a:schemeClr val="bg1"/>
                </a:solidFill>
              </a:rPr>
              <a:t>L</a:t>
            </a:r>
            <a:r>
              <a:rPr lang="en-US" baseline="-25000" dirty="0" err="1" smtClean="0">
                <a:solidFill>
                  <a:schemeClr val="bg1"/>
                </a:solidFill>
              </a:rPr>
              <a:t>w</a:t>
            </a:r>
            <a:r>
              <a:rPr lang="en-US" dirty="0" smtClean="0">
                <a:solidFill>
                  <a:schemeClr val="bg1"/>
                </a:solidFill>
              </a:rPr>
              <a:t> ~ High value       Capacity to demand ~ Low value    </a:t>
            </a:r>
          </a:p>
          <a:p>
            <a:pPr algn="ctr">
              <a:lnSpc>
                <a:spcPct val="150000"/>
              </a:lnSpc>
            </a:pPr>
            <a:r>
              <a:rPr lang="fa-IR" sz="3200" dirty="0" smtClean="0">
                <a:solidFill>
                  <a:srgbClr val="FF0000"/>
                </a:solidFill>
              </a:rPr>
              <a:t> </a:t>
            </a:r>
            <a:r>
              <a:rPr lang="en-US" sz="3200" dirty="0" smtClean="0">
                <a:solidFill>
                  <a:srgbClr val="FF0000"/>
                </a:solidFill>
              </a:rPr>
              <a:t>Global Buckling &amp; Decrease </a:t>
            </a:r>
            <a:r>
              <a:rPr lang="en-US" sz="3200" dirty="0" err="1" smtClean="0">
                <a:solidFill>
                  <a:srgbClr val="FF0000"/>
                </a:solidFill>
              </a:rPr>
              <a:t>Strenght</a:t>
            </a:r>
            <a:endParaRPr 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Structure Engineering\Structure Engineering\Stability Structure\Seminar\pic\13\1.jpg"/>
          <p:cNvPicPr>
            <a:picLocks noChangeAspect="1" noChangeArrowheads="1"/>
          </p:cNvPicPr>
          <p:nvPr/>
        </p:nvPicPr>
        <p:blipFill>
          <a:blip r:embed="rId2"/>
          <a:srcRect/>
          <a:stretch>
            <a:fillRect/>
          </a:stretch>
        </p:blipFill>
        <p:spPr bwMode="auto">
          <a:xfrm>
            <a:off x="135452" y="138502"/>
            <a:ext cx="8917043" cy="3139248"/>
          </a:xfrm>
          <a:prstGeom prst="rect">
            <a:avLst/>
          </a:prstGeom>
          <a:noFill/>
        </p:spPr>
      </p:pic>
      <p:pic>
        <p:nvPicPr>
          <p:cNvPr id="3075" name="Picture 3" descr="G:\Structure Engineering\Structure Engineering\Stability Structure\Seminar\pic\13\2.jpg"/>
          <p:cNvPicPr>
            <a:picLocks noChangeAspect="1" noChangeArrowheads="1"/>
          </p:cNvPicPr>
          <p:nvPr/>
        </p:nvPicPr>
        <p:blipFill>
          <a:blip r:embed="rId3"/>
          <a:srcRect/>
          <a:stretch>
            <a:fillRect/>
          </a:stretch>
        </p:blipFill>
        <p:spPr bwMode="auto">
          <a:xfrm>
            <a:off x="151218" y="3674260"/>
            <a:ext cx="8858280" cy="3068985"/>
          </a:xfrm>
          <a:prstGeom prst="rect">
            <a:avLst/>
          </a:prstGeom>
          <a:noFill/>
        </p:spPr>
      </p:pic>
      <p:sp>
        <p:nvSpPr>
          <p:cNvPr id="6" name="Rectangle 5"/>
          <p:cNvSpPr/>
          <p:nvPr/>
        </p:nvSpPr>
        <p:spPr>
          <a:xfrm>
            <a:off x="3286116" y="2857496"/>
            <a:ext cx="5000660" cy="1143008"/>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fa-IR" b="1" dirty="0" smtClean="0">
                <a:solidFill>
                  <a:schemeClr val="bg1"/>
                </a:solidFill>
                <a:cs typeface="B Zar" pitchFamily="2" charset="-78"/>
              </a:rPr>
              <a:t>مد بالای کمانشی ورق هسته در بار پیک و نتایج کمانش کلی</a:t>
            </a:r>
          </a:p>
          <a:p>
            <a:pPr algn="ctr">
              <a:lnSpc>
                <a:spcPct val="200000"/>
              </a:lnSpc>
            </a:pPr>
            <a:r>
              <a:rPr lang="fa-IR" b="1" dirty="0" smtClean="0">
                <a:solidFill>
                  <a:schemeClr val="bg1"/>
                </a:solidFill>
                <a:cs typeface="B Zar" pitchFamily="2" charset="-78"/>
              </a:rPr>
              <a:t>در مدل 14 و 15</a:t>
            </a:r>
            <a:r>
              <a:rPr lang="en-US" b="1" dirty="0" smtClean="0">
                <a:solidFill>
                  <a:schemeClr val="bg1"/>
                </a:solidFill>
                <a:cs typeface="B Zar" pitchFamily="2" charset="-78"/>
              </a:rPr>
              <a:t> </a:t>
            </a:r>
            <a:r>
              <a:rPr lang="fa-IR" b="1" dirty="0" smtClean="0">
                <a:solidFill>
                  <a:schemeClr val="bg1"/>
                </a:solidFill>
                <a:cs typeface="B Zar" pitchFamily="2" charset="-78"/>
              </a:rPr>
              <a:t>  اعضای مهار کننده بین دو بولت</a:t>
            </a:r>
            <a:endParaRPr lang="en-US" b="1" dirty="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827809"/>
            <a:ext cx="8848756" cy="5101521"/>
          </a:xfrm>
        </p:spPr>
        <p:txBody>
          <a:bodyPr>
            <a:noAutofit/>
          </a:bodyPr>
          <a:lstStyle/>
          <a:p>
            <a:pPr algn="r" rtl="1">
              <a:lnSpc>
                <a:spcPct val="150000"/>
              </a:lnSpc>
              <a:spcAft>
                <a:spcPts val="1000"/>
              </a:spcAft>
              <a:buNone/>
            </a:pPr>
            <a:r>
              <a:rPr lang="fa-IR" sz="1800" b="1" dirty="0">
                <a:latin typeface="Lucida Fax"/>
                <a:ea typeface="Calibri"/>
                <a:cs typeface="B Lotus"/>
              </a:rPr>
              <a:t>مطالعات حاضر نتایج آزمایشگاهی و تحلیل المان محدود </a:t>
            </a:r>
            <a:r>
              <a:rPr lang="fa-IR" sz="1800" b="1" dirty="0" smtClean="0">
                <a:latin typeface="Lucida Fax"/>
                <a:ea typeface="Calibri"/>
                <a:cs typeface="B Lotus"/>
              </a:rPr>
              <a:t>بادبند </a:t>
            </a:r>
            <a:r>
              <a:rPr lang="fa-IR" sz="1800" b="1" dirty="0">
                <a:latin typeface="Lucida Fax"/>
                <a:ea typeface="Calibri"/>
                <a:cs typeface="B Lotus"/>
              </a:rPr>
              <a:t>کمانش ناپذیر </a:t>
            </a:r>
            <a:r>
              <a:rPr lang="fa-IR" sz="1800" b="1" dirty="0" smtClean="0">
                <a:latin typeface="Lucida Fax"/>
                <a:ea typeface="Calibri"/>
                <a:cs typeface="B Lotus"/>
              </a:rPr>
              <a:t>است که این بادبند دارای 2 </a:t>
            </a:r>
            <a:r>
              <a:rPr lang="fa-IR" sz="1800" b="1" dirty="0">
                <a:latin typeface="Lucida Fax"/>
                <a:ea typeface="Calibri"/>
                <a:cs typeface="B Lotus"/>
              </a:rPr>
              <a:t>قسمت </a:t>
            </a:r>
            <a:r>
              <a:rPr lang="fa-IR" sz="1800" b="1" dirty="0" smtClean="0">
                <a:latin typeface="Lucida Fax"/>
                <a:ea typeface="Calibri"/>
                <a:cs typeface="B Lotus"/>
              </a:rPr>
              <a:t>است</a:t>
            </a:r>
          </a:p>
          <a:p>
            <a:pPr algn="r" rtl="1">
              <a:lnSpc>
                <a:spcPct val="150000"/>
              </a:lnSpc>
              <a:spcAft>
                <a:spcPts val="1000"/>
              </a:spcAft>
              <a:buNone/>
            </a:pPr>
            <a:endParaRPr lang="fa-IR" sz="1800" b="1" dirty="0" smtClean="0">
              <a:latin typeface="Lucida Fax"/>
              <a:ea typeface="Calibri"/>
              <a:cs typeface="B Lotus"/>
            </a:endParaRPr>
          </a:p>
          <a:p>
            <a:pPr algn="r" rtl="1">
              <a:lnSpc>
                <a:spcPct val="150000"/>
              </a:lnSpc>
              <a:spcAft>
                <a:spcPts val="1000"/>
              </a:spcAft>
              <a:buNone/>
            </a:pPr>
            <a:endParaRPr lang="fa-IR" sz="1800" b="1" dirty="0" smtClean="0">
              <a:latin typeface="Lucida Fax"/>
              <a:ea typeface="Calibri"/>
              <a:cs typeface="B Lotus"/>
            </a:endParaRPr>
          </a:p>
          <a:p>
            <a:pPr algn="r" rtl="1">
              <a:lnSpc>
                <a:spcPct val="150000"/>
              </a:lnSpc>
              <a:spcAft>
                <a:spcPts val="1000"/>
              </a:spcAft>
              <a:buNone/>
            </a:pPr>
            <a:endParaRPr lang="fa-IR" sz="1800" b="1" dirty="0" smtClean="0">
              <a:latin typeface="Lucida Fax"/>
              <a:ea typeface="Calibri"/>
              <a:cs typeface="B Lotus"/>
            </a:endParaRPr>
          </a:p>
          <a:p>
            <a:pPr algn="r" rtl="1">
              <a:lnSpc>
                <a:spcPct val="150000"/>
              </a:lnSpc>
              <a:spcAft>
                <a:spcPts val="1000"/>
              </a:spcAft>
              <a:buNone/>
            </a:pPr>
            <a:r>
              <a:rPr lang="fa-IR" sz="1800" b="1" dirty="0" smtClean="0">
                <a:latin typeface="Lucida Fax"/>
                <a:ea typeface="Calibri"/>
                <a:cs typeface="B Lotus"/>
              </a:rPr>
              <a:t>به </a:t>
            </a:r>
            <a:r>
              <a:rPr lang="fa-IR" sz="1800" b="1" dirty="0">
                <a:latin typeface="Lucida Fax"/>
                <a:ea typeface="Calibri"/>
                <a:cs typeface="B Lotus"/>
              </a:rPr>
              <a:t>جای استفاده از مصالح ناپیوسته و غیر یکنواخت از یک درز </a:t>
            </a:r>
            <a:endParaRPr lang="fa-IR" sz="1800" b="1" dirty="0" smtClean="0">
              <a:latin typeface="Lucida Fax"/>
              <a:ea typeface="Calibri"/>
              <a:cs typeface="B Lotus"/>
            </a:endParaRPr>
          </a:p>
          <a:p>
            <a:pPr algn="r" rtl="1">
              <a:lnSpc>
                <a:spcPct val="150000"/>
              </a:lnSpc>
              <a:spcAft>
                <a:spcPts val="1000"/>
              </a:spcAft>
              <a:buNone/>
            </a:pPr>
            <a:r>
              <a:rPr lang="fa-IR" sz="1800" b="1" dirty="0" smtClean="0">
                <a:latin typeface="Lucida Fax"/>
                <a:ea typeface="Calibri"/>
                <a:cs typeface="B Lotus"/>
              </a:rPr>
              <a:t>هوای </a:t>
            </a:r>
            <a:r>
              <a:rPr lang="fa-IR" sz="1800" b="1" dirty="0">
                <a:latin typeface="Lucida Fax"/>
                <a:ea typeface="Calibri"/>
                <a:cs typeface="B Lotus"/>
              </a:rPr>
              <a:t>خیلی کوچک استفاده می شود که بین صفحه هسته و </a:t>
            </a:r>
            <a:endParaRPr lang="fa-IR" sz="1800" b="1" dirty="0" smtClean="0">
              <a:latin typeface="Lucida Fax"/>
              <a:ea typeface="Calibri"/>
              <a:cs typeface="B Lotus"/>
            </a:endParaRPr>
          </a:p>
          <a:p>
            <a:pPr algn="r" rtl="1">
              <a:lnSpc>
                <a:spcPct val="150000"/>
              </a:lnSpc>
              <a:spcAft>
                <a:spcPts val="1000"/>
              </a:spcAft>
              <a:buNone/>
            </a:pPr>
            <a:r>
              <a:rPr lang="fa-IR" sz="1800" b="1" dirty="0" smtClean="0">
                <a:latin typeface="Lucida Fax"/>
                <a:ea typeface="Calibri"/>
                <a:cs typeface="B Lotus"/>
              </a:rPr>
              <a:t>اعضاء </a:t>
            </a:r>
            <a:r>
              <a:rPr lang="fa-IR" sz="1800" b="1" dirty="0">
                <a:latin typeface="Lucida Fax"/>
                <a:ea typeface="Calibri"/>
                <a:cs typeface="B Lotus"/>
              </a:rPr>
              <a:t>قرار می گیرد تا از انبساط و تغییر شکل جانبی هسته </a:t>
            </a:r>
            <a:endParaRPr lang="fa-IR" sz="1800" b="1" dirty="0" smtClean="0">
              <a:latin typeface="Lucida Fax"/>
              <a:ea typeface="Calibri"/>
              <a:cs typeface="B Lotus"/>
            </a:endParaRPr>
          </a:p>
          <a:p>
            <a:pPr algn="r" rtl="1">
              <a:lnSpc>
                <a:spcPct val="150000"/>
              </a:lnSpc>
              <a:spcAft>
                <a:spcPts val="1000"/>
              </a:spcAft>
              <a:buNone/>
            </a:pPr>
            <a:r>
              <a:rPr lang="fa-IR" sz="1800" b="1" dirty="0" smtClean="0">
                <a:latin typeface="Lucida Fax"/>
                <a:ea typeface="Calibri"/>
                <a:cs typeface="B Lotus"/>
              </a:rPr>
              <a:t>فولادی </a:t>
            </a:r>
            <a:r>
              <a:rPr lang="fa-IR" sz="1800" b="1" dirty="0">
                <a:latin typeface="Lucida Fax"/>
                <a:ea typeface="Calibri"/>
                <a:cs typeface="B Lotus"/>
              </a:rPr>
              <a:t>تحت فشار جلوگیری </a:t>
            </a:r>
            <a:r>
              <a:rPr lang="fa-IR" sz="1800" b="1" dirty="0" smtClean="0">
                <a:latin typeface="Lucida Fax"/>
                <a:ea typeface="Calibri"/>
                <a:cs typeface="B Lotus"/>
              </a:rPr>
              <a:t>کند</a:t>
            </a:r>
            <a:endParaRPr lang="en-US" sz="1800" b="1" dirty="0">
              <a:latin typeface="Calibri"/>
              <a:ea typeface="Calibri"/>
              <a:cs typeface="Arial"/>
            </a:endParaRPr>
          </a:p>
        </p:txBody>
      </p:sp>
      <p:sp>
        <p:nvSpPr>
          <p:cNvPr id="4" name="Rectangle 3"/>
          <p:cNvSpPr/>
          <p:nvPr/>
        </p:nvSpPr>
        <p:spPr>
          <a:xfrm>
            <a:off x="6824324" y="53712"/>
            <a:ext cx="2140330"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چکیده مقاله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174345" y="23027"/>
            <a:ext cx="2364750" cy="646331"/>
          </a:xfrm>
          <a:prstGeom prst="rect">
            <a:avLst/>
          </a:prstGeom>
          <a:noFill/>
          <a:ln>
            <a:noFill/>
          </a:ln>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Abstract</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Rectangle 5"/>
          <p:cNvSpPr/>
          <p:nvPr/>
        </p:nvSpPr>
        <p:spPr>
          <a:xfrm>
            <a:off x="357158" y="1428736"/>
            <a:ext cx="8429684" cy="163582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bg1"/>
                </a:solidFill>
              </a:rPr>
              <a:t>1-  </a:t>
            </a:r>
            <a:r>
              <a:rPr lang="fa-IR" b="1" dirty="0" smtClean="0">
                <a:solidFill>
                  <a:schemeClr val="bg1"/>
                </a:solidFill>
                <a:latin typeface="Lucida Fax"/>
                <a:ea typeface="Calibri"/>
                <a:cs typeface="B Lotus"/>
              </a:rPr>
              <a:t>صفحه هسته فولادی که نیروهای محوری را در کشش و فشار تحمل می کند</a:t>
            </a:r>
            <a:endParaRPr lang="en-US" b="1" dirty="0" smtClean="0">
              <a:solidFill>
                <a:schemeClr val="bg1"/>
              </a:solidFill>
              <a:latin typeface="Lucida Fax"/>
              <a:ea typeface="Calibri"/>
              <a:cs typeface="B Lotus"/>
            </a:endParaRPr>
          </a:p>
          <a:p>
            <a:pPr algn="ctr" rtl="1"/>
            <a:endParaRPr lang="fa-IR" b="1" dirty="0" smtClean="0">
              <a:solidFill>
                <a:schemeClr val="bg1"/>
              </a:solidFill>
              <a:latin typeface="Lucida Fax"/>
              <a:cs typeface="B Lotus"/>
            </a:endParaRPr>
          </a:p>
          <a:p>
            <a:pPr algn="ctr" rtl="1"/>
            <a:endParaRPr lang="fa-IR" b="1" dirty="0" smtClean="0">
              <a:solidFill>
                <a:schemeClr val="bg1"/>
              </a:solidFill>
              <a:latin typeface="Lucida Fax"/>
              <a:cs typeface="B Lotus"/>
            </a:endParaRPr>
          </a:p>
          <a:p>
            <a:pPr algn="ctr" rtl="1"/>
            <a:r>
              <a:rPr lang="en-US" b="1" dirty="0" smtClean="0">
                <a:solidFill>
                  <a:schemeClr val="bg1"/>
                </a:solidFill>
                <a:latin typeface="Lucida Fax"/>
                <a:cs typeface="B Lotus"/>
              </a:rPr>
              <a:t> -2 </a:t>
            </a:r>
            <a:r>
              <a:rPr lang="fa-IR" b="1" dirty="0" smtClean="0">
                <a:solidFill>
                  <a:schemeClr val="bg1"/>
                </a:solidFill>
                <a:latin typeface="Lucida Fax"/>
                <a:ea typeface="Calibri"/>
                <a:cs typeface="B Lotus"/>
              </a:rPr>
              <a:t>دوعضو مهار کننده مانند هم که با بولت های </a:t>
            </a:r>
            <a:r>
              <a:rPr lang="en-US" b="1" dirty="0" smtClean="0">
                <a:solidFill>
                  <a:schemeClr val="bg1"/>
                </a:solidFill>
                <a:latin typeface="Lucida Fax"/>
                <a:ea typeface="Calibri"/>
                <a:cs typeface="B Lotus"/>
              </a:rPr>
              <a:t>A490</a:t>
            </a:r>
            <a:r>
              <a:rPr lang="fa-IR" b="1" dirty="0" smtClean="0">
                <a:solidFill>
                  <a:schemeClr val="bg1"/>
                </a:solidFill>
                <a:latin typeface="Lucida Fax"/>
                <a:ea typeface="Calibri"/>
                <a:cs typeface="B Lotus"/>
              </a:rPr>
              <a:t> با مقاومت بالای کششی صفحه هسته را به صورت چند لایه در می آورد و تا از کمانش هسته جلوگیری کند .</a:t>
            </a:r>
            <a:r>
              <a:rPr lang="en-US" b="1" dirty="0" smtClean="0">
                <a:solidFill>
                  <a:schemeClr val="bg1"/>
                </a:solidFill>
                <a:latin typeface="Lucida Fax"/>
                <a:cs typeface="B Lotus"/>
              </a:rPr>
              <a:t> </a:t>
            </a:r>
            <a:endParaRPr lang="fa-IR" dirty="0">
              <a:solidFill>
                <a:schemeClr val="bg1"/>
              </a:solidFill>
            </a:endParaRPr>
          </a:p>
        </p:txBody>
      </p:sp>
      <p:pic>
        <p:nvPicPr>
          <p:cNvPr id="17" name="Picture 2"/>
          <p:cNvPicPr>
            <a:picLocks noChangeAspect="1" noChangeArrowheads="1"/>
          </p:cNvPicPr>
          <p:nvPr/>
        </p:nvPicPr>
        <p:blipFill>
          <a:blip r:embed="rId2"/>
          <a:srcRect/>
          <a:stretch>
            <a:fillRect/>
          </a:stretch>
        </p:blipFill>
        <p:spPr bwMode="auto">
          <a:xfrm>
            <a:off x="142844" y="3143248"/>
            <a:ext cx="3929090" cy="3643338"/>
          </a:xfrm>
          <a:prstGeom prst="rect">
            <a:avLst/>
          </a:prstGeom>
          <a:noFill/>
          <a:ln w="9525">
            <a:noFill/>
            <a:miter lim="800000"/>
            <a:headEnd/>
            <a:tailEnd/>
          </a:ln>
          <a:effectLst/>
        </p:spPr>
      </p:pic>
      <p:sp>
        <p:nvSpPr>
          <p:cNvPr id="18" name="TextBox 17"/>
          <p:cNvSpPr txBox="1"/>
          <p:nvPr/>
        </p:nvSpPr>
        <p:spPr>
          <a:xfrm>
            <a:off x="4714876" y="6041086"/>
            <a:ext cx="1714512" cy="369332"/>
          </a:xfrm>
          <a:prstGeom prst="rect">
            <a:avLst/>
          </a:prstGeom>
          <a:solidFill>
            <a:schemeClr val="bg1"/>
          </a:solidFill>
        </p:spPr>
        <p:txBody>
          <a:bodyPr wrap="square" rtlCol="1">
            <a:spAutoFit/>
          </a:bodyPr>
          <a:lstStyle/>
          <a:p>
            <a:pPr algn="ctr"/>
            <a:r>
              <a:rPr lang="fa-IR" b="1" dirty="0" smtClean="0">
                <a:cs typeface="B Zar" pitchFamily="2" charset="-78"/>
              </a:rPr>
              <a:t>پوشش فولادی</a:t>
            </a:r>
            <a:endParaRPr lang="fa-IR" b="1" dirty="0">
              <a:cs typeface="B Zar" pitchFamily="2" charset="-78"/>
            </a:endParaRPr>
          </a:p>
        </p:txBody>
      </p:sp>
      <p:sp>
        <p:nvSpPr>
          <p:cNvPr id="19" name="TextBox 18"/>
          <p:cNvSpPr txBox="1"/>
          <p:nvPr/>
        </p:nvSpPr>
        <p:spPr>
          <a:xfrm>
            <a:off x="1071538" y="5612458"/>
            <a:ext cx="1714512" cy="369332"/>
          </a:xfrm>
          <a:prstGeom prst="rect">
            <a:avLst/>
          </a:prstGeom>
          <a:solidFill>
            <a:schemeClr val="bg1"/>
          </a:solidFill>
        </p:spPr>
        <p:txBody>
          <a:bodyPr wrap="square" rtlCol="1">
            <a:spAutoFit/>
          </a:bodyPr>
          <a:lstStyle/>
          <a:p>
            <a:pPr algn="ctr"/>
            <a:r>
              <a:rPr lang="fa-IR" b="1" dirty="0" smtClean="0">
                <a:cs typeface="B Zar" pitchFamily="2" charset="-78"/>
              </a:rPr>
              <a:t>درز جدا کننده</a:t>
            </a:r>
            <a:endParaRPr lang="fa-IR" b="1" dirty="0">
              <a:cs typeface="B Zar" pitchFamily="2" charset="-78"/>
            </a:endParaRPr>
          </a:p>
        </p:txBody>
      </p:sp>
      <p:sp>
        <p:nvSpPr>
          <p:cNvPr id="20" name="TextBox 19"/>
          <p:cNvSpPr txBox="1"/>
          <p:nvPr/>
        </p:nvSpPr>
        <p:spPr>
          <a:xfrm>
            <a:off x="964522" y="4542218"/>
            <a:ext cx="1714512" cy="369332"/>
          </a:xfrm>
          <a:prstGeom prst="rect">
            <a:avLst/>
          </a:prstGeom>
          <a:solidFill>
            <a:schemeClr val="bg1"/>
          </a:solidFill>
        </p:spPr>
        <p:txBody>
          <a:bodyPr wrap="square" rtlCol="1">
            <a:spAutoFit/>
          </a:bodyPr>
          <a:lstStyle/>
          <a:p>
            <a:pPr algn="ctr"/>
            <a:r>
              <a:rPr lang="fa-IR" b="1" dirty="0" smtClean="0">
                <a:cs typeface="B Zar" pitchFamily="2" charset="-78"/>
              </a:rPr>
              <a:t>هسته فولادی</a:t>
            </a:r>
            <a:endParaRPr lang="fa-IR" b="1" dirty="0">
              <a:cs typeface="B Zar" pitchFamily="2" charset="-78"/>
            </a:endParaRPr>
          </a:p>
        </p:txBody>
      </p:sp>
      <p:sp>
        <p:nvSpPr>
          <p:cNvPr id="21" name="TextBox 20"/>
          <p:cNvSpPr txBox="1"/>
          <p:nvPr/>
        </p:nvSpPr>
        <p:spPr>
          <a:xfrm>
            <a:off x="1160906" y="3720338"/>
            <a:ext cx="1714512" cy="369332"/>
          </a:xfrm>
          <a:prstGeom prst="rect">
            <a:avLst/>
          </a:prstGeom>
          <a:solidFill>
            <a:schemeClr val="bg1"/>
          </a:solidFill>
        </p:spPr>
        <p:txBody>
          <a:bodyPr wrap="square" rtlCol="1">
            <a:spAutoFit/>
          </a:bodyPr>
          <a:lstStyle/>
          <a:p>
            <a:pPr algn="ctr"/>
            <a:r>
              <a:rPr lang="fa-IR" b="1" dirty="0" smtClean="0">
                <a:cs typeface="B Zar" pitchFamily="2" charset="-78"/>
              </a:rPr>
              <a:t>ملات یا بتن</a:t>
            </a:r>
            <a:endParaRPr lang="fa-IR" b="1" dirty="0">
              <a:cs typeface="B Zar" pitchFamily="2" charset="-78"/>
            </a:endParaRPr>
          </a:p>
        </p:txBody>
      </p:sp>
      <p:cxnSp>
        <p:nvCxnSpPr>
          <p:cNvPr id="22" name="Straight Arrow Connector 21"/>
          <p:cNvCxnSpPr>
            <a:stCxn id="19" idx="1"/>
          </p:cNvCxnSpPr>
          <p:nvPr/>
        </p:nvCxnSpPr>
        <p:spPr>
          <a:xfrm rot="10800000">
            <a:off x="285720" y="5755334"/>
            <a:ext cx="785818" cy="41790"/>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0" idx="1"/>
          </p:cNvCxnSpPr>
          <p:nvPr/>
        </p:nvCxnSpPr>
        <p:spPr>
          <a:xfrm rot="10800000">
            <a:off x="250142" y="3327772"/>
            <a:ext cx="714380" cy="1399112"/>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1" idx="3"/>
          </p:cNvCxnSpPr>
          <p:nvPr/>
        </p:nvCxnSpPr>
        <p:spPr>
          <a:xfrm flipV="1">
            <a:off x="2875418" y="3577462"/>
            <a:ext cx="785818" cy="327542"/>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8" idx="1"/>
          </p:cNvCxnSpPr>
          <p:nvPr/>
        </p:nvCxnSpPr>
        <p:spPr>
          <a:xfrm rot="10800000">
            <a:off x="3857620" y="5755334"/>
            <a:ext cx="857256" cy="470418"/>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wipe(up)">
                                      <p:cBhvr>
                                        <p:cTn id="11" dur="1000"/>
                                        <p:tgtEl>
                                          <p:spTgt spid="6">
                                            <p:bg/>
                                          </p:spTgt>
                                        </p:tgtEl>
                                      </p:cBhvr>
                                    </p:animEffect>
                                  </p:childTnLst>
                                </p:cTn>
                              </p:par>
                            </p:childTnLst>
                          </p:cTn>
                        </p:par>
                        <p:par>
                          <p:cTn id="12" fill="hold">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right)">
                                      <p:cBhvr>
                                        <p:cTn id="15" dur="1000"/>
                                        <p:tgtEl>
                                          <p:spTgt spid="6">
                                            <p:txEl>
                                              <p:pRg st="0" end="0"/>
                                            </p:txEl>
                                          </p:spTgt>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right)">
                                      <p:cBhvr>
                                        <p:cTn id="19" dur="1000"/>
                                        <p:tgtEl>
                                          <p:spTgt spid="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down)">
                                      <p:cBhvr>
                                        <p:cTn id="30" dur="500"/>
                                        <p:tgtEl>
                                          <p:spTgt spid="3">
                                            <p:txEl>
                                              <p:pRg st="6" end="6"/>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wipe(down)">
                                      <p:cBhvr>
                                        <p:cTn id="33" dur="500"/>
                                        <p:tgtEl>
                                          <p:spTgt spid="3">
                                            <p:txEl>
                                              <p:pRg st="7" end="7"/>
                                            </p:txEl>
                                          </p:spTgt>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1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par>
                          <p:cTn id="43" fill="hold">
                            <p:stCondLst>
                              <p:cond delay="500"/>
                            </p:stCondLst>
                            <p:childTnLst>
                              <p:par>
                                <p:cTn id="44" presetID="22" presetClass="entr" presetSubtype="4"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down)">
                                      <p:cBhvr>
                                        <p:cTn id="46" dur="500"/>
                                        <p:tgtEl>
                                          <p:spTgt spid="23"/>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1500"/>
                            </p:stCondLst>
                            <p:childTnLst>
                              <p:par>
                                <p:cTn id="52" presetID="22" presetClass="entr" presetSubtype="4"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down)">
                                      <p:cBhvr>
                                        <p:cTn id="54" dur="500"/>
                                        <p:tgtEl>
                                          <p:spTgt spid="22"/>
                                        </p:tgtEl>
                                      </p:cBhvr>
                                    </p:animEffect>
                                  </p:childTnLst>
                                </p:cTn>
                              </p:par>
                            </p:childTnLst>
                          </p:cTn>
                        </p:par>
                        <p:par>
                          <p:cTn id="55" fill="hold">
                            <p:stCondLst>
                              <p:cond delay="2000"/>
                            </p:stCondLst>
                            <p:childTnLst>
                              <p:par>
                                <p:cTn id="56" presetID="22" presetClass="entr" presetSubtype="4"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childTnLst>
                          </p:cTn>
                        </p:par>
                        <p:par>
                          <p:cTn id="59" fill="hold">
                            <p:stCondLst>
                              <p:cond delay="2500"/>
                            </p:stCondLst>
                            <p:childTnLst>
                              <p:par>
                                <p:cTn id="60" presetID="22" presetClass="entr" presetSubtype="4"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down)">
                                      <p:cBhvr>
                                        <p:cTn id="62" dur="500"/>
                                        <p:tgtEl>
                                          <p:spTgt spid="24"/>
                                        </p:tgtEl>
                                      </p:cBhvr>
                                    </p:animEffect>
                                  </p:childTnLst>
                                </p:cTn>
                              </p:par>
                            </p:childTnLst>
                          </p:cTn>
                        </p:par>
                        <p:par>
                          <p:cTn id="63" fill="hold">
                            <p:stCondLst>
                              <p:cond delay="3000"/>
                            </p:stCondLst>
                            <p:childTnLst>
                              <p:par>
                                <p:cTn id="64" presetID="22" presetClass="entr" presetSubtype="4"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par>
                          <p:cTn id="67" fill="hold">
                            <p:stCondLst>
                              <p:cond delay="3500"/>
                            </p:stCondLst>
                            <p:childTnLst>
                              <p:par>
                                <p:cTn id="68" presetID="22" presetClass="entr" presetSubtype="4"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P spid="18" grpId="0" animBg="1"/>
      <p:bldP spid="19" grpId="0" animBg="1"/>
      <p:bldP spid="20" grpId="0" animBg="1"/>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Structure Engineering\Structure Engineering\Stability Structure\Seminar\pic\12\2.jpg"/>
          <p:cNvPicPr>
            <a:picLocks noChangeAspect="1" noChangeArrowheads="1"/>
          </p:cNvPicPr>
          <p:nvPr/>
        </p:nvPicPr>
        <p:blipFill>
          <a:blip r:embed="rId2"/>
          <a:srcRect/>
          <a:stretch>
            <a:fillRect/>
          </a:stretch>
        </p:blipFill>
        <p:spPr bwMode="auto">
          <a:xfrm>
            <a:off x="-1" y="0"/>
            <a:ext cx="9144001" cy="5313476"/>
          </a:xfrm>
          <a:prstGeom prst="rect">
            <a:avLst/>
          </a:prstGeom>
          <a:noFill/>
        </p:spPr>
      </p:pic>
      <p:sp>
        <p:nvSpPr>
          <p:cNvPr id="5" name="TextBox 4"/>
          <p:cNvSpPr txBox="1"/>
          <p:nvPr/>
        </p:nvSpPr>
        <p:spPr>
          <a:xfrm>
            <a:off x="285720" y="5256820"/>
            <a:ext cx="8286808" cy="1246495"/>
          </a:xfrm>
          <a:prstGeom prst="rect">
            <a:avLst/>
          </a:prstGeom>
          <a:noFill/>
        </p:spPr>
        <p:txBody>
          <a:bodyPr wrap="square" rtlCol="0">
            <a:spAutoFit/>
          </a:bodyPr>
          <a:lstStyle/>
          <a:p>
            <a:pPr algn="ctr">
              <a:lnSpc>
                <a:spcPct val="200000"/>
              </a:lnSpc>
            </a:pPr>
            <a:r>
              <a:rPr lang="fa-IR" sz="2000" b="1" dirty="0" smtClean="0">
                <a:cs typeface="B Zar" pitchFamily="2" charset="-78"/>
              </a:rPr>
              <a:t>تصویر فوق رابطه بین نیروی فشاری محوری و کرنش فشاری محوری برای مدل های</a:t>
            </a:r>
          </a:p>
          <a:p>
            <a:pPr algn="ctr">
              <a:lnSpc>
                <a:spcPct val="200000"/>
              </a:lnSpc>
            </a:pPr>
            <a:r>
              <a:rPr lang="fa-IR" sz="2000" b="1" dirty="0" smtClean="0">
                <a:cs typeface="B Zar" pitchFamily="2" charset="-78"/>
              </a:rPr>
              <a:t> 3 ، 4 ، 8 ، 9 ،17 و 19 با سطح مقطع 3300 میلی متر مربع را نشان می دهد</a:t>
            </a:r>
            <a:endParaRPr lang="en-US" sz="2000" b="1" dirty="0">
              <a:cs typeface="B Zar" pitchFamily="2" charset="-78"/>
            </a:endParaRPr>
          </a:p>
        </p:txBody>
      </p:sp>
      <p:sp>
        <p:nvSpPr>
          <p:cNvPr id="6" name="Rectangle 5"/>
          <p:cNvSpPr/>
          <p:nvPr/>
        </p:nvSpPr>
        <p:spPr>
          <a:xfrm>
            <a:off x="642910" y="2857496"/>
            <a:ext cx="8001056" cy="2286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dirty="0" smtClean="0">
                <a:solidFill>
                  <a:schemeClr val="bg1"/>
                </a:solidFill>
              </a:rPr>
              <a:t>For Model  3 – 8 - 9</a:t>
            </a:r>
          </a:p>
          <a:p>
            <a:pPr algn="ctr">
              <a:lnSpc>
                <a:spcPct val="150000"/>
              </a:lnSpc>
            </a:pPr>
            <a:r>
              <a:rPr lang="en-US" dirty="0" err="1" smtClean="0">
                <a:solidFill>
                  <a:schemeClr val="bg1"/>
                </a:solidFill>
              </a:rPr>
              <a:t>Comprresive</a:t>
            </a:r>
            <a:r>
              <a:rPr lang="en-US" dirty="0" smtClean="0">
                <a:solidFill>
                  <a:schemeClr val="bg1"/>
                </a:solidFill>
              </a:rPr>
              <a:t> Strain Core in %3.2</a:t>
            </a:r>
            <a:endParaRPr lang="fa-IR" dirty="0" smtClean="0">
              <a:solidFill>
                <a:schemeClr val="bg1"/>
              </a:solidFill>
            </a:endParaRPr>
          </a:p>
          <a:p>
            <a:pPr algn="ctr">
              <a:lnSpc>
                <a:spcPct val="150000"/>
              </a:lnSpc>
            </a:pPr>
            <a:r>
              <a:rPr lang="en-US" dirty="0" err="1" smtClean="0">
                <a:solidFill>
                  <a:schemeClr val="bg1"/>
                </a:solidFill>
              </a:rPr>
              <a:t>P</a:t>
            </a:r>
            <a:r>
              <a:rPr lang="en-US" baseline="-25000" dirty="0" err="1" smtClean="0">
                <a:solidFill>
                  <a:schemeClr val="bg1"/>
                </a:solidFill>
              </a:rPr>
              <a:t>e</a:t>
            </a:r>
            <a:r>
              <a:rPr lang="en-US" baseline="-25000" dirty="0" smtClean="0">
                <a:solidFill>
                  <a:schemeClr val="bg1"/>
                </a:solidFill>
              </a:rPr>
              <a:t> </a:t>
            </a:r>
            <a:r>
              <a:rPr lang="en-US" dirty="0" smtClean="0">
                <a:solidFill>
                  <a:schemeClr val="bg1"/>
                </a:solidFill>
              </a:rPr>
              <a:t>/ </a:t>
            </a:r>
            <a:r>
              <a:rPr lang="en-US" dirty="0" err="1" smtClean="0">
                <a:solidFill>
                  <a:schemeClr val="bg1"/>
                </a:solidFill>
              </a:rPr>
              <a:t>P</a:t>
            </a:r>
            <a:r>
              <a:rPr lang="en-US" baseline="-25000" dirty="0" err="1" smtClean="0">
                <a:solidFill>
                  <a:schemeClr val="bg1"/>
                </a:solidFill>
              </a:rPr>
              <a:t>y</a:t>
            </a:r>
            <a:r>
              <a:rPr lang="en-US" dirty="0" smtClean="0">
                <a:solidFill>
                  <a:schemeClr val="bg1"/>
                </a:solidFill>
              </a:rPr>
              <a:t> ~ 2.5</a:t>
            </a:r>
            <a:r>
              <a:rPr lang="fa-IR" dirty="0" smtClean="0">
                <a:solidFill>
                  <a:schemeClr val="bg1"/>
                </a:solidFill>
              </a:rPr>
              <a:t> </a:t>
            </a:r>
            <a:r>
              <a:rPr lang="en-US" dirty="0" smtClean="0">
                <a:solidFill>
                  <a:schemeClr val="bg1"/>
                </a:solidFill>
              </a:rPr>
              <a:t>              L</a:t>
            </a:r>
            <a:r>
              <a:rPr lang="en-US" baseline="-25000" dirty="0" smtClean="0">
                <a:solidFill>
                  <a:schemeClr val="bg1"/>
                </a:solidFill>
              </a:rPr>
              <a:t>b </a:t>
            </a:r>
            <a:r>
              <a:rPr lang="en-US" dirty="0" smtClean="0">
                <a:solidFill>
                  <a:schemeClr val="bg1"/>
                </a:solidFill>
              </a:rPr>
              <a:t>/ </a:t>
            </a:r>
            <a:r>
              <a:rPr lang="en-US" dirty="0" err="1" smtClean="0">
                <a:solidFill>
                  <a:schemeClr val="bg1"/>
                </a:solidFill>
              </a:rPr>
              <a:t>L</a:t>
            </a:r>
            <a:r>
              <a:rPr lang="en-US" baseline="-25000" dirty="0" err="1" smtClean="0">
                <a:solidFill>
                  <a:schemeClr val="bg1"/>
                </a:solidFill>
              </a:rPr>
              <a:t>w</a:t>
            </a:r>
            <a:r>
              <a:rPr lang="en-US" dirty="0" smtClean="0">
                <a:solidFill>
                  <a:schemeClr val="bg1"/>
                </a:solidFill>
              </a:rPr>
              <a:t> ~ 1.3 to 2.1       Capacity to demand ~ 1.5    </a:t>
            </a:r>
          </a:p>
          <a:p>
            <a:pPr lvl="0" algn="ctr">
              <a:lnSpc>
                <a:spcPct val="150000"/>
              </a:lnSpc>
            </a:pPr>
            <a:r>
              <a:rPr lang="en-US" sz="4400" dirty="0" err="1" smtClean="0">
                <a:solidFill>
                  <a:srgbClr val="FF0000"/>
                </a:solidFill>
              </a:rPr>
              <a:t>Occures</a:t>
            </a:r>
            <a:r>
              <a:rPr lang="en-US" sz="4400" dirty="0" smtClean="0">
                <a:solidFill>
                  <a:srgbClr val="FF0000"/>
                </a:solidFill>
              </a:rPr>
              <a:t> Decrease </a:t>
            </a:r>
            <a:r>
              <a:rPr lang="en-US" sz="4400" dirty="0" err="1" smtClean="0">
                <a:solidFill>
                  <a:srgbClr val="FF0000"/>
                </a:solidFill>
              </a:rPr>
              <a:t>Strenght</a:t>
            </a: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3702" y="214290"/>
            <a:ext cx="2345514" cy="461665"/>
          </a:xfrm>
          <a:prstGeom prst="rect">
            <a:avLst/>
          </a:prstGeom>
          <a:noFill/>
        </p:spPr>
        <p:txBody>
          <a:bodyPr wrap="none" lIns="91440" tIns="45720" rIns="91440" bIns="45720">
            <a:spAutoFit/>
          </a:bodyPr>
          <a:lstStyle/>
          <a:p>
            <a:pPr algn="ctr"/>
            <a:r>
              <a:rPr lang="fa-IR" sz="2400" b="1" cap="none" spc="0"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تحلیل المان محدود</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4510979" cy="461665"/>
          </a:xfrm>
          <a:prstGeom prst="rect">
            <a:avLst/>
          </a:prstGeom>
          <a:noFill/>
        </p:spPr>
        <p:txBody>
          <a:bodyPr wrap="none" lIns="91440" tIns="45720" rIns="91440" bIns="45720">
            <a:spAutoFit/>
          </a:bodyPr>
          <a:lstStyle/>
          <a:p>
            <a:pPr algn="ctr"/>
            <a:r>
              <a:rPr lang="en-US" sz="24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Finite Element Analysis</a:t>
            </a:r>
            <a:endParaRPr lang="en-US" sz="24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Right Brace 5"/>
          <p:cNvSpPr/>
          <p:nvPr/>
        </p:nvSpPr>
        <p:spPr>
          <a:xfrm>
            <a:off x="8286776" y="1071546"/>
            <a:ext cx="642942" cy="5500726"/>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p:cNvSpPr/>
          <p:nvPr/>
        </p:nvSpPr>
        <p:spPr>
          <a:xfrm>
            <a:off x="5870704" y="1206048"/>
            <a:ext cx="2571768" cy="642942"/>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cs typeface="B Zar" pitchFamily="2" charset="-78"/>
              </a:rPr>
              <a:t>مدل شماره 17</a:t>
            </a:r>
            <a:endParaRPr lang="en-US" sz="2800" b="1" dirty="0">
              <a:solidFill>
                <a:schemeClr val="bg1"/>
              </a:solidFill>
              <a:cs typeface="B Zar" pitchFamily="2" charset="-78"/>
            </a:endParaRPr>
          </a:p>
        </p:txBody>
      </p:sp>
      <p:sp>
        <p:nvSpPr>
          <p:cNvPr id="9" name="Rectangle 8"/>
          <p:cNvSpPr/>
          <p:nvPr/>
        </p:nvSpPr>
        <p:spPr>
          <a:xfrm>
            <a:off x="5857884" y="2595884"/>
            <a:ext cx="2571768" cy="642942"/>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cs typeface="B Zar" pitchFamily="2" charset="-78"/>
              </a:rPr>
              <a:t>مدل شماره 4</a:t>
            </a:r>
            <a:endParaRPr lang="en-US" sz="2800" b="1" dirty="0">
              <a:solidFill>
                <a:schemeClr val="bg1"/>
              </a:solidFill>
              <a:cs typeface="B Zar" pitchFamily="2" charset="-78"/>
            </a:endParaRPr>
          </a:p>
        </p:txBody>
      </p:sp>
      <p:sp>
        <p:nvSpPr>
          <p:cNvPr id="10" name="Rectangle 9"/>
          <p:cNvSpPr/>
          <p:nvPr/>
        </p:nvSpPr>
        <p:spPr>
          <a:xfrm>
            <a:off x="5857884" y="4000504"/>
            <a:ext cx="2571768" cy="642942"/>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cs typeface="B Zar" pitchFamily="2" charset="-78"/>
              </a:rPr>
              <a:t>مدل شماره 18</a:t>
            </a:r>
            <a:endParaRPr lang="en-US" sz="2800" b="1" dirty="0">
              <a:solidFill>
                <a:schemeClr val="bg1"/>
              </a:solidFill>
              <a:cs typeface="B Zar" pitchFamily="2" charset="-78"/>
            </a:endParaRPr>
          </a:p>
        </p:txBody>
      </p:sp>
      <p:sp>
        <p:nvSpPr>
          <p:cNvPr id="11" name="Rectangle 10"/>
          <p:cNvSpPr/>
          <p:nvPr/>
        </p:nvSpPr>
        <p:spPr>
          <a:xfrm>
            <a:off x="5857884" y="5572140"/>
            <a:ext cx="2571768" cy="642942"/>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1"/>
                </a:solidFill>
                <a:cs typeface="B Zar" pitchFamily="2" charset="-78"/>
              </a:rPr>
              <a:t>مدل شماره 19</a:t>
            </a:r>
            <a:endParaRPr lang="en-US" sz="2800" b="1" dirty="0">
              <a:solidFill>
                <a:schemeClr val="bg1"/>
              </a:solidFill>
              <a:cs typeface="B Zar" pitchFamily="2" charset="-78"/>
            </a:endParaRPr>
          </a:p>
        </p:txBody>
      </p:sp>
      <p:sp>
        <p:nvSpPr>
          <p:cNvPr id="12" name="Rectangle 11"/>
          <p:cNvSpPr/>
          <p:nvPr/>
        </p:nvSpPr>
        <p:spPr>
          <a:xfrm>
            <a:off x="94596" y="1142984"/>
            <a:ext cx="5120346" cy="5586948"/>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cs typeface="B Zar" pitchFamily="2" charset="-78"/>
            </a:endParaRPr>
          </a:p>
        </p:txBody>
      </p:sp>
      <p:sp>
        <p:nvSpPr>
          <p:cNvPr id="13" name="TextBox 12"/>
          <p:cNvSpPr txBox="1"/>
          <p:nvPr/>
        </p:nvSpPr>
        <p:spPr>
          <a:xfrm>
            <a:off x="285720" y="1028130"/>
            <a:ext cx="4786346" cy="3901068"/>
          </a:xfrm>
          <a:prstGeom prst="rect">
            <a:avLst/>
          </a:prstGeom>
          <a:noFill/>
        </p:spPr>
        <p:txBody>
          <a:bodyPr wrap="square" rtlCol="0">
            <a:spAutoFit/>
          </a:bodyPr>
          <a:lstStyle/>
          <a:p>
            <a:pPr algn="r" rtl="1">
              <a:lnSpc>
                <a:spcPct val="200000"/>
              </a:lnSpc>
            </a:pPr>
            <a:r>
              <a:rPr lang="fa-IR" b="1" dirty="0" smtClean="0">
                <a:solidFill>
                  <a:schemeClr val="bg1"/>
                </a:solidFill>
                <a:cs typeface="B Lotus" pitchFamily="2" charset="-78"/>
              </a:rPr>
              <a:t>1- مانند مدل 3 است </a:t>
            </a:r>
          </a:p>
          <a:p>
            <a:pPr algn="r" rtl="1">
              <a:lnSpc>
                <a:spcPct val="200000"/>
              </a:lnSpc>
            </a:pPr>
            <a:r>
              <a:rPr lang="fa-IR" b="1" dirty="0" smtClean="0">
                <a:solidFill>
                  <a:schemeClr val="bg1"/>
                </a:solidFill>
                <a:cs typeface="B Lotus" pitchFamily="2" charset="-78"/>
              </a:rPr>
              <a:t>2- فواصل بولت ها در مدل 17 بیشتر از مدل 3 است</a:t>
            </a:r>
          </a:p>
          <a:p>
            <a:pPr algn="r" rtl="1">
              <a:lnSpc>
                <a:spcPct val="200000"/>
              </a:lnSpc>
            </a:pPr>
            <a:r>
              <a:rPr lang="fa-IR" b="1" dirty="0" smtClean="0">
                <a:solidFill>
                  <a:schemeClr val="bg1"/>
                </a:solidFill>
                <a:cs typeface="B Lotus" pitchFamily="2" charset="-78"/>
              </a:rPr>
              <a:t>3- </a:t>
            </a:r>
            <a:r>
              <a:rPr lang="en-US" b="1" dirty="0" smtClean="0">
                <a:solidFill>
                  <a:schemeClr val="bg1"/>
                </a:solidFill>
              </a:rPr>
              <a:t>L</a:t>
            </a:r>
            <a:r>
              <a:rPr lang="en-US" b="1" baseline="-25000" dirty="0" smtClean="0">
                <a:solidFill>
                  <a:schemeClr val="bg1"/>
                </a:solidFill>
              </a:rPr>
              <a:t>b </a:t>
            </a:r>
            <a:r>
              <a:rPr lang="en-US" b="1" dirty="0" smtClean="0">
                <a:solidFill>
                  <a:schemeClr val="bg1"/>
                </a:solidFill>
              </a:rPr>
              <a:t>/ </a:t>
            </a:r>
            <a:r>
              <a:rPr lang="en-US" b="1" dirty="0" err="1" smtClean="0">
                <a:solidFill>
                  <a:schemeClr val="bg1"/>
                </a:solidFill>
              </a:rPr>
              <a:t>L</a:t>
            </a:r>
            <a:r>
              <a:rPr lang="en-US" b="1" baseline="-25000" dirty="0" err="1" smtClean="0">
                <a:solidFill>
                  <a:schemeClr val="bg1"/>
                </a:solidFill>
              </a:rPr>
              <a:t>w</a:t>
            </a:r>
            <a:r>
              <a:rPr lang="en-US" b="1" dirty="0" smtClean="0">
                <a:solidFill>
                  <a:schemeClr val="bg1"/>
                </a:solidFill>
              </a:rPr>
              <a:t> = 2.65     </a:t>
            </a:r>
          </a:p>
          <a:p>
            <a:pPr algn="r" rtl="1">
              <a:lnSpc>
                <a:spcPct val="200000"/>
              </a:lnSpc>
            </a:pPr>
            <a:r>
              <a:rPr lang="fa-IR" b="1" dirty="0" smtClean="0">
                <a:solidFill>
                  <a:schemeClr val="bg1"/>
                </a:solidFill>
                <a:cs typeface="B Lotus" pitchFamily="2" charset="-78"/>
              </a:rPr>
              <a:t>4-  تا رسیدن به کرنش فشاری هسته 1/8 % رخ می دهد :</a:t>
            </a:r>
          </a:p>
          <a:p>
            <a:pPr algn="r" rtl="1">
              <a:lnSpc>
                <a:spcPct val="200000"/>
              </a:lnSpc>
            </a:pPr>
            <a:r>
              <a:rPr lang="fa-IR" b="1" dirty="0" smtClean="0">
                <a:solidFill>
                  <a:schemeClr val="bg1"/>
                </a:solidFill>
                <a:cs typeface="B Lotus" pitchFamily="2" charset="-78"/>
              </a:rPr>
              <a:t>      الف – در کرنش پایین فشاری هسته اعضای مهار کننده کمانش کلی رخ می دهد</a:t>
            </a:r>
          </a:p>
          <a:p>
            <a:pPr algn="r" rtl="1">
              <a:lnSpc>
                <a:spcPct val="200000"/>
              </a:lnSpc>
            </a:pPr>
            <a:r>
              <a:rPr lang="fa-IR" b="1" dirty="0" smtClean="0">
                <a:solidFill>
                  <a:schemeClr val="bg1"/>
                </a:solidFill>
                <a:cs typeface="B Lotus" pitchFamily="2" charset="-78"/>
              </a:rPr>
              <a:t>        ب- مقاومت کاهش پیدا نمی کند</a:t>
            </a:r>
            <a:endParaRPr lang="en-US" b="1" dirty="0">
              <a:solidFill>
                <a:schemeClr val="bg1"/>
              </a:solidFill>
              <a:cs typeface="B Lotus" pitchFamily="2" charset="-78"/>
            </a:endParaRPr>
          </a:p>
        </p:txBody>
      </p:sp>
      <p:sp>
        <p:nvSpPr>
          <p:cNvPr id="14" name="TextBox 13"/>
          <p:cNvSpPr txBox="1"/>
          <p:nvPr/>
        </p:nvSpPr>
        <p:spPr>
          <a:xfrm>
            <a:off x="285720" y="2530516"/>
            <a:ext cx="4786346" cy="3970318"/>
          </a:xfrm>
          <a:prstGeom prst="rect">
            <a:avLst/>
          </a:prstGeom>
          <a:noFill/>
        </p:spPr>
        <p:txBody>
          <a:bodyPr wrap="square" rtlCol="0">
            <a:spAutoFit/>
          </a:bodyPr>
          <a:lstStyle/>
          <a:p>
            <a:pPr algn="r" rtl="1">
              <a:lnSpc>
                <a:spcPct val="200000"/>
              </a:lnSpc>
            </a:pPr>
            <a:r>
              <a:rPr lang="fa-IR" b="1" dirty="0" smtClean="0">
                <a:solidFill>
                  <a:schemeClr val="bg1"/>
                </a:solidFill>
                <a:cs typeface="B Lotus" pitchFamily="2" charset="-78"/>
              </a:rPr>
              <a:t>1- مانند مدل 4 است </a:t>
            </a:r>
          </a:p>
          <a:p>
            <a:pPr algn="r" rtl="1">
              <a:lnSpc>
                <a:spcPct val="200000"/>
              </a:lnSpc>
            </a:pPr>
            <a:r>
              <a:rPr lang="fa-IR" b="1" dirty="0" smtClean="0">
                <a:solidFill>
                  <a:schemeClr val="bg1"/>
                </a:solidFill>
                <a:cs typeface="B Lotus" pitchFamily="2" charset="-78"/>
              </a:rPr>
              <a:t>2- فواصل بولت ها نسبت به مدل 4 ، 1/5 برابرشده است</a:t>
            </a:r>
          </a:p>
          <a:p>
            <a:pPr algn="r" rtl="1">
              <a:lnSpc>
                <a:spcPct val="200000"/>
              </a:lnSpc>
            </a:pPr>
            <a:r>
              <a:rPr lang="fa-IR" b="1" dirty="0" smtClean="0">
                <a:solidFill>
                  <a:schemeClr val="bg1"/>
                </a:solidFill>
                <a:cs typeface="B Lotus" pitchFamily="2" charset="-78"/>
              </a:rPr>
              <a:t>3- نسبت ظرفیت تقاضا برای مدل 18 برابر 1 است</a:t>
            </a:r>
            <a:endParaRPr lang="en-US" b="1" dirty="0" smtClean="0">
              <a:solidFill>
                <a:schemeClr val="bg1"/>
              </a:solidFill>
            </a:endParaRPr>
          </a:p>
          <a:p>
            <a:pPr algn="r" rtl="1">
              <a:lnSpc>
                <a:spcPct val="200000"/>
              </a:lnSpc>
            </a:pPr>
            <a:r>
              <a:rPr lang="fa-IR" b="1" dirty="0" smtClean="0">
                <a:solidFill>
                  <a:schemeClr val="bg1"/>
                </a:solidFill>
                <a:cs typeface="B Lotus" pitchFamily="2" charset="-78"/>
              </a:rPr>
              <a:t>4- نسبت ظرفیت تقاضا برای مدل 4 برابر 1/5 است</a:t>
            </a:r>
          </a:p>
          <a:p>
            <a:pPr algn="r" rtl="1">
              <a:lnSpc>
                <a:spcPct val="200000"/>
              </a:lnSpc>
            </a:pPr>
            <a:r>
              <a:rPr lang="fa-IR" b="1" dirty="0" smtClean="0">
                <a:solidFill>
                  <a:schemeClr val="bg1"/>
                </a:solidFill>
                <a:cs typeface="B Lotus" pitchFamily="2" charset="-78"/>
              </a:rPr>
              <a:t>5- در مدل 18 در کرنش فشاری هسته 0/18% کمانش کلی اعضای مهار کننده بسیار کوچکتر از مدل 4 است .</a:t>
            </a:r>
          </a:p>
          <a:p>
            <a:pPr algn="r" rtl="1">
              <a:lnSpc>
                <a:spcPct val="200000"/>
              </a:lnSpc>
            </a:pPr>
            <a:r>
              <a:rPr lang="fa-IR" b="1" dirty="0" smtClean="0">
                <a:solidFill>
                  <a:schemeClr val="bg1"/>
                </a:solidFill>
                <a:cs typeface="B Lotus" pitchFamily="2" charset="-78"/>
              </a:rPr>
              <a:t>      </a:t>
            </a:r>
            <a:endParaRPr lang="en-US" b="1" dirty="0">
              <a:solidFill>
                <a:schemeClr val="bg1"/>
              </a:solidFill>
              <a:cs typeface="B Lotus" pitchFamily="2" charset="-78"/>
            </a:endParaRPr>
          </a:p>
        </p:txBody>
      </p:sp>
      <p:sp>
        <p:nvSpPr>
          <p:cNvPr id="15" name="TextBox 14"/>
          <p:cNvSpPr txBox="1"/>
          <p:nvPr/>
        </p:nvSpPr>
        <p:spPr>
          <a:xfrm>
            <a:off x="-214346" y="3798894"/>
            <a:ext cx="5357850" cy="2862322"/>
          </a:xfrm>
          <a:prstGeom prst="rect">
            <a:avLst/>
          </a:prstGeom>
          <a:noFill/>
        </p:spPr>
        <p:txBody>
          <a:bodyPr wrap="square" rtlCol="0">
            <a:spAutoFit/>
          </a:bodyPr>
          <a:lstStyle/>
          <a:p>
            <a:pPr algn="r" rtl="1">
              <a:lnSpc>
                <a:spcPct val="200000"/>
              </a:lnSpc>
            </a:pPr>
            <a:r>
              <a:rPr lang="fa-IR" b="1" dirty="0" smtClean="0">
                <a:solidFill>
                  <a:schemeClr val="bg1"/>
                </a:solidFill>
                <a:cs typeface="B Lotus" pitchFamily="2" charset="-78"/>
              </a:rPr>
              <a:t>1- مانند مدل 8 است </a:t>
            </a:r>
          </a:p>
          <a:p>
            <a:pPr algn="r" rtl="1">
              <a:lnSpc>
                <a:spcPct val="200000"/>
              </a:lnSpc>
            </a:pPr>
            <a:r>
              <a:rPr lang="fa-IR" b="1" dirty="0" smtClean="0">
                <a:solidFill>
                  <a:schemeClr val="bg1"/>
                </a:solidFill>
                <a:cs typeface="B Lotus" pitchFamily="2" charset="-78"/>
              </a:rPr>
              <a:t>2- </a:t>
            </a:r>
            <a:r>
              <a:rPr lang="en-US" b="1" dirty="0" smtClean="0">
                <a:solidFill>
                  <a:schemeClr val="bg1"/>
                </a:solidFill>
                <a:cs typeface="B Lotus" pitchFamily="2" charset="-78"/>
              </a:rPr>
              <a:t>(</a:t>
            </a:r>
            <a:r>
              <a:rPr lang="en-US" b="1" dirty="0" smtClean="0">
                <a:solidFill>
                  <a:schemeClr val="bg1"/>
                </a:solidFill>
              </a:rPr>
              <a:t>L</a:t>
            </a:r>
            <a:r>
              <a:rPr lang="en-US" b="1" baseline="-25000" dirty="0" smtClean="0">
                <a:solidFill>
                  <a:schemeClr val="bg1"/>
                </a:solidFill>
              </a:rPr>
              <a:t>b </a:t>
            </a:r>
            <a:r>
              <a:rPr lang="en-US" b="1" dirty="0" smtClean="0">
                <a:solidFill>
                  <a:schemeClr val="bg1"/>
                </a:solidFill>
              </a:rPr>
              <a:t>/ </a:t>
            </a:r>
            <a:r>
              <a:rPr lang="en-US" b="1" dirty="0" err="1" smtClean="0">
                <a:solidFill>
                  <a:schemeClr val="bg1"/>
                </a:solidFill>
              </a:rPr>
              <a:t>L</a:t>
            </a:r>
            <a:r>
              <a:rPr lang="en-US" b="1" baseline="-25000" dirty="0" err="1" smtClean="0">
                <a:solidFill>
                  <a:schemeClr val="bg1"/>
                </a:solidFill>
              </a:rPr>
              <a:t>w</a:t>
            </a:r>
            <a:r>
              <a:rPr lang="en-US" b="1" dirty="0" smtClean="0">
                <a:solidFill>
                  <a:schemeClr val="bg1"/>
                </a:solidFill>
              </a:rPr>
              <a:t> )model 19 = 0.5 (L</a:t>
            </a:r>
            <a:r>
              <a:rPr lang="en-US" b="1" baseline="-25000" dirty="0" smtClean="0">
                <a:solidFill>
                  <a:schemeClr val="bg1"/>
                </a:solidFill>
              </a:rPr>
              <a:t>b </a:t>
            </a:r>
            <a:r>
              <a:rPr lang="en-US" b="1" dirty="0" smtClean="0">
                <a:solidFill>
                  <a:schemeClr val="bg1"/>
                </a:solidFill>
              </a:rPr>
              <a:t>/ </a:t>
            </a:r>
            <a:r>
              <a:rPr lang="en-US" b="1" dirty="0" err="1" smtClean="0">
                <a:solidFill>
                  <a:schemeClr val="bg1"/>
                </a:solidFill>
              </a:rPr>
              <a:t>L</a:t>
            </a:r>
            <a:r>
              <a:rPr lang="en-US" b="1" baseline="-25000" dirty="0" err="1" smtClean="0">
                <a:solidFill>
                  <a:schemeClr val="bg1"/>
                </a:solidFill>
              </a:rPr>
              <a:t>w</a:t>
            </a:r>
            <a:r>
              <a:rPr lang="en-US" b="1" dirty="0" smtClean="0">
                <a:solidFill>
                  <a:schemeClr val="bg1"/>
                </a:solidFill>
              </a:rPr>
              <a:t>) model 4</a:t>
            </a:r>
            <a:endParaRPr lang="fa-IR" b="1" dirty="0" smtClean="0">
              <a:solidFill>
                <a:schemeClr val="bg1"/>
              </a:solidFill>
              <a:cs typeface="B Lotus" pitchFamily="2" charset="-78"/>
            </a:endParaRPr>
          </a:p>
          <a:p>
            <a:pPr algn="r" rtl="1">
              <a:lnSpc>
                <a:spcPct val="200000"/>
              </a:lnSpc>
            </a:pPr>
            <a:r>
              <a:rPr lang="fa-IR" b="1" dirty="0" smtClean="0">
                <a:solidFill>
                  <a:schemeClr val="bg1"/>
                </a:solidFill>
                <a:cs typeface="B Lotus" pitchFamily="2" charset="-78"/>
              </a:rPr>
              <a:t>3- نسبت ظرفیت تقاضا برای مدل 18 برابر 1 است</a:t>
            </a:r>
            <a:endParaRPr lang="en-US" b="1" dirty="0" smtClean="0">
              <a:solidFill>
                <a:schemeClr val="bg1"/>
              </a:solidFill>
            </a:endParaRPr>
          </a:p>
          <a:p>
            <a:pPr algn="r" rtl="1">
              <a:lnSpc>
                <a:spcPct val="200000"/>
              </a:lnSpc>
            </a:pPr>
            <a:r>
              <a:rPr lang="fa-IR" b="1" dirty="0" smtClean="0">
                <a:solidFill>
                  <a:schemeClr val="bg1"/>
                </a:solidFill>
                <a:cs typeface="B Lotus" pitchFamily="2" charset="-78"/>
              </a:rPr>
              <a:t>4- نسبت ظرفیت تقاضا برای مدل 4 برابر 1/5 است</a:t>
            </a:r>
          </a:p>
          <a:p>
            <a:pPr algn="r" rtl="1">
              <a:lnSpc>
                <a:spcPct val="200000"/>
              </a:lnSpc>
            </a:pPr>
            <a:r>
              <a:rPr lang="fa-IR" b="1" dirty="0" smtClean="0">
                <a:solidFill>
                  <a:schemeClr val="bg1"/>
                </a:solidFill>
                <a:cs typeface="B Lotus" pitchFamily="2" charset="-78"/>
              </a:rPr>
              <a:t>5- در مدل 19 در کرنش فشاری هسته 1% کمانش کلی رخ می دهد</a:t>
            </a:r>
          </a:p>
        </p:txBody>
      </p:sp>
      <p:sp>
        <p:nvSpPr>
          <p:cNvPr id="16" name="TextBox 15"/>
          <p:cNvSpPr txBox="1"/>
          <p:nvPr/>
        </p:nvSpPr>
        <p:spPr>
          <a:xfrm>
            <a:off x="214282" y="2428868"/>
            <a:ext cx="4786346" cy="577081"/>
          </a:xfrm>
          <a:prstGeom prst="rect">
            <a:avLst/>
          </a:prstGeom>
          <a:noFill/>
        </p:spPr>
        <p:txBody>
          <a:bodyPr wrap="square" rtlCol="0">
            <a:spAutoFit/>
          </a:bodyPr>
          <a:lstStyle/>
          <a:p>
            <a:pPr algn="r" rtl="1">
              <a:lnSpc>
                <a:spcPct val="200000"/>
              </a:lnSpc>
            </a:pPr>
            <a:r>
              <a:rPr lang="fa-IR" b="1" dirty="0" smtClean="0">
                <a:solidFill>
                  <a:schemeClr val="bg1"/>
                </a:solidFill>
                <a:cs typeface="B Lotus" pitchFamily="2" charset="-78"/>
              </a:rPr>
              <a:t>1- مانند نمونه 4 است      </a:t>
            </a:r>
            <a:endParaRPr lang="en-US" b="1" dirty="0">
              <a:solidFill>
                <a:schemeClr val="bg1"/>
              </a:solidFill>
              <a:cs typeface="B Lotus" pitchFamily="2" charset="-78"/>
            </a:endParaRPr>
          </a:p>
        </p:txBody>
      </p:sp>
      <p:cxnSp>
        <p:nvCxnSpPr>
          <p:cNvPr id="20" name="Straight Arrow Connector 19"/>
          <p:cNvCxnSpPr>
            <a:stCxn id="7" idx="1"/>
          </p:cNvCxnSpPr>
          <p:nvPr/>
        </p:nvCxnSpPr>
        <p:spPr>
          <a:xfrm rot="10800000">
            <a:off x="5214942" y="1500175"/>
            <a:ext cx="655762" cy="273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5214942" y="2850194"/>
            <a:ext cx="655762" cy="273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5214942" y="4330348"/>
            <a:ext cx="655762" cy="273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0800000">
            <a:off x="5214943" y="5901984"/>
            <a:ext cx="655762" cy="273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 name="Picture 2" descr="G:\Structure Engineering\Structure Engineering\Stability Structure\Seminar\pic\13\3.jpg"/>
          <p:cNvPicPr>
            <a:picLocks noChangeAspect="1" noChangeArrowheads="1"/>
          </p:cNvPicPr>
          <p:nvPr/>
        </p:nvPicPr>
        <p:blipFill>
          <a:blip r:embed="rId2"/>
          <a:srcRect/>
          <a:stretch>
            <a:fillRect/>
          </a:stretch>
        </p:blipFill>
        <p:spPr bwMode="auto">
          <a:xfrm>
            <a:off x="142844" y="3429000"/>
            <a:ext cx="9001156" cy="3429000"/>
          </a:xfrm>
          <a:prstGeom prst="rect">
            <a:avLst/>
          </a:prstGeom>
          <a:noFill/>
        </p:spPr>
      </p:pic>
      <p:sp>
        <p:nvSpPr>
          <p:cNvPr id="25" name="Rectangle 24"/>
          <p:cNvSpPr/>
          <p:nvPr/>
        </p:nvSpPr>
        <p:spPr>
          <a:xfrm>
            <a:off x="5143504" y="6143644"/>
            <a:ext cx="3857620" cy="5715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bg1"/>
                </a:solidFill>
                <a:cs typeface="B Zar" pitchFamily="2" charset="-78"/>
              </a:rPr>
              <a:t>کمانش کلی در مدل شماره 4</a:t>
            </a:r>
            <a:endParaRPr lang="en-US" sz="2400" b="1" dirty="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3"/>
                                        </p:tgtEl>
                                      </p:cBhvr>
                                    </p:animEffect>
                                    <p:set>
                                      <p:cBhvr>
                                        <p:cTn id="31" dur="1" fill="hold">
                                          <p:stCondLst>
                                            <p:cond delay="499"/>
                                          </p:stCondLst>
                                        </p:cTn>
                                        <p:tgtEl>
                                          <p:spTgt spid="13"/>
                                        </p:tgtEl>
                                        <p:attrNameLst>
                                          <p:attrName>style.visibility</p:attrName>
                                        </p:attrNameLst>
                                      </p:cBhvr>
                                      <p:to>
                                        <p:strVal val="hidden"/>
                                      </p:to>
                                    </p:set>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1000"/>
                            </p:stCondLst>
                            <p:childTnLst>
                              <p:par>
                                <p:cTn id="37" presetID="22" presetClass="entr" presetSubtype="2"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500"/>
                                        <p:tgtEl>
                                          <p:spTgt spid="22"/>
                                        </p:tgtEl>
                                      </p:cBhvr>
                                    </p:animEffect>
                                  </p:childTnLst>
                                </p:cTn>
                              </p:par>
                            </p:childTnLst>
                          </p:cTn>
                        </p:par>
                        <p:par>
                          <p:cTn id="40" fill="hold">
                            <p:stCondLst>
                              <p:cond delay="1500"/>
                            </p:stCondLst>
                            <p:childTnLst>
                              <p:par>
                                <p:cTn id="41" presetID="22" presetClass="entr" presetSubtype="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22"/>
                                        </p:tgtEl>
                                      </p:cBhvr>
                                    </p:animEffect>
                                    <p:set>
                                      <p:cBhvr>
                                        <p:cTn id="48" dur="1" fill="hold">
                                          <p:stCondLst>
                                            <p:cond delay="499"/>
                                          </p:stCondLst>
                                        </p:cTn>
                                        <p:tgtEl>
                                          <p:spTgt spid="22"/>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6"/>
                                        </p:tgtEl>
                                      </p:cBhvr>
                                    </p:animEffect>
                                    <p:set>
                                      <p:cBhvr>
                                        <p:cTn id="51" dur="1" fill="hold">
                                          <p:stCondLst>
                                            <p:cond delay="499"/>
                                          </p:stCondLst>
                                        </p:cTn>
                                        <p:tgtEl>
                                          <p:spTgt spid="16"/>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1000"/>
                                        <p:tgtEl>
                                          <p:spTgt spid="2"/>
                                        </p:tgtEl>
                                      </p:cBhvr>
                                    </p:animEffect>
                                  </p:childTnLst>
                                </p:cTn>
                              </p:par>
                            </p:childTnLst>
                          </p:cTn>
                        </p:par>
                        <p:par>
                          <p:cTn id="56" fill="hold">
                            <p:stCondLst>
                              <p:cond delay="1500"/>
                            </p:stCondLst>
                            <p:childTnLst>
                              <p:par>
                                <p:cTn id="57" presetID="22" presetClass="entr" presetSubtype="4"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childTnLst>
                          </p:cTn>
                        </p:par>
                        <p:par>
                          <p:cTn id="68" fill="hold">
                            <p:stCondLst>
                              <p:cond delay="500"/>
                            </p:stCondLst>
                            <p:childTnLst>
                              <p:par>
                                <p:cTn id="69" presetID="22" presetClass="entr" presetSubtype="2"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500"/>
                                        <p:tgtEl>
                                          <p:spTgt spid="10"/>
                                        </p:tgtEl>
                                      </p:cBhvr>
                                    </p:animEffect>
                                  </p:childTnLst>
                                </p:cTn>
                              </p:par>
                            </p:childTnLst>
                          </p:cTn>
                        </p:par>
                        <p:par>
                          <p:cTn id="72" fill="hold">
                            <p:stCondLst>
                              <p:cond delay="1000"/>
                            </p:stCondLst>
                            <p:childTnLst>
                              <p:par>
                                <p:cTn id="73" presetID="22" presetClass="entr" presetSubtype="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childTnLst>
                          </p:cTn>
                        </p:par>
                        <p:par>
                          <p:cTn id="76" fill="hold">
                            <p:stCondLst>
                              <p:cond delay="1500"/>
                            </p:stCondLst>
                            <p:childTnLst>
                              <p:par>
                                <p:cTn id="77" presetID="22" presetClass="entr" presetSubtype="2"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right)">
                                      <p:cBhvr>
                                        <p:cTn id="79" dur="5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3"/>
                                        </p:tgtEl>
                                      </p:cBhvr>
                                    </p:animEffect>
                                    <p:set>
                                      <p:cBhvr>
                                        <p:cTn id="84" dur="1" fill="hold">
                                          <p:stCondLst>
                                            <p:cond delay="499"/>
                                          </p:stCondLst>
                                        </p:cTn>
                                        <p:tgtEl>
                                          <p:spTgt spid="23"/>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4"/>
                                        </p:tgtEl>
                                      </p:cBhvr>
                                    </p:animEffect>
                                    <p:set>
                                      <p:cBhvr>
                                        <p:cTn id="87" dur="1" fill="hold">
                                          <p:stCondLst>
                                            <p:cond delay="499"/>
                                          </p:stCondLst>
                                        </p:cTn>
                                        <p:tgtEl>
                                          <p:spTgt spid="14"/>
                                        </p:tgtEl>
                                        <p:attrNameLst>
                                          <p:attrName>style.visibility</p:attrName>
                                        </p:attrNameLst>
                                      </p:cBhvr>
                                      <p:to>
                                        <p:strVal val="hidden"/>
                                      </p:to>
                                    </p:set>
                                  </p:childTnLst>
                                </p:cTn>
                              </p:par>
                            </p:childTnLst>
                          </p:cTn>
                        </p:par>
                        <p:par>
                          <p:cTn id="88" fill="hold">
                            <p:stCondLst>
                              <p:cond delay="500"/>
                            </p:stCondLst>
                            <p:childTnLst>
                              <p:par>
                                <p:cTn id="89" presetID="22" presetClass="entr" presetSubtype="2"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right)">
                                      <p:cBhvr>
                                        <p:cTn id="91" dur="500"/>
                                        <p:tgtEl>
                                          <p:spTgt spid="11"/>
                                        </p:tgtEl>
                                      </p:cBhvr>
                                    </p:animEffect>
                                  </p:childTnLst>
                                </p:cTn>
                              </p:par>
                            </p:childTnLst>
                          </p:cTn>
                        </p:par>
                        <p:par>
                          <p:cTn id="92" fill="hold">
                            <p:stCondLst>
                              <p:cond delay="1000"/>
                            </p:stCondLst>
                            <p:childTnLst>
                              <p:par>
                                <p:cTn id="93" presetID="22" presetClass="entr" presetSubtype="2"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right)">
                                      <p:cBhvr>
                                        <p:cTn id="95" dur="500"/>
                                        <p:tgtEl>
                                          <p:spTgt spid="24"/>
                                        </p:tgtEl>
                                      </p:cBhvr>
                                    </p:animEffect>
                                  </p:childTnLst>
                                </p:cTn>
                              </p:par>
                            </p:childTnLst>
                          </p:cTn>
                        </p:par>
                        <p:par>
                          <p:cTn id="96" fill="hold">
                            <p:stCondLst>
                              <p:cond delay="1500"/>
                            </p:stCondLst>
                            <p:childTnLst>
                              <p:par>
                                <p:cTn id="97" presetID="22" presetClass="entr" presetSubtype="2" fill="hold" grpId="0" nodeType="after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right)">
                                      <p:cBhvr>
                                        <p:cTn id="9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p:bldP spid="13" grpId="1"/>
      <p:bldP spid="14" grpId="0"/>
      <p:bldP spid="14" grpId="1"/>
      <p:bldP spid="15" grpId="0"/>
      <p:bldP spid="16" grpId="0"/>
      <p:bldP spid="16" grpId="1"/>
      <p:bldP spid="25" grpId="0" animBg="1"/>
      <p:bldP spid="25"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Structure Engineering\Structure Engineering\Stability Structure\Seminar\pic\12\3.jpg"/>
          <p:cNvPicPr>
            <a:picLocks noChangeAspect="1" noChangeArrowheads="1"/>
          </p:cNvPicPr>
          <p:nvPr/>
        </p:nvPicPr>
        <p:blipFill>
          <a:blip r:embed="rId2"/>
          <a:srcRect/>
          <a:stretch>
            <a:fillRect/>
          </a:stretch>
        </p:blipFill>
        <p:spPr bwMode="auto">
          <a:xfrm>
            <a:off x="0" y="1214422"/>
            <a:ext cx="9144000" cy="5643578"/>
          </a:xfrm>
          <a:prstGeom prst="rect">
            <a:avLst/>
          </a:prstGeom>
          <a:noFill/>
        </p:spPr>
      </p:pic>
      <p:sp>
        <p:nvSpPr>
          <p:cNvPr id="5" name="TextBox 4"/>
          <p:cNvSpPr txBox="1"/>
          <p:nvPr/>
        </p:nvSpPr>
        <p:spPr>
          <a:xfrm>
            <a:off x="214282" y="-132450"/>
            <a:ext cx="8786874" cy="1107996"/>
          </a:xfrm>
          <a:prstGeom prst="rect">
            <a:avLst/>
          </a:prstGeom>
          <a:noFill/>
        </p:spPr>
        <p:txBody>
          <a:bodyPr wrap="square" rtlCol="0">
            <a:spAutoFit/>
          </a:bodyPr>
          <a:lstStyle/>
          <a:p>
            <a:pPr algn="ctr">
              <a:lnSpc>
                <a:spcPct val="150000"/>
              </a:lnSpc>
            </a:pPr>
            <a:r>
              <a:rPr lang="fa-IR" sz="2200" b="1" dirty="0" smtClean="0">
                <a:cs typeface="B Lotus" pitchFamily="2" charset="-78"/>
              </a:rPr>
              <a:t>رابطه بین نیروی فشاری محوری و کرنش فشاری برای مدل های 10 تا 13 و 20 تا 22</a:t>
            </a:r>
          </a:p>
          <a:p>
            <a:pPr algn="ctr">
              <a:lnSpc>
                <a:spcPct val="150000"/>
              </a:lnSpc>
            </a:pPr>
            <a:r>
              <a:rPr lang="fa-IR" sz="2200" b="1" dirty="0" smtClean="0">
                <a:cs typeface="B Lotus" pitchFamily="2" charset="-78"/>
              </a:rPr>
              <a:t>که همگی دارای سطح مقطع 6400 میلی متر مربع بودند</a:t>
            </a:r>
            <a:endParaRPr lang="en-US" sz="2200" b="1" dirty="0">
              <a:cs typeface="B Lotus" pitchFamily="2" charset="-78"/>
            </a:endParaRPr>
          </a:p>
        </p:txBody>
      </p:sp>
      <p:sp>
        <p:nvSpPr>
          <p:cNvPr id="6" name="Rectangle 5"/>
          <p:cNvSpPr/>
          <p:nvPr/>
        </p:nvSpPr>
        <p:spPr>
          <a:xfrm>
            <a:off x="1643042" y="4643446"/>
            <a:ext cx="7358114" cy="21431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dirty="0" smtClean="0">
                <a:solidFill>
                  <a:schemeClr val="bg1"/>
                </a:solidFill>
              </a:rPr>
              <a:t>For</a:t>
            </a:r>
            <a:r>
              <a:rPr lang="fa-IR" dirty="0" smtClean="0">
                <a:solidFill>
                  <a:schemeClr val="bg1"/>
                </a:solidFill>
              </a:rPr>
              <a:t> </a:t>
            </a:r>
            <a:r>
              <a:rPr lang="en-US" dirty="0" smtClean="0">
                <a:solidFill>
                  <a:schemeClr val="bg1"/>
                </a:solidFill>
              </a:rPr>
              <a:t> Model 10-11-12-13</a:t>
            </a:r>
          </a:p>
          <a:p>
            <a:pPr algn="ctr">
              <a:lnSpc>
                <a:spcPct val="150000"/>
              </a:lnSpc>
            </a:pPr>
            <a:r>
              <a:rPr lang="en-US" dirty="0" err="1" smtClean="0">
                <a:solidFill>
                  <a:schemeClr val="bg1"/>
                </a:solidFill>
              </a:rPr>
              <a:t>Comprresive</a:t>
            </a:r>
            <a:r>
              <a:rPr lang="en-US" dirty="0" smtClean="0">
                <a:solidFill>
                  <a:schemeClr val="bg1"/>
                </a:solidFill>
              </a:rPr>
              <a:t> Strain Core in %3.2</a:t>
            </a:r>
            <a:endParaRPr lang="fa-IR" dirty="0" smtClean="0">
              <a:solidFill>
                <a:schemeClr val="bg1"/>
              </a:solidFill>
            </a:endParaRPr>
          </a:p>
          <a:p>
            <a:pPr algn="ctr">
              <a:lnSpc>
                <a:spcPct val="150000"/>
              </a:lnSpc>
            </a:pPr>
            <a:r>
              <a:rPr lang="en-US" dirty="0" err="1" smtClean="0">
                <a:solidFill>
                  <a:schemeClr val="bg1"/>
                </a:solidFill>
              </a:rPr>
              <a:t>P</a:t>
            </a:r>
            <a:r>
              <a:rPr lang="en-US" baseline="-25000" dirty="0" err="1" smtClean="0">
                <a:solidFill>
                  <a:schemeClr val="bg1"/>
                </a:solidFill>
              </a:rPr>
              <a:t>e</a:t>
            </a:r>
            <a:r>
              <a:rPr lang="en-US" baseline="-25000" dirty="0" smtClean="0">
                <a:solidFill>
                  <a:schemeClr val="bg1"/>
                </a:solidFill>
              </a:rPr>
              <a:t> </a:t>
            </a:r>
            <a:r>
              <a:rPr lang="en-US" dirty="0" smtClean="0">
                <a:solidFill>
                  <a:schemeClr val="bg1"/>
                </a:solidFill>
              </a:rPr>
              <a:t>/ </a:t>
            </a:r>
            <a:r>
              <a:rPr lang="en-US" dirty="0" err="1" smtClean="0">
                <a:solidFill>
                  <a:schemeClr val="bg1"/>
                </a:solidFill>
              </a:rPr>
              <a:t>P</a:t>
            </a:r>
            <a:r>
              <a:rPr lang="en-US" baseline="-25000" dirty="0" err="1" smtClean="0">
                <a:solidFill>
                  <a:schemeClr val="bg1"/>
                </a:solidFill>
              </a:rPr>
              <a:t>y</a:t>
            </a:r>
            <a:r>
              <a:rPr lang="en-US" dirty="0" smtClean="0">
                <a:solidFill>
                  <a:schemeClr val="bg1"/>
                </a:solidFill>
              </a:rPr>
              <a:t> ~ 2.0  to 2.5</a:t>
            </a:r>
            <a:r>
              <a:rPr lang="fa-IR" dirty="0" smtClean="0">
                <a:solidFill>
                  <a:schemeClr val="bg1"/>
                </a:solidFill>
              </a:rPr>
              <a:t> </a:t>
            </a:r>
            <a:r>
              <a:rPr lang="en-US" dirty="0" smtClean="0">
                <a:solidFill>
                  <a:schemeClr val="bg1"/>
                </a:solidFill>
              </a:rPr>
              <a:t>              L</a:t>
            </a:r>
            <a:r>
              <a:rPr lang="en-US" baseline="-25000" dirty="0" smtClean="0">
                <a:solidFill>
                  <a:schemeClr val="bg1"/>
                </a:solidFill>
              </a:rPr>
              <a:t>b </a:t>
            </a:r>
            <a:r>
              <a:rPr lang="en-US" dirty="0" smtClean="0">
                <a:solidFill>
                  <a:schemeClr val="bg1"/>
                </a:solidFill>
              </a:rPr>
              <a:t>/ </a:t>
            </a:r>
            <a:r>
              <a:rPr lang="en-US" dirty="0" err="1" smtClean="0">
                <a:solidFill>
                  <a:schemeClr val="bg1"/>
                </a:solidFill>
              </a:rPr>
              <a:t>L</a:t>
            </a:r>
            <a:r>
              <a:rPr lang="en-US" baseline="-25000" dirty="0" err="1" smtClean="0">
                <a:solidFill>
                  <a:schemeClr val="bg1"/>
                </a:solidFill>
              </a:rPr>
              <a:t>w</a:t>
            </a:r>
            <a:r>
              <a:rPr lang="en-US" dirty="0" smtClean="0">
                <a:solidFill>
                  <a:schemeClr val="bg1"/>
                </a:solidFill>
              </a:rPr>
              <a:t> ~ 1.5       Capacity to demand ~ 1.5    </a:t>
            </a:r>
          </a:p>
          <a:p>
            <a:pPr lvl="0" algn="ctr">
              <a:lnSpc>
                <a:spcPct val="150000"/>
              </a:lnSpc>
            </a:pPr>
            <a:r>
              <a:rPr lang="fa-IR" sz="4400" b="1" dirty="0" smtClean="0">
                <a:solidFill>
                  <a:srgbClr val="FF0000"/>
                </a:solidFill>
              </a:rPr>
              <a:t> </a:t>
            </a:r>
            <a:r>
              <a:rPr lang="en-US" sz="4400" b="1" dirty="0" smtClean="0">
                <a:solidFill>
                  <a:srgbClr val="FF0000"/>
                </a:solidFill>
              </a:rPr>
              <a:t>Global Buckling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p:cTn id="11" dur="1000" fill="hold"/>
                                        <p:tgtEl>
                                          <p:spTgt spid="6146"/>
                                        </p:tgtEl>
                                        <p:attrNameLst>
                                          <p:attrName>ppt_w</p:attrName>
                                        </p:attrNameLst>
                                      </p:cBhvr>
                                      <p:tavLst>
                                        <p:tav tm="0">
                                          <p:val>
                                            <p:strVal val="#ppt_w*0.70"/>
                                          </p:val>
                                        </p:tav>
                                        <p:tav tm="100000">
                                          <p:val>
                                            <p:strVal val="#ppt_w"/>
                                          </p:val>
                                        </p:tav>
                                      </p:tavLst>
                                    </p:anim>
                                    <p:anim calcmode="lin" valueType="num">
                                      <p:cBhvr>
                                        <p:cTn id="12" dur="1000" fill="hold"/>
                                        <p:tgtEl>
                                          <p:spTgt spid="6146"/>
                                        </p:tgtEl>
                                        <p:attrNameLst>
                                          <p:attrName>ppt_h</p:attrName>
                                        </p:attrNameLst>
                                      </p:cBhvr>
                                      <p:tavLst>
                                        <p:tav tm="0">
                                          <p:val>
                                            <p:strVal val="#ppt_h"/>
                                          </p:val>
                                        </p:tav>
                                        <p:tav tm="100000">
                                          <p:val>
                                            <p:strVal val="#ppt_h"/>
                                          </p:val>
                                        </p:tav>
                                      </p:tavLst>
                                    </p:anim>
                                    <p:animEffect transition="in" filter="fade">
                                      <p:cBhvr>
                                        <p:cTn id="13" dur="1000"/>
                                        <p:tgtEl>
                                          <p:spTgt spid="6146"/>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 calcmode="lin" valueType="num">
                                      <p:cBhvr>
                                        <p:cTn id="18" dur="1000" fill="hold"/>
                                        <p:tgtEl>
                                          <p:spTgt spid="6">
                                            <p:bg/>
                                          </p:spTgt>
                                        </p:tgtEl>
                                        <p:attrNameLst>
                                          <p:attrName>ppt_w</p:attrName>
                                        </p:attrNameLst>
                                      </p:cBhvr>
                                      <p:tavLst>
                                        <p:tav tm="0">
                                          <p:val>
                                            <p:strVal val="#ppt_w*0.70"/>
                                          </p:val>
                                        </p:tav>
                                        <p:tav tm="100000">
                                          <p:val>
                                            <p:strVal val="#ppt_w"/>
                                          </p:val>
                                        </p:tav>
                                      </p:tavLst>
                                    </p:anim>
                                    <p:anim calcmode="lin" valueType="num">
                                      <p:cBhvr>
                                        <p:cTn id="19" dur="1000" fill="hold"/>
                                        <p:tgtEl>
                                          <p:spTgt spid="6">
                                            <p:bg/>
                                          </p:spTgt>
                                        </p:tgtEl>
                                        <p:attrNameLst>
                                          <p:attrName>ppt_h</p:attrName>
                                        </p:attrNameLst>
                                      </p:cBhvr>
                                      <p:tavLst>
                                        <p:tav tm="0">
                                          <p:val>
                                            <p:strVal val="#ppt_h"/>
                                          </p:val>
                                        </p:tav>
                                        <p:tav tm="100000">
                                          <p:val>
                                            <p:strVal val="#ppt_h"/>
                                          </p:val>
                                        </p:tav>
                                      </p:tavLst>
                                    </p:anim>
                                    <p:animEffect transition="in" filter="fade">
                                      <p:cBhvr>
                                        <p:cTn id="20" dur="1000"/>
                                        <p:tgtEl>
                                          <p:spTgt spid="6">
                                            <p:bg/>
                                          </p:spTgt>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1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 calcmode="lin" valueType="num">
                                      <p:cBhvr>
                                        <p:cTn id="32" dur="1000" fill="hold"/>
                                        <p:tgtEl>
                                          <p:spTgt spid="6">
                                            <p:txEl>
                                              <p:pRg st="1" end="1"/>
                                            </p:txEl>
                                          </p:spTgt>
                                        </p:tgtEl>
                                        <p:attrNameLst>
                                          <p:attrName>ppt_w</p:attrName>
                                        </p:attrNameLst>
                                      </p:cBhvr>
                                      <p:tavLst>
                                        <p:tav tm="0">
                                          <p:val>
                                            <p:strVal val="#ppt_w*0.70"/>
                                          </p:val>
                                        </p:tav>
                                        <p:tav tm="100000">
                                          <p:val>
                                            <p:strVal val="#ppt_w"/>
                                          </p:val>
                                        </p:tav>
                                      </p:tavLst>
                                    </p:anim>
                                    <p:anim calcmode="lin" valueType="num">
                                      <p:cBhvr>
                                        <p:cTn id="33" dur="1000" fill="hold"/>
                                        <p:tgtEl>
                                          <p:spTgt spid="6">
                                            <p:txEl>
                                              <p:pRg st="1" end="1"/>
                                            </p:txEl>
                                          </p:spTgt>
                                        </p:tgtEl>
                                        <p:attrNameLst>
                                          <p:attrName>ppt_h</p:attrName>
                                        </p:attrNameLst>
                                      </p:cBhvr>
                                      <p:tavLst>
                                        <p:tav tm="0">
                                          <p:val>
                                            <p:strVal val="#ppt_h"/>
                                          </p:val>
                                        </p:tav>
                                        <p:tav tm="100000">
                                          <p:val>
                                            <p:strVal val="#ppt_h"/>
                                          </p:val>
                                        </p:tav>
                                      </p:tavLst>
                                    </p:anim>
                                    <p:animEffect transition="in" filter="fade">
                                      <p:cBhvr>
                                        <p:cTn id="34" dur="1000"/>
                                        <p:tgtEl>
                                          <p:spTgt spid="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p:cTn id="39" dur="1000" fill="hold"/>
                                        <p:tgtEl>
                                          <p:spTgt spid="6">
                                            <p:txEl>
                                              <p:pRg st="2" end="2"/>
                                            </p:txEl>
                                          </p:spTgt>
                                        </p:tgtEl>
                                        <p:attrNameLst>
                                          <p:attrName>ppt_w</p:attrName>
                                        </p:attrNameLst>
                                      </p:cBhvr>
                                      <p:tavLst>
                                        <p:tav tm="0">
                                          <p:val>
                                            <p:strVal val="#ppt_w*0.70"/>
                                          </p:val>
                                        </p:tav>
                                        <p:tav tm="100000">
                                          <p:val>
                                            <p:strVal val="#ppt_w"/>
                                          </p:val>
                                        </p:tav>
                                      </p:tavLst>
                                    </p:anim>
                                    <p:anim calcmode="lin" valueType="num">
                                      <p:cBhvr>
                                        <p:cTn id="40" dur="1000" fill="hold"/>
                                        <p:tgtEl>
                                          <p:spTgt spid="6">
                                            <p:txEl>
                                              <p:pRg st="2" end="2"/>
                                            </p:txEl>
                                          </p:spTgt>
                                        </p:tgtEl>
                                        <p:attrNameLst>
                                          <p:attrName>ppt_h</p:attrName>
                                        </p:attrNameLst>
                                      </p:cBhvr>
                                      <p:tavLst>
                                        <p:tav tm="0">
                                          <p:val>
                                            <p:strVal val="#ppt_h"/>
                                          </p:val>
                                        </p:tav>
                                        <p:tav tm="100000">
                                          <p:val>
                                            <p:strVal val="#ppt_h"/>
                                          </p:val>
                                        </p:tav>
                                      </p:tavLst>
                                    </p:anim>
                                    <p:animEffect transition="in" filter="fade">
                                      <p:cBhvr>
                                        <p:cTn id="41" dur="1000"/>
                                        <p:tgtEl>
                                          <p:spTgt spid="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 calcmode="lin" valueType="num">
                                      <p:cBhvr>
                                        <p:cTn id="46" dur="1000" fill="hold"/>
                                        <p:tgtEl>
                                          <p:spTgt spid="6">
                                            <p:txEl>
                                              <p:pRg st="3" end="3"/>
                                            </p:txEl>
                                          </p:spTgt>
                                        </p:tgtEl>
                                        <p:attrNameLst>
                                          <p:attrName>ppt_w</p:attrName>
                                        </p:attrNameLst>
                                      </p:cBhvr>
                                      <p:tavLst>
                                        <p:tav tm="0">
                                          <p:val>
                                            <p:strVal val="#ppt_w*0.70"/>
                                          </p:val>
                                        </p:tav>
                                        <p:tav tm="100000">
                                          <p:val>
                                            <p:strVal val="#ppt_w"/>
                                          </p:val>
                                        </p:tav>
                                      </p:tavLst>
                                    </p:anim>
                                    <p:anim calcmode="lin" valueType="num">
                                      <p:cBhvr>
                                        <p:cTn id="47" dur="1000" fill="hold"/>
                                        <p:tgtEl>
                                          <p:spTgt spid="6">
                                            <p:txEl>
                                              <p:pRg st="3" end="3"/>
                                            </p:txEl>
                                          </p:spTgt>
                                        </p:tgtEl>
                                        <p:attrNameLst>
                                          <p:attrName>ppt_h</p:attrName>
                                        </p:attrNameLst>
                                      </p:cBhvr>
                                      <p:tavLst>
                                        <p:tav tm="0">
                                          <p:val>
                                            <p:strVal val="#ppt_h"/>
                                          </p:val>
                                        </p:tav>
                                        <p:tav tm="100000">
                                          <p:val>
                                            <p:strVal val="#ppt_h"/>
                                          </p:val>
                                        </p:tav>
                                      </p:tavLst>
                                    </p:anim>
                                    <p:animEffect transition="in" filter="fade">
                                      <p:cBhvr>
                                        <p:cTn id="48"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Structure Engineering\Structure Engineering\Stability Structure\Seminar\pic\13\2.jpg"/>
          <p:cNvPicPr>
            <a:picLocks noChangeAspect="1" noChangeArrowheads="1"/>
          </p:cNvPicPr>
          <p:nvPr/>
        </p:nvPicPr>
        <p:blipFill>
          <a:blip r:embed="rId2"/>
          <a:srcRect/>
          <a:stretch>
            <a:fillRect/>
          </a:stretch>
        </p:blipFill>
        <p:spPr bwMode="auto">
          <a:xfrm>
            <a:off x="-1" y="0"/>
            <a:ext cx="9144001" cy="3167972"/>
          </a:xfrm>
          <a:prstGeom prst="rect">
            <a:avLst/>
          </a:prstGeom>
          <a:noFill/>
        </p:spPr>
      </p:pic>
      <p:sp>
        <p:nvSpPr>
          <p:cNvPr id="5" name="TextBox 4"/>
          <p:cNvSpPr txBox="1"/>
          <p:nvPr/>
        </p:nvSpPr>
        <p:spPr>
          <a:xfrm>
            <a:off x="3000364" y="2757070"/>
            <a:ext cx="5572164" cy="369332"/>
          </a:xfrm>
          <a:prstGeom prst="rect">
            <a:avLst/>
          </a:prstGeom>
          <a:noFill/>
        </p:spPr>
        <p:txBody>
          <a:bodyPr wrap="square" rtlCol="0">
            <a:spAutoFit/>
          </a:bodyPr>
          <a:lstStyle/>
          <a:p>
            <a:pPr algn="ctr"/>
            <a:r>
              <a:rPr lang="fa-IR" b="1" dirty="0" smtClean="0">
                <a:solidFill>
                  <a:schemeClr val="bg1"/>
                </a:solidFill>
                <a:cs typeface="B Zar" pitchFamily="2" charset="-78"/>
              </a:rPr>
              <a:t>کمانش کلی مدل های 21 و 22 که مانند مدل های 11 و 13 هستند</a:t>
            </a:r>
            <a:endParaRPr lang="en-US" b="1" dirty="0">
              <a:solidFill>
                <a:schemeClr val="bg1"/>
              </a:solidFill>
              <a:cs typeface="B Zar" pitchFamily="2" charset="-78"/>
            </a:endParaRPr>
          </a:p>
        </p:txBody>
      </p:sp>
      <p:sp>
        <p:nvSpPr>
          <p:cNvPr id="6" name="TextBox 5"/>
          <p:cNvSpPr txBox="1"/>
          <p:nvPr/>
        </p:nvSpPr>
        <p:spPr>
          <a:xfrm>
            <a:off x="2500298" y="571480"/>
            <a:ext cx="714380" cy="1862048"/>
          </a:xfrm>
          <a:prstGeom prst="rect">
            <a:avLst/>
          </a:prstGeom>
          <a:noFill/>
        </p:spPr>
        <p:txBody>
          <a:bodyPr wrap="square" rtlCol="0">
            <a:spAutoFit/>
          </a:bodyPr>
          <a:lstStyle/>
          <a:p>
            <a:pPr algn="ctr"/>
            <a:r>
              <a:rPr lang="fa-IR" sz="11500" b="1" dirty="0" smtClean="0">
                <a:solidFill>
                  <a:srgbClr val="FF0000"/>
                </a:solidFill>
                <a:latin typeface="Angsana New" pitchFamily="18" charset="-34"/>
                <a:cs typeface="B Compset" pitchFamily="2" charset="-78"/>
              </a:rPr>
              <a:t>؟</a:t>
            </a:r>
            <a:endParaRPr lang="en-US" b="1" dirty="0">
              <a:solidFill>
                <a:srgbClr val="FF0000"/>
              </a:solidFill>
              <a:latin typeface="Angsana New" pitchFamily="18" charset="-34"/>
              <a:cs typeface="B Compset" pitchFamily="2" charset="-78"/>
            </a:endParaRPr>
          </a:p>
        </p:txBody>
      </p:sp>
      <p:pic>
        <p:nvPicPr>
          <p:cNvPr id="1027" name="Picture 3" descr="G:\Structure Engineering\Structure Engineering\Stability Structure\Seminar\pic\14\1.jpg"/>
          <p:cNvPicPr>
            <a:picLocks noChangeAspect="1" noChangeArrowheads="1"/>
          </p:cNvPicPr>
          <p:nvPr/>
        </p:nvPicPr>
        <p:blipFill>
          <a:blip r:embed="rId3"/>
          <a:srcRect/>
          <a:stretch>
            <a:fillRect/>
          </a:stretch>
        </p:blipFill>
        <p:spPr bwMode="auto">
          <a:xfrm>
            <a:off x="1000100" y="0"/>
            <a:ext cx="7000924" cy="4786322"/>
          </a:xfrm>
          <a:prstGeom prst="rect">
            <a:avLst/>
          </a:prstGeom>
          <a:noFill/>
        </p:spPr>
      </p:pic>
      <p:sp>
        <p:nvSpPr>
          <p:cNvPr id="9" name="Content Placeholder 2"/>
          <p:cNvSpPr>
            <a:spLocks noGrp="1"/>
          </p:cNvSpPr>
          <p:nvPr>
            <p:ph idx="1"/>
          </p:nvPr>
        </p:nvSpPr>
        <p:spPr>
          <a:xfrm>
            <a:off x="0" y="4714860"/>
            <a:ext cx="9144032" cy="2214602"/>
          </a:xfrm>
        </p:spPr>
        <p:txBody>
          <a:bodyPr>
            <a:normAutofit/>
          </a:bodyPr>
          <a:lstStyle/>
          <a:p>
            <a:pPr marL="0" algn="ctr">
              <a:lnSpc>
                <a:spcPct val="150000"/>
              </a:lnSpc>
              <a:spcBef>
                <a:spcPts val="0"/>
              </a:spcBef>
              <a:spcAft>
                <a:spcPts val="1000"/>
              </a:spcAft>
              <a:buNone/>
            </a:pPr>
            <a:r>
              <a:rPr lang="fa-IR" sz="1800" b="1" dirty="0" smtClean="0">
                <a:cs typeface="B Lotus" pitchFamily="2" charset="-78"/>
              </a:rPr>
              <a:t>رابطه بین حداکثر بار فشاری به بار تسلیم (</a:t>
            </a:r>
            <a:r>
              <a:rPr lang="en-US" sz="2000" b="1" dirty="0" err="1" smtClean="0">
                <a:latin typeface="Calibri"/>
                <a:ea typeface="Calibri"/>
                <a:cs typeface="B Lotus" pitchFamily="2" charset="-78"/>
              </a:rPr>
              <a:t>P</a:t>
            </a:r>
            <a:r>
              <a:rPr lang="en-US" sz="2000" b="1" baseline="-25000" dirty="0" err="1" smtClean="0">
                <a:latin typeface="Calibri"/>
                <a:ea typeface="Calibri"/>
                <a:cs typeface="B Lotus" pitchFamily="2" charset="-78"/>
              </a:rPr>
              <a:t>max</a:t>
            </a:r>
            <a:r>
              <a:rPr lang="en-US" sz="2000" b="1" dirty="0" smtClean="0">
                <a:latin typeface="Calibri"/>
                <a:ea typeface="Calibri"/>
                <a:cs typeface="B Lotus" pitchFamily="2" charset="-78"/>
              </a:rPr>
              <a:t> / </a:t>
            </a:r>
            <a:r>
              <a:rPr lang="en-US" sz="2000" b="1" dirty="0" err="1" smtClean="0">
                <a:latin typeface="Calibri"/>
                <a:ea typeface="Calibri"/>
                <a:cs typeface="B Lotus" pitchFamily="2" charset="-78"/>
              </a:rPr>
              <a:t>P</a:t>
            </a:r>
            <a:r>
              <a:rPr lang="en-US" sz="2000" b="1" baseline="-25000" dirty="0" err="1" smtClean="0">
                <a:latin typeface="Calibri"/>
                <a:ea typeface="Calibri"/>
                <a:cs typeface="B Lotus" pitchFamily="2" charset="-78"/>
              </a:rPr>
              <a:t>y</a:t>
            </a:r>
            <a:r>
              <a:rPr lang="fa-IR" sz="2000" b="1" baseline="-25000" dirty="0" smtClean="0">
                <a:latin typeface="Calibri"/>
                <a:ea typeface="Calibri"/>
                <a:cs typeface="B Lotus" pitchFamily="2" charset="-78"/>
              </a:rPr>
              <a:t> </a:t>
            </a:r>
            <a:r>
              <a:rPr lang="fa-IR" sz="2000" b="1" dirty="0" smtClean="0">
                <a:latin typeface="Calibri"/>
                <a:ea typeface="Calibri"/>
                <a:cs typeface="B Lotus" pitchFamily="2" charset="-78"/>
              </a:rPr>
              <a:t> ) و نسبت (</a:t>
            </a:r>
            <a:r>
              <a:rPr lang="en-US" sz="2000" b="1" dirty="0" smtClean="0">
                <a:cs typeface="B Lotus" pitchFamily="2" charset="-78"/>
              </a:rPr>
              <a:t>L</a:t>
            </a:r>
            <a:r>
              <a:rPr lang="en-US" sz="2000" b="1" baseline="-25000" dirty="0" smtClean="0">
                <a:cs typeface="B Lotus" pitchFamily="2" charset="-78"/>
              </a:rPr>
              <a:t>b</a:t>
            </a:r>
            <a:r>
              <a:rPr lang="en-US" sz="2000" b="1" dirty="0" smtClean="0">
                <a:cs typeface="B Lotus" pitchFamily="2" charset="-78"/>
              </a:rPr>
              <a:t> / </a:t>
            </a:r>
            <a:r>
              <a:rPr lang="en-US" sz="2000" b="1" dirty="0" err="1" smtClean="0">
                <a:cs typeface="B Lotus" pitchFamily="2" charset="-78"/>
              </a:rPr>
              <a:t>L</a:t>
            </a:r>
            <a:r>
              <a:rPr lang="en-US" sz="2000" b="1" baseline="-25000" dirty="0" err="1" smtClean="0">
                <a:cs typeface="B Lotus" pitchFamily="2" charset="-78"/>
              </a:rPr>
              <a:t>w</a:t>
            </a:r>
            <a:r>
              <a:rPr lang="fa-IR" sz="2000" b="1" dirty="0" smtClean="0">
                <a:cs typeface="B Lotus" pitchFamily="2" charset="-78"/>
              </a:rPr>
              <a:t>) برای مدل های با مشخصات زیر بدون کمانش در نظر گرفته می شود</a:t>
            </a:r>
            <a:endParaRPr lang="en-US" sz="2000" b="1" dirty="0" smtClean="0">
              <a:cs typeface="B Lotus" pitchFamily="2" charset="-78"/>
            </a:endParaRPr>
          </a:p>
          <a:p>
            <a:pPr algn="ctr">
              <a:lnSpc>
                <a:spcPct val="150000"/>
              </a:lnSpc>
              <a:buNone/>
            </a:pPr>
            <a:r>
              <a:rPr lang="en-US" sz="2000" b="1" dirty="0" smtClean="0">
                <a:cs typeface="B Lotus" pitchFamily="2" charset="-78"/>
              </a:rPr>
              <a:t>In compressive strain core without buckling</a:t>
            </a:r>
            <a:endParaRPr lang="fa-IR" sz="2000" b="1" dirty="0" smtClean="0">
              <a:cs typeface="B Lotus" pitchFamily="2" charset="-78"/>
            </a:endParaRPr>
          </a:p>
          <a:p>
            <a:pPr algn="ctr">
              <a:lnSpc>
                <a:spcPct val="150000"/>
              </a:lnSpc>
              <a:buNone/>
            </a:pPr>
            <a:r>
              <a:rPr lang="en-US" sz="2000" b="1" dirty="0" smtClean="0"/>
              <a:t>L</a:t>
            </a:r>
            <a:r>
              <a:rPr lang="en-US" sz="2000" b="1" baseline="-25000" dirty="0" smtClean="0"/>
              <a:t>b </a:t>
            </a:r>
            <a:r>
              <a:rPr lang="en-US" sz="2000" b="1" dirty="0" smtClean="0"/>
              <a:t>/ </a:t>
            </a:r>
            <a:r>
              <a:rPr lang="en-US" sz="2000" b="1" dirty="0" err="1" smtClean="0"/>
              <a:t>L</a:t>
            </a:r>
            <a:r>
              <a:rPr lang="en-US" sz="2000" b="1" baseline="-25000" dirty="0" err="1" smtClean="0"/>
              <a:t>w</a:t>
            </a:r>
            <a:r>
              <a:rPr lang="en-US" sz="2000" b="1" dirty="0" smtClean="0"/>
              <a:t> &lt; 2.0    ,     </a:t>
            </a:r>
            <a:r>
              <a:rPr lang="en-US" sz="2000" b="1" dirty="0" err="1" smtClean="0"/>
              <a:t>P</a:t>
            </a:r>
            <a:r>
              <a:rPr lang="en-US" sz="2000" b="1" baseline="-25000" dirty="0" err="1" smtClean="0"/>
              <a:t>e</a:t>
            </a:r>
            <a:r>
              <a:rPr lang="en-US" sz="2000" b="1" baseline="-25000" dirty="0" smtClean="0"/>
              <a:t> </a:t>
            </a:r>
            <a:r>
              <a:rPr lang="en-US" sz="2000" b="1" dirty="0" smtClean="0"/>
              <a:t>/ </a:t>
            </a:r>
            <a:r>
              <a:rPr lang="en-US" sz="2000" b="1" dirty="0" err="1" smtClean="0"/>
              <a:t>P</a:t>
            </a:r>
            <a:r>
              <a:rPr lang="en-US" sz="2000" b="1" baseline="-25000" dirty="0" err="1" smtClean="0"/>
              <a:t>y</a:t>
            </a:r>
            <a:r>
              <a:rPr lang="en-US" sz="2000" b="1" dirty="0" smtClean="0"/>
              <a:t> &gt; 2.0     ,      </a:t>
            </a:r>
            <a:r>
              <a:rPr lang="en-US" sz="2000" b="1" dirty="0" err="1" smtClean="0"/>
              <a:t>P</a:t>
            </a:r>
            <a:r>
              <a:rPr lang="en-US" sz="2000" b="1" baseline="-25000" dirty="0" err="1" smtClean="0"/>
              <a:t>max</a:t>
            </a:r>
            <a:r>
              <a:rPr lang="en-US" sz="2000" b="1" baseline="-25000" dirty="0" smtClean="0"/>
              <a:t> </a:t>
            </a:r>
            <a:r>
              <a:rPr lang="en-US" sz="2000" b="1" dirty="0" smtClean="0"/>
              <a:t>/ P ~ 1.4 to 1.5     </a:t>
            </a:r>
          </a:p>
          <a:p>
            <a:pPr marL="0" algn="ctr">
              <a:lnSpc>
                <a:spcPct val="200000"/>
              </a:lnSpc>
              <a:spcBef>
                <a:spcPts val="0"/>
              </a:spcBef>
              <a:spcAft>
                <a:spcPts val="1000"/>
              </a:spcAft>
              <a:buNone/>
            </a:pPr>
            <a:endParaRPr lang="en-US" sz="2000" b="1" dirty="0" smtClean="0">
              <a:cs typeface="B Lotu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1000"/>
                                        <p:tgtEl>
                                          <p:spTgt spid="1026"/>
                                        </p:tgtEl>
                                      </p:cBhvr>
                                    </p:animEffect>
                                    <p:set>
                                      <p:cBhvr>
                                        <p:cTn id="25" dur="1" fill="hold">
                                          <p:stCondLst>
                                            <p:cond delay="999"/>
                                          </p:stCondLst>
                                        </p:cTn>
                                        <p:tgtEl>
                                          <p:spTgt spid="102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1000"/>
                                        <p:tgtEl>
                                          <p:spTgt spid="6"/>
                                        </p:tgtEl>
                                      </p:cBhvr>
                                    </p:animEffect>
                                    <p:set>
                                      <p:cBhvr>
                                        <p:cTn id="31" dur="1" fill="hold">
                                          <p:stCondLst>
                                            <p:cond delay="999"/>
                                          </p:stCondLst>
                                        </p:cTn>
                                        <p:tgtEl>
                                          <p:spTgt spid="6"/>
                                        </p:tgtEl>
                                        <p:attrNameLst>
                                          <p:attrName>style.visibility</p:attrName>
                                        </p:attrNameLst>
                                      </p:cBhvr>
                                      <p:to>
                                        <p:strVal val="hidden"/>
                                      </p:to>
                                    </p:se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1000"/>
                                        <p:tgtEl>
                                          <p:spTgt spid="1027"/>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9">
                                            <p:txEl>
                                              <p:pRg st="0" end="0"/>
                                            </p:txEl>
                                          </p:spTgt>
                                        </p:tgtEl>
                                        <p:attrNameLst>
                                          <p:attrName>style.visibility</p:attrName>
                                        </p:attrNameLst>
                                      </p:cBhvr>
                                      <p:to>
                                        <p:strVal val="visible"/>
                                      </p:to>
                                    </p:set>
                                    <p:anim calcmode="lin" valueType="num">
                                      <p:cBhvr>
                                        <p:cTn id="38"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39"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40" dur="1000"/>
                                        <p:tgtEl>
                                          <p:spTgt spid="9">
                                            <p:txEl>
                                              <p:pRg st="0" end="0"/>
                                            </p:txEl>
                                          </p:spTgt>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anim calcmode="lin" valueType="num">
                                      <p:cBhvr>
                                        <p:cTn id="43" dur="1000" fill="hold"/>
                                        <p:tgtEl>
                                          <p:spTgt spid="9">
                                            <p:txEl>
                                              <p:pRg st="1" end="1"/>
                                            </p:txEl>
                                          </p:spTgt>
                                        </p:tgtEl>
                                        <p:attrNameLst>
                                          <p:attrName>ppt_w</p:attrName>
                                        </p:attrNameLst>
                                      </p:cBhvr>
                                      <p:tavLst>
                                        <p:tav tm="0">
                                          <p:val>
                                            <p:strVal val="#ppt_w*0.70"/>
                                          </p:val>
                                        </p:tav>
                                        <p:tav tm="100000">
                                          <p:val>
                                            <p:strVal val="#ppt_w"/>
                                          </p:val>
                                        </p:tav>
                                      </p:tavLst>
                                    </p:anim>
                                    <p:anim calcmode="lin" valueType="num">
                                      <p:cBhvr>
                                        <p:cTn id="44" dur="1000" fill="hold"/>
                                        <p:tgtEl>
                                          <p:spTgt spid="9">
                                            <p:txEl>
                                              <p:pRg st="1" end="1"/>
                                            </p:txEl>
                                          </p:spTgt>
                                        </p:tgtEl>
                                        <p:attrNameLst>
                                          <p:attrName>ppt_h</p:attrName>
                                        </p:attrNameLst>
                                      </p:cBhvr>
                                      <p:tavLst>
                                        <p:tav tm="0">
                                          <p:val>
                                            <p:strVal val="#ppt_h"/>
                                          </p:val>
                                        </p:tav>
                                        <p:tav tm="100000">
                                          <p:val>
                                            <p:strVal val="#ppt_h"/>
                                          </p:val>
                                        </p:tav>
                                      </p:tavLst>
                                    </p:anim>
                                    <p:animEffect transition="in" filter="fade">
                                      <p:cBhvr>
                                        <p:cTn id="45" dur="1000"/>
                                        <p:tgtEl>
                                          <p:spTgt spid="9">
                                            <p:txEl>
                                              <p:pRg st="1" end="1"/>
                                            </p:txEl>
                                          </p:spTgt>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9">
                                            <p:txEl>
                                              <p:pRg st="2" end="2"/>
                                            </p:txEl>
                                          </p:spTgt>
                                        </p:tgtEl>
                                        <p:attrNameLst>
                                          <p:attrName>style.visibility</p:attrName>
                                        </p:attrNameLst>
                                      </p:cBhvr>
                                      <p:to>
                                        <p:strVal val="visible"/>
                                      </p:to>
                                    </p:set>
                                    <p:anim calcmode="lin" valueType="num">
                                      <p:cBhvr>
                                        <p:cTn id="48" dur="1000" fill="hold"/>
                                        <p:tgtEl>
                                          <p:spTgt spid="9">
                                            <p:txEl>
                                              <p:pRg st="2" end="2"/>
                                            </p:txEl>
                                          </p:spTgt>
                                        </p:tgtEl>
                                        <p:attrNameLst>
                                          <p:attrName>ppt_w</p:attrName>
                                        </p:attrNameLst>
                                      </p:cBhvr>
                                      <p:tavLst>
                                        <p:tav tm="0">
                                          <p:val>
                                            <p:strVal val="#ppt_w*0.70"/>
                                          </p:val>
                                        </p:tav>
                                        <p:tav tm="100000">
                                          <p:val>
                                            <p:strVal val="#ppt_w"/>
                                          </p:val>
                                        </p:tav>
                                      </p:tavLst>
                                    </p:anim>
                                    <p:anim calcmode="lin" valueType="num">
                                      <p:cBhvr>
                                        <p:cTn id="49" dur="1000" fill="hold"/>
                                        <p:tgtEl>
                                          <p:spTgt spid="9">
                                            <p:txEl>
                                              <p:pRg st="2" end="2"/>
                                            </p:txEl>
                                          </p:spTgt>
                                        </p:tgtEl>
                                        <p:attrNameLst>
                                          <p:attrName>ppt_h</p:attrName>
                                        </p:attrNameLst>
                                      </p:cBhvr>
                                      <p:tavLst>
                                        <p:tav tm="0">
                                          <p:val>
                                            <p:strVal val="#ppt_h"/>
                                          </p:val>
                                        </p:tav>
                                        <p:tav tm="100000">
                                          <p:val>
                                            <p:strVal val="#ppt_h"/>
                                          </p:val>
                                        </p:tav>
                                      </p:tavLst>
                                    </p:anim>
                                    <p:animEffect transition="in" filter="fade">
                                      <p:cBhvr>
                                        <p:cTn id="50"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9"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Structure Engineering\Structure Engineering\Stability Structure\Seminar\pic\14\2.jpg"/>
          <p:cNvPicPr>
            <a:picLocks noChangeAspect="1" noChangeArrowheads="1"/>
          </p:cNvPicPr>
          <p:nvPr/>
        </p:nvPicPr>
        <p:blipFill>
          <a:blip r:embed="rId2"/>
          <a:srcRect/>
          <a:stretch>
            <a:fillRect/>
          </a:stretch>
        </p:blipFill>
        <p:spPr bwMode="auto">
          <a:xfrm>
            <a:off x="785786" y="0"/>
            <a:ext cx="7572396" cy="5116199"/>
          </a:xfrm>
          <a:prstGeom prst="rect">
            <a:avLst/>
          </a:prstGeom>
          <a:noFill/>
        </p:spPr>
      </p:pic>
      <p:sp>
        <p:nvSpPr>
          <p:cNvPr id="5" name="Content Placeholder 2"/>
          <p:cNvSpPr>
            <a:spLocks noGrp="1"/>
          </p:cNvSpPr>
          <p:nvPr>
            <p:ph idx="1"/>
          </p:nvPr>
        </p:nvSpPr>
        <p:spPr>
          <a:xfrm>
            <a:off x="0" y="5072074"/>
            <a:ext cx="9144032" cy="1857388"/>
          </a:xfrm>
        </p:spPr>
        <p:txBody>
          <a:bodyPr>
            <a:normAutofit/>
          </a:bodyPr>
          <a:lstStyle/>
          <a:p>
            <a:pPr marL="0" algn="ctr">
              <a:lnSpc>
                <a:spcPct val="200000"/>
              </a:lnSpc>
              <a:spcBef>
                <a:spcPts val="0"/>
              </a:spcBef>
              <a:spcAft>
                <a:spcPts val="1000"/>
              </a:spcAft>
              <a:buNone/>
            </a:pPr>
            <a:r>
              <a:rPr lang="fa-IR" sz="2000" b="1" dirty="0" smtClean="0">
                <a:cs typeface="B Lotus" pitchFamily="2" charset="-78"/>
              </a:rPr>
              <a:t>رابطه بین حداکثر بار فشاری به بار تسلیم (</a:t>
            </a:r>
            <a:r>
              <a:rPr lang="en-US" sz="2400" b="1" dirty="0" err="1" smtClean="0">
                <a:latin typeface="Calibri"/>
                <a:ea typeface="Calibri"/>
                <a:cs typeface="B Lotus" pitchFamily="2" charset="-78"/>
              </a:rPr>
              <a:t>P</a:t>
            </a:r>
            <a:r>
              <a:rPr lang="en-US" sz="2400" b="1" baseline="-25000" dirty="0" err="1" smtClean="0">
                <a:latin typeface="Calibri"/>
                <a:ea typeface="Calibri"/>
                <a:cs typeface="B Lotus" pitchFamily="2" charset="-78"/>
              </a:rPr>
              <a:t>max</a:t>
            </a:r>
            <a:r>
              <a:rPr lang="en-US" sz="2400" b="1" dirty="0" smtClean="0">
                <a:latin typeface="Calibri"/>
                <a:ea typeface="Calibri"/>
                <a:cs typeface="B Lotus" pitchFamily="2" charset="-78"/>
              </a:rPr>
              <a:t> / </a:t>
            </a:r>
            <a:r>
              <a:rPr lang="en-US" sz="2400" b="1" dirty="0" err="1" smtClean="0">
                <a:latin typeface="Calibri"/>
                <a:ea typeface="Calibri"/>
                <a:cs typeface="B Lotus" pitchFamily="2" charset="-78"/>
              </a:rPr>
              <a:t>P</a:t>
            </a:r>
            <a:r>
              <a:rPr lang="en-US" sz="2400" b="1" baseline="-25000" dirty="0" err="1" smtClean="0">
                <a:latin typeface="Calibri"/>
                <a:ea typeface="Calibri"/>
                <a:cs typeface="B Lotus" pitchFamily="2" charset="-78"/>
              </a:rPr>
              <a:t>y</a:t>
            </a:r>
            <a:r>
              <a:rPr lang="fa-IR" sz="2400" b="1" baseline="-25000" dirty="0" smtClean="0">
                <a:latin typeface="Calibri"/>
                <a:ea typeface="Calibri"/>
                <a:cs typeface="B Lotus" pitchFamily="2" charset="-78"/>
              </a:rPr>
              <a:t> </a:t>
            </a:r>
            <a:r>
              <a:rPr lang="fa-IR" sz="2400" b="1" dirty="0" smtClean="0">
                <a:latin typeface="Calibri"/>
                <a:ea typeface="Calibri"/>
                <a:cs typeface="B Lotus" pitchFamily="2" charset="-78"/>
              </a:rPr>
              <a:t> ) و نسبت (</a:t>
            </a:r>
            <a:r>
              <a:rPr lang="en-US" sz="2400" b="1" dirty="0" err="1" smtClean="0">
                <a:cs typeface="B Lotus" pitchFamily="2" charset="-78"/>
              </a:rPr>
              <a:t>P</a:t>
            </a:r>
            <a:r>
              <a:rPr lang="en-US" sz="2400" b="1" baseline="-25000" dirty="0" err="1" smtClean="0">
                <a:cs typeface="B Lotus" pitchFamily="2" charset="-78"/>
              </a:rPr>
              <a:t>e</a:t>
            </a:r>
            <a:r>
              <a:rPr lang="en-US" sz="2400" b="1" dirty="0" smtClean="0">
                <a:cs typeface="B Lotus" pitchFamily="2" charset="-78"/>
              </a:rPr>
              <a:t> / </a:t>
            </a:r>
            <a:r>
              <a:rPr lang="en-US" sz="2400" b="1" dirty="0" err="1" smtClean="0">
                <a:cs typeface="B Lotus" pitchFamily="2" charset="-78"/>
              </a:rPr>
              <a:t>P</a:t>
            </a:r>
            <a:r>
              <a:rPr lang="en-US" sz="2400" b="1" baseline="-25000" dirty="0" err="1" smtClean="0">
                <a:cs typeface="B Lotus" pitchFamily="2" charset="-78"/>
              </a:rPr>
              <a:t>y</a:t>
            </a:r>
            <a:r>
              <a:rPr lang="fa-IR" sz="2400" b="1" dirty="0" smtClean="0">
                <a:cs typeface="B Lotus" pitchFamily="2" charset="-78"/>
              </a:rPr>
              <a:t>) برای تمام مدل ها و </a:t>
            </a:r>
            <a:r>
              <a:rPr lang="en-US" sz="2400" b="1" dirty="0" smtClean="0">
                <a:cs typeface="B Lotus" pitchFamily="2" charset="-78"/>
              </a:rPr>
              <a:t>L</a:t>
            </a:r>
            <a:r>
              <a:rPr lang="en-US" sz="2400" b="1" baseline="-25000" dirty="0" smtClean="0">
                <a:cs typeface="B Lotus" pitchFamily="2" charset="-78"/>
              </a:rPr>
              <a:t>b </a:t>
            </a:r>
            <a:r>
              <a:rPr lang="en-US" sz="2400" b="1" dirty="0" smtClean="0">
                <a:cs typeface="B Lotus" pitchFamily="2" charset="-78"/>
              </a:rPr>
              <a:t>/ </a:t>
            </a:r>
            <a:r>
              <a:rPr lang="en-US" sz="2400" b="1" dirty="0" err="1" smtClean="0">
                <a:cs typeface="B Lotus" pitchFamily="2" charset="-78"/>
              </a:rPr>
              <a:t>L</a:t>
            </a:r>
            <a:r>
              <a:rPr lang="en-US" sz="2400" b="1" baseline="-25000" dirty="0" err="1" smtClean="0">
                <a:cs typeface="B Lotus" pitchFamily="2" charset="-78"/>
              </a:rPr>
              <a:t>w</a:t>
            </a:r>
            <a:r>
              <a:rPr lang="en-US" sz="2400" b="1" dirty="0" smtClean="0">
                <a:cs typeface="B Lotus" pitchFamily="2" charset="-78"/>
              </a:rPr>
              <a:t> &lt; 2.0</a:t>
            </a:r>
            <a:r>
              <a:rPr lang="fa-IR" sz="2400" b="1" dirty="0" smtClean="0">
                <a:cs typeface="B Lotus" pitchFamily="2" charset="-78"/>
              </a:rPr>
              <a:t> نشان می دهد</a:t>
            </a:r>
            <a:endParaRPr lang="en-US" sz="2400" b="1" dirty="0" smtClean="0">
              <a:cs typeface="B Lotus" pitchFamily="2" charset="-78"/>
            </a:endParaRPr>
          </a:p>
          <a:p>
            <a:pPr marL="0" algn="ctr">
              <a:lnSpc>
                <a:spcPct val="200000"/>
              </a:lnSpc>
              <a:spcBef>
                <a:spcPts val="0"/>
              </a:spcBef>
              <a:spcAft>
                <a:spcPts val="1000"/>
              </a:spcAft>
              <a:buNone/>
            </a:pPr>
            <a:endParaRPr lang="en-US" sz="2000" b="1" dirty="0" smtClean="0">
              <a:cs typeface="B Lotus" pitchFamily="2" charset="-78"/>
            </a:endParaRPr>
          </a:p>
        </p:txBody>
      </p:sp>
      <p:sp>
        <p:nvSpPr>
          <p:cNvPr id="6" name="Oval 5"/>
          <p:cNvSpPr/>
          <p:nvPr/>
        </p:nvSpPr>
        <p:spPr>
          <a:xfrm>
            <a:off x="2857488" y="3214686"/>
            <a:ext cx="1571636" cy="928694"/>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57686" y="3048656"/>
            <a:ext cx="1723549" cy="523220"/>
          </a:xfrm>
          <a:prstGeom prst="rect">
            <a:avLst/>
          </a:prstGeom>
          <a:noFill/>
        </p:spPr>
        <p:txBody>
          <a:bodyPr wrap="none" lIns="91440" tIns="45720" rIns="91440" bIns="45720">
            <a:spAutoFit/>
          </a:bodyPr>
          <a:lstStyle/>
          <a:p>
            <a:pPr algn="ctr"/>
            <a:r>
              <a:rPr 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1.4 to 1.5</a:t>
            </a:r>
            <a:endParaRPr lang="en-US" sz="28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
        <p:nvSpPr>
          <p:cNvPr id="8" name="Up Arrow 7"/>
          <p:cNvSpPr/>
          <p:nvPr/>
        </p:nvSpPr>
        <p:spPr>
          <a:xfrm>
            <a:off x="785786" y="214290"/>
            <a:ext cx="1143008" cy="3500462"/>
          </a:xfrm>
          <a:prstGeom prst="upArrow">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63173" y="3834474"/>
            <a:ext cx="994183" cy="523220"/>
          </a:xfrm>
          <a:prstGeom prst="rect">
            <a:avLst/>
          </a:prstGeom>
          <a:noFill/>
        </p:spPr>
        <p:txBody>
          <a:bodyPr wrap="none" lIns="91440" tIns="45720" rIns="91440" bIns="45720">
            <a:spAutoFit/>
          </a:bodyPr>
          <a:lstStyle/>
          <a:p>
            <a:pPr algn="ctr"/>
            <a:r>
              <a:rPr 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&gt; 2.0</a:t>
            </a:r>
            <a:endParaRPr lang="en-US" sz="28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7" grpId="0"/>
      <p:bldP spid="8" grpId="0" animBg="1"/>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0" y="5072074"/>
            <a:ext cx="9144000" cy="1857388"/>
          </a:xfrm>
        </p:spPr>
        <p:txBody>
          <a:bodyPr>
            <a:normAutofit/>
          </a:bodyPr>
          <a:lstStyle/>
          <a:p>
            <a:pPr marL="0" algn="ctr">
              <a:lnSpc>
                <a:spcPct val="200000"/>
              </a:lnSpc>
              <a:spcBef>
                <a:spcPts val="0"/>
              </a:spcBef>
              <a:spcAft>
                <a:spcPts val="1000"/>
              </a:spcAft>
              <a:buNone/>
            </a:pPr>
            <a:r>
              <a:rPr lang="fa-IR" sz="2000" b="1" dirty="0" smtClean="0">
                <a:cs typeface="B Lotus" pitchFamily="2" charset="-78"/>
              </a:rPr>
              <a:t>رابطه بین حداکثر بار فشاری به بار تسلیم (</a:t>
            </a:r>
            <a:r>
              <a:rPr lang="en-US" sz="2400" b="1" dirty="0" err="1" smtClean="0">
                <a:latin typeface="Calibri"/>
                <a:ea typeface="Calibri"/>
                <a:cs typeface="B Lotus" pitchFamily="2" charset="-78"/>
              </a:rPr>
              <a:t>P</a:t>
            </a:r>
            <a:r>
              <a:rPr lang="en-US" sz="2400" b="1" baseline="-25000" dirty="0" err="1" smtClean="0">
                <a:latin typeface="Calibri"/>
                <a:ea typeface="Calibri"/>
                <a:cs typeface="B Lotus" pitchFamily="2" charset="-78"/>
              </a:rPr>
              <a:t>max</a:t>
            </a:r>
            <a:r>
              <a:rPr lang="en-US" sz="2400" b="1" dirty="0" smtClean="0">
                <a:latin typeface="Calibri"/>
                <a:ea typeface="Calibri"/>
                <a:cs typeface="B Lotus" pitchFamily="2" charset="-78"/>
              </a:rPr>
              <a:t> / </a:t>
            </a:r>
            <a:r>
              <a:rPr lang="en-US" sz="2400" b="1" dirty="0" err="1" smtClean="0">
                <a:latin typeface="Calibri"/>
                <a:ea typeface="Calibri"/>
                <a:cs typeface="B Lotus" pitchFamily="2" charset="-78"/>
              </a:rPr>
              <a:t>P</a:t>
            </a:r>
            <a:r>
              <a:rPr lang="en-US" sz="2400" b="1" baseline="-25000" dirty="0" err="1" smtClean="0">
                <a:latin typeface="Calibri"/>
                <a:ea typeface="Calibri"/>
                <a:cs typeface="B Lotus" pitchFamily="2" charset="-78"/>
              </a:rPr>
              <a:t>y</a:t>
            </a:r>
            <a:r>
              <a:rPr lang="fa-IR" sz="2400" b="1" baseline="-25000" dirty="0" smtClean="0">
                <a:latin typeface="Calibri"/>
                <a:ea typeface="Calibri"/>
                <a:cs typeface="B Lotus" pitchFamily="2" charset="-78"/>
              </a:rPr>
              <a:t> </a:t>
            </a:r>
            <a:r>
              <a:rPr lang="fa-IR" sz="2400" b="1" dirty="0" smtClean="0">
                <a:latin typeface="Calibri"/>
                <a:ea typeface="Calibri"/>
                <a:cs typeface="B Lotus" pitchFamily="2" charset="-78"/>
              </a:rPr>
              <a:t> ) و نسبت (</a:t>
            </a:r>
            <a:r>
              <a:rPr lang="en-US" sz="2400" b="1" dirty="0" err="1" smtClean="0">
                <a:cs typeface="B Lotus" pitchFamily="2" charset="-78"/>
              </a:rPr>
              <a:t>I</a:t>
            </a:r>
            <a:r>
              <a:rPr lang="en-US" sz="2400" b="1" baseline="-25000" dirty="0" err="1" smtClean="0">
                <a:cs typeface="B Lotus" pitchFamily="2" charset="-78"/>
              </a:rPr>
              <a:t>r,g</a:t>
            </a:r>
            <a:r>
              <a:rPr lang="en-US" sz="2400" b="1" dirty="0" smtClean="0">
                <a:cs typeface="B Lotus" pitchFamily="2" charset="-78"/>
              </a:rPr>
              <a:t> / </a:t>
            </a:r>
            <a:r>
              <a:rPr lang="en-US" sz="2400" b="1" dirty="0" err="1" smtClean="0">
                <a:cs typeface="B Lotus" pitchFamily="2" charset="-78"/>
              </a:rPr>
              <a:t>I</a:t>
            </a:r>
            <a:r>
              <a:rPr lang="en-US" sz="2400" b="1" baseline="-25000" dirty="0" err="1" smtClean="0">
                <a:cs typeface="B Lotus" pitchFamily="2" charset="-78"/>
              </a:rPr>
              <a:t>r,g</a:t>
            </a:r>
            <a:r>
              <a:rPr lang="en-US" sz="2400" b="1" baseline="-25000" dirty="0" smtClean="0">
                <a:cs typeface="B Lotus" pitchFamily="2" charset="-78"/>
              </a:rPr>
              <a:t>(min)</a:t>
            </a:r>
            <a:r>
              <a:rPr lang="fa-IR" sz="2400" b="1" dirty="0" smtClean="0">
                <a:cs typeface="B Lotus" pitchFamily="2" charset="-78"/>
              </a:rPr>
              <a:t>) برای مدل های </a:t>
            </a:r>
            <a:r>
              <a:rPr lang="en-US" sz="2400" b="1" dirty="0" err="1" smtClean="0">
                <a:cs typeface="B Lotus" pitchFamily="2" charset="-78"/>
              </a:rPr>
              <a:t>P</a:t>
            </a:r>
            <a:r>
              <a:rPr lang="en-US" sz="2400" b="1" baseline="-25000" dirty="0" err="1" smtClean="0">
                <a:cs typeface="B Lotus" pitchFamily="2" charset="-78"/>
              </a:rPr>
              <a:t>e</a:t>
            </a:r>
            <a:r>
              <a:rPr lang="en-US" sz="2400" b="1" baseline="-25000" dirty="0" smtClean="0">
                <a:cs typeface="B Lotus" pitchFamily="2" charset="-78"/>
              </a:rPr>
              <a:t> </a:t>
            </a:r>
            <a:r>
              <a:rPr lang="en-US" sz="2400" b="1" dirty="0" smtClean="0">
                <a:cs typeface="B Lotus" pitchFamily="2" charset="-78"/>
              </a:rPr>
              <a:t>/ </a:t>
            </a:r>
            <a:r>
              <a:rPr lang="en-US" sz="2400" b="1" dirty="0" err="1" smtClean="0">
                <a:cs typeface="B Lotus" pitchFamily="2" charset="-78"/>
              </a:rPr>
              <a:t>P</a:t>
            </a:r>
            <a:r>
              <a:rPr lang="en-US" sz="2400" b="1" baseline="-25000" dirty="0" err="1" smtClean="0">
                <a:cs typeface="B Lotus" pitchFamily="2" charset="-78"/>
              </a:rPr>
              <a:t>y</a:t>
            </a:r>
            <a:r>
              <a:rPr lang="en-US" sz="2400" b="1" dirty="0" smtClean="0">
                <a:cs typeface="B Lotus" pitchFamily="2" charset="-78"/>
              </a:rPr>
              <a:t> &gt; 2.0</a:t>
            </a:r>
            <a:r>
              <a:rPr lang="fa-IR" sz="2400" b="1" dirty="0" smtClean="0">
                <a:cs typeface="B Lotus" pitchFamily="2" charset="-78"/>
              </a:rPr>
              <a:t> و طول و ضخامت های ورق را نشان می دهد</a:t>
            </a:r>
            <a:endParaRPr lang="en-US" sz="2400" b="1" dirty="0" smtClean="0">
              <a:cs typeface="B Lotus" pitchFamily="2" charset="-78"/>
            </a:endParaRPr>
          </a:p>
          <a:p>
            <a:pPr marL="0" algn="ctr">
              <a:lnSpc>
                <a:spcPct val="200000"/>
              </a:lnSpc>
              <a:spcBef>
                <a:spcPts val="0"/>
              </a:spcBef>
              <a:spcAft>
                <a:spcPts val="1000"/>
              </a:spcAft>
              <a:buNone/>
            </a:pPr>
            <a:endParaRPr lang="en-US" sz="2000" b="1" dirty="0" smtClean="0">
              <a:cs typeface="B Lotus" pitchFamily="2" charset="-78"/>
            </a:endParaRPr>
          </a:p>
        </p:txBody>
      </p:sp>
      <p:pic>
        <p:nvPicPr>
          <p:cNvPr id="3074" name="Picture 2" descr="G:\Structure Engineering\Structure Engineering\Stability Structure\Seminar\pic\14\3.jpg"/>
          <p:cNvPicPr>
            <a:picLocks noChangeAspect="1" noChangeArrowheads="1"/>
          </p:cNvPicPr>
          <p:nvPr/>
        </p:nvPicPr>
        <p:blipFill>
          <a:blip r:embed="rId2"/>
          <a:srcRect/>
          <a:stretch>
            <a:fillRect/>
          </a:stretch>
        </p:blipFill>
        <p:spPr bwMode="auto">
          <a:xfrm>
            <a:off x="0" y="-1"/>
            <a:ext cx="8001024" cy="5314237"/>
          </a:xfrm>
          <a:prstGeom prst="rect">
            <a:avLst/>
          </a:prstGeom>
          <a:noFill/>
        </p:spPr>
      </p:pic>
      <p:sp>
        <p:nvSpPr>
          <p:cNvPr id="10" name="Up Arrow 9"/>
          <p:cNvSpPr/>
          <p:nvPr/>
        </p:nvSpPr>
        <p:spPr>
          <a:xfrm>
            <a:off x="357158" y="0"/>
            <a:ext cx="1143008" cy="3919472"/>
          </a:xfrm>
          <a:prstGeom prst="upArrow">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 y="3929066"/>
            <a:ext cx="5161991" cy="523220"/>
          </a:xfrm>
          <a:prstGeom prst="rect">
            <a:avLst/>
          </a:prstGeom>
          <a:noFill/>
        </p:spPr>
        <p:txBody>
          <a:bodyPr wrap="none" lIns="91440" tIns="45720" rIns="91440" bIns="45720">
            <a:spAutoFit/>
          </a:bodyPr>
          <a:lstStyle/>
          <a:p>
            <a:pPr algn="ctr"/>
            <a:r>
              <a:rPr lang="en-US" sz="2800" b="1" cap="none" spc="0"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with increase thickness plate</a:t>
            </a:r>
            <a:endParaRPr lang="en-US" sz="28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
        <p:nvSpPr>
          <p:cNvPr id="12" name="Rectangle 11"/>
          <p:cNvSpPr/>
          <p:nvPr/>
        </p:nvSpPr>
        <p:spPr>
          <a:xfrm>
            <a:off x="1643042" y="357166"/>
            <a:ext cx="5000660" cy="707886"/>
          </a:xfrm>
          <a:prstGeom prst="rect">
            <a:avLst/>
          </a:prstGeom>
          <a:noFill/>
        </p:spPr>
        <p:txBody>
          <a:bodyPr wrap="square" lIns="91440" tIns="45720" rIns="91440" bIns="45720">
            <a:spAutoFit/>
          </a:bodyPr>
          <a:lstStyle/>
          <a:p>
            <a:pPr algn="ctr"/>
            <a:r>
              <a:rPr lang="en-US" sz="2000" b="1" cap="none" spc="0"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For  plate core with different thickness</a:t>
            </a:r>
          </a:p>
          <a:p>
            <a:pPr algn="ctr"/>
            <a:endParaRPr lang="en-US" sz="20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
        <p:nvSpPr>
          <p:cNvPr id="13" name="Rectangle 12"/>
          <p:cNvSpPr/>
          <p:nvPr/>
        </p:nvSpPr>
        <p:spPr>
          <a:xfrm>
            <a:off x="1643042" y="792288"/>
            <a:ext cx="4809330" cy="707886"/>
          </a:xfrm>
          <a:prstGeom prst="rect">
            <a:avLst/>
          </a:prstGeom>
          <a:noFill/>
        </p:spPr>
        <p:txBody>
          <a:bodyPr wrap="square" lIns="91440" tIns="45720" rIns="91440" bIns="45720">
            <a:spAutoFit/>
          </a:bodyPr>
          <a:lstStyle/>
          <a:p>
            <a:pPr algn="ctr"/>
            <a:r>
              <a:rPr lang="en-US" sz="2000" b="1" cap="none" spc="0"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With decrease length of plate core</a:t>
            </a:r>
          </a:p>
          <a:p>
            <a:pPr algn="ctr"/>
            <a:endParaRPr lang="en-US" sz="20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2000"/>
                                        <p:tgtEl>
                                          <p:spTgt spid="11"/>
                                        </p:tgtEl>
                                      </p:cBhvr>
                                    </p:animEffect>
                                    <p:set>
                                      <p:cBhvr>
                                        <p:cTn id="22" dur="1" fill="hold">
                                          <p:stCondLst>
                                            <p:cond delay="19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par>
                          <p:cTn id="33" fill="hold">
                            <p:stCondLst>
                              <p:cond delay="1000"/>
                            </p:stCondLst>
                            <p:childTnLst>
                              <p:par>
                                <p:cTn id="34" presetID="22" presetClass="entr" presetSubtype="4" fill="hold" grpId="2"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p:bldP spid="11" grpId="1"/>
      <p:bldP spid="12"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Structure Engineering\Structure Engineering\Stability Structure\Seminar\pic\14\4.jpg"/>
          <p:cNvPicPr>
            <a:picLocks noChangeAspect="1" noChangeArrowheads="1"/>
          </p:cNvPicPr>
          <p:nvPr/>
        </p:nvPicPr>
        <p:blipFill>
          <a:blip r:embed="rId2"/>
          <a:srcRect/>
          <a:stretch>
            <a:fillRect/>
          </a:stretch>
        </p:blipFill>
        <p:spPr bwMode="auto">
          <a:xfrm>
            <a:off x="0" y="-1"/>
            <a:ext cx="7358082" cy="4883771"/>
          </a:xfrm>
          <a:prstGeom prst="rect">
            <a:avLst/>
          </a:prstGeom>
          <a:noFill/>
        </p:spPr>
      </p:pic>
      <p:sp>
        <p:nvSpPr>
          <p:cNvPr id="5" name="Content Placeholder 2"/>
          <p:cNvSpPr>
            <a:spLocks noGrp="1"/>
          </p:cNvSpPr>
          <p:nvPr>
            <p:ph idx="1"/>
          </p:nvPr>
        </p:nvSpPr>
        <p:spPr>
          <a:xfrm>
            <a:off x="-337178" y="5286388"/>
            <a:ext cx="9787006" cy="1857388"/>
          </a:xfrm>
        </p:spPr>
        <p:txBody>
          <a:bodyPr>
            <a:normAutofit/>
          </a:bodyPr>
          <a:lstStyle/>
          <a:p>
            <a:pPr marL="0" algn="ctr">
              <a:lnSpc>
                <a:spcPct val="200000"/>
              </a:lnSpc>
              <a:spcBef>
                <a:spcPts val="0"/>
              </a:spcBef>
              <a:spcAft>
                <a:spcPts val="1000"/>
              </a:spcAft>
              <a:buNone/>
            </a:pPr>
            <a:r>
              <a:rPr lang="fa-IR" sz="1800" b="1" dirty="0" smtClean="0">
                <a:cs typeface="B Zar" pitchFamily="2" charset="-78"/>
              </a:rPr>
              <a:t>رابطه بین مقایسه حداکثر بار فشاری (</a:t>
            </a:r>
            <a:r>
              <a:rPr lang="en-US" sz="1800" b="1" dirty="0" err="1" smtClean="0">
                <a:latin typeface="Calibri"/>
                <a:ea typeface="Calibri"/>
                <a:cs typeface="B Zar" pitchFamily="2" charset="-78"/>
              </a:rPr>
              <a:t>P</a:t>
            </a:r>
            <a:r>
              <a:rPr lang="en-US" sz="1800" b="1" baseline="-25000" dirty="0" err="1" smtClean="0">
                <a:latin typeface="Calibri"/>
                <a:ea typeface="Calibri"/>
                <a:cs typeface="B Zar" pitchFamily="2" charset="-78"/>
              </a:rPr>
              <a:t>max</a:t>
            </a:r>
            <a:r>
              <a:rPr lang="en-US" sz="1800" b="1" dirty="0" smtClean="0">
                <a:latin typeface="Calibri"/>
                <a:ea typeface="Calibri"/>
                <a:cs typeface="B Zar" pitchFamily="2" charset="-78"/>
              </a:rPr>
              <a:t> / </a:t>
            </a:r>
            <a:r>
              <a:rPr lang="en-US" sz="1800" b="1" dirty="0" err="1" smtClean="0">
                <a:latin typeface="Calibri"/>
                <a:ea typeface="Calibri"/>
                <a:cs typeface="B Zar" pitchFamily="2" charset="-78"/>
              </a:rPr>
              <a:t>P</a:t>
            </a:r>
            <a:r>
              <a:rPr lang="en-US" sz="1800" b="1" baseline="-25000" dirty="0" err="1" smtClean="0">
                <a:latin typeface="Calibri"/>
                <a:ea typeface="Calibri"/>
                <a:cs typeface="B Zar" pitchFamily="2" charset="-78"/>
              </a:rPr>
              <a:t>y</a:t>
            </a:r>
            <a:r>
              <a:rPr lang="fa-IR" sz="1800" b="1" baseline="-25000" dirty="0" smtClean="0">
                <a:latin typeface="Calibri"/>
                <a:ea typeface="Calibri"/>
                <a:cs typeface="B Zar" pitchFamily="2" charset="-78"/>
              </a:rPr>
              <a:t> </a:t>
            </a:r>
            <a:r>
              <a:rPr lang="fa-IR" sz="1800" b="1" dirty="0" smtClean="0">
                <a:latin typeface="Calibri"/>
                <a:ea typeface="Calibri"/>
                <a:cs typeface="B Zar" pitchFamily="2" charset="-78"/>
              </a:rPr>
              <a:t> ) و نسبت </a:t>
            </a:r>
            <a:r>
              <a:rPr lang="en-US" sz="1800" b="1" baseline="-25000" dirty="0" smtClean="0">
                <a:cs typeface="B Zar" pitchFamily="2" charset="-78"/>
              </a:rPr>
              <a:t>P </a:t>
            </a:r>
            <a:r>
              <a:rPr lang="fa-IR" sz="1800" b="1" dirty="0" smtClean="0">
                <a:latin typeface="Calibri"/>
                <a:ea typeface="Calibri"/>
                <a:cs typeface="B Zar" pitchFamily="2" charset="-78"/>
              </a:rPr>
              <a:t>(</a:t>
            </a:r>
            <a:r>
              <a:rPr lang="en-US" sz="1800" b="1" dirty="0" err="1" smtClean="0">
                <a:cs typeface="B Zar" pitchFamily="2" charset="-78"/>
              </a:rPr>
              <a:t>P</a:t>
            </a:r>
            <a:r>
              <a:rPr lang="en-US" sz="1800" b="1" baseline="-25000" dirty="0" err="1" smtClean="0">
                <a:cs typeface="B Zar" pitchFamily="2" charset="-78"/>
              </a:rPr>
              <a:t>max</a:t>
            </a:r>
            <a:r>
              <a:rPr lang="en-US" sz="1800" b="1" dirty="0" smtClean="0">
                <a:cs typeface="B Zar" pitchFamily="2" charset="-78"/>
              </a:rPr>
              <a:t> / P</a:t>
            </a:r>
            <a:r>
              <a:rPr lang="fa-IR" sz="1800" b="1" dirty="0" smtClean="0">
                <a:cs typeface="B Zar" pitchFamily="2" charset="-78"/>
              </a:rPr>
              <a:t>) است که حداقل دو مقدار</a:t>
            </a:r>
          </a:p>
          <a:p>
            <a:pPr marL="0" algn="ctr">
              <a:lnSpc>
                <a:spcPct val="200000"/>
              </a:lnSpc>
              <a:spcBef>
                <a:spcPts val="0"/>
              </a:spcBef>
              <a:spcAft>
                <a:spcPts val="1000"/>
              </a:spcAft>
              <a:buNone/>
            </a:pPr>
            <a:r>
              <a:rPr lang="fa-IR" sz="1800" b="1" dirty="0" smtClean="0">
                <a:cs typeface="B Zar" pitchFamily="2" charset="-78"/>
              </a:rPr>
              <a:t>  </a:t>
            </a:r>
            <a:r>
              <a:rPr lang="en-US" sz="1800" b="1" dirty="0" smtClean="0">
                <a:cs typeface="B Zar" pitchFamily="2" charset="-78"/>
              </a:rPr>
              <a:t>(</a:t>
            </a:r>
            <a:r>
              <a:rPr lang="en-US" sz="1800" b="1" dirty="0" err="1" smtClean="0">
                <a:cs typeface="B Zar" pitchFamily="2" charset="-78"/>
              </a:rPr>
              <a:t>P</a:t>
            </a:r>
            <a:r>
              <a:rPr lang="en-US" sz="1800" b="1" baseline="-25000" dirty="0" err="1" smtClean="0">
                <a:cs typeface="B Zar" pitchFamily="2" charset="-78"/>
              </a:rPr>
              <a:t>max,l</a:t>
            </a:r>
            <a:r>
              <a:rPr lang="en-US" sz="1800" b="1" dirty="0" smtClean="0">
                <a:cs typeface="B Zar" pitchFamily="2" charset="-78"/>
              </a:rPr>
              <a:t>/</a:t>
            </a:r>
            <a:r>
              <a:rPr lang="en-US" sz="1800" b="1" dirty="0" err="1" smtClean="0">
                <a:cs typeface="B Zar" pitchFamily="2" charset="-78"/>
              </a:rPr>
              <a:t>P</a:t>
            </a:r>
            <a:r>
              <a:rPr lang="en-US" sz="1800" b="1" baseline="-25000" dirty="0" err="1" smtClean="0">
                <a:cs typeface="B Zar" pitchFamily="2" charset="-78"/>
              </a:rPr>
              <a:t>y</a:t>
            </a:r>
            <a:r>
              <a:rPr lang="en-US" sz="1800" b="1" dirty="0" smtClean="0">
                <a:cs typeface="B Zar" pitchFamily="2" charset="-78"/>
              </a:rPr>
              <a:t> , </a:t>
            </a:r>
            <a:r>
              <a:rPr lang="en-US" sz="1800" b="1" dirty="0" err="1" smtClean="0">
                <a:cs typeface="B Zar" pitchFamily="2" charset="-78"/>
              </a:rPr>
              <a:t>P</a:t>
            </a:r>
            <a:r>
              <a:rPr lang="en-US" sz="1800" b="1" baseline="-25000" dirty="0" err="1" smtClean="0">
                <a:cs typeface="B Zar" pitchFamily="2" charset="-78"/>
              </a:rPr>
              <a:t>max,g</a:t>
            </a:r>
            <a:r>
              <a:rPr lang="en-US" sz="1800" b="1" dirty="0" smtClean="0">
                <a:cs typeface="B Zar" pitchFamily="2" charset="-78"/>
              </a:rPr>
              <a:t>/</a:t>
            </a:r>
            <a:r>
              <a:rPr lang="en-US" sz="1800" b="1" dirty="0" err="1" smtClean="0">
                <a:cs typeface="B Zar" pitchFamily="2" charset="-78"/>
              </a:rPr>
              <a:t>P</a:t>
            </a:r>
            <a:r>
              <a:rPr lang="en-US" sz="1800" b="1" baseline="-25000" dirty="0" err="1" smtClean="0">
                <a:cs typeface="B Zar" pitchFamily="2" charset="-78"/>
              </a:rPr>
              <a:t>y</a:t>
            </a:r>
            <a:r>
              <a:rPr lang="en-US" sz="1800" b="1" dirty="0" smtClean="0">
                <a:cs typeface="B Zar" pitchFamily="2" charset="-78"/>
              </a:rPr>
              <a:t>)</a:t>
            </a:r>
            <a:r>
              <a:rPr lang="fa-IR" sz="1800" b="1" dirty="0" smtClean="0">
                <a:cs typeface="B Zar" pitchFamily="2" charset="-78"/>
              </a:rPr>
              <a:t> نشان می دهد</a:t>
            </a:r>
            <a:endParaRPr lang="en-US" sz="1800" b="1" dirty="0" smtClean="0">
              <a:cs typeface="B Zar" pitchFamily="2" charset="-78"/>
            </a:endParaRPr>
          </a:p>
          <a:p>
            <a:pPr marL="0" algn="ctr">
              <a:lnSpc>
                <a:spcPct val="200000"/>
              </a:lnSpc>
              <a:spcBef>
                <a:spcPts val="0"/>
              </a:spcBef>
              <a:spcAft>
                <a:spcPts val="1000"/>
              </a:spcAft>
              <a:buNone/>
            </a:pPr>
            <a:endParaRPr lang="en-US" sz="2400" b="1" dirty="0" smtClean="0">
              <a:cs typeface="B Lotus" pitchFamily="2" charset="-78"/>
            </a:endParaRPr>
          </a:p>
          <a:p>
            <a:pPr marL="0" algn="ctr">
              <a:lnSpc>
                <a:spcPct val="200000"/>
              </a:lnSpc>
              <a:spcBef>
                <a:spcPts val="0"/>
              </a:spcBef>
              <a:spcAft>
                <a:spcPts val="1000"/>
              </a:spcAft>
              <a:buNone/>
            </a:pPr>
            <a:endParaRPr lang="en-US" sz="2000" b="1" dirty="0" smtClean="0">
              <a:cs typeface="B Lotus" pitchFamily="2" charset="-78"/>
            </a:endParaRPr>
          </a:p>
        </p:txBody>
      </p:sp>
      <p:sp>
        <p:nvSpPr>
          <p:cNvPr id="6" name="Oval 5"/>
          <p:cNvSpPr/>
          <p:nvPr/>
        </p:nvSpPr>
        <p:spPr>
          <a:xfrm>
            <a:off x="0" y="1190324"/>
            <a:ext cx="642910" cy="1285884"/>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42976" y="1500174"/>
            <a:ext cx="3682675" cy="523220"/>
          </a:xfrm>
          <a:prstGeom prst="rect">
            <a:avLst/>
          </a:prstGeom>
          <a:noFill/>
        </p:spPr>
        <p:txBody>
          <a:bodyPr wrap="none" lIns="91440" tIns="45720" rIns="91440" bIns="45720">
            <a:spAutoFit/>
          </a:bodyPr>
          <a:lstStyle/>
          <a:p>
            <a:pPr algn="ctr"/>
            <a:r>
              <a:rPr 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mj-lt"/>
              </a:rPr>
              <a:t>Finite Element Analysis</a:t>
            </a:r>
            <a:endParaRPr lang="en-US" sz="28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mj-lt"/>
            </a:endParaRPr>
          </a:p>
        </p:txBody>
      </p:sp>
      <p:sp>
        <p:nvSpPr>
          <p:cNvPr id="8" name="Oval 7"/>
          <p:cNvSpPr/>
          <p:nvPr/>
        </p:nvSpPr>
        <p:spPr>
          <a:xfrm>
            <a:off x="3357554" y="3786190"/>
            <a:ext cx="1214446" cy="642942"/>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714876" y="3857628"/>
            <a:ext cx="2318262" cy="523220"/>
          </a:xfrm>
          <a:prstGeom prst="rect">
            <a:avLst/>
          </a:prstGeom>
          <a:noFill/>
        </p:spPr>
        <p:txBody>
          <a:bodyPr wrap="none" lIns="91440" tIns="45720" rIns="91440" bIns="45720">
            <a:spAutoFit/>
          </a:bodyPr>
          <a:lstStyle/>
          <a:p>
            <a:pPr algn="ctr"/>
            <a:r>
              <a:rPr 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mj-lt"/>
              </a:rPr>
              <a:t>Buckling Load</a:t>
            </a:r>
            <a:endParaRPr lang="en-US" sz="2800" b="1" cap="none" spc="0"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0.70"/>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7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Effect transition="in" filter="fade">
                                      <p:cBhvr>
                                        <p:cTn id="20" dur="1000"/>
                                        <p:tgtEl>
                                          <p:spTgt spid="6"/>
                                        </p:tgtEl>
                                      </p:cBhvr>
                                    </p:animEffect>
                                  </p:childTnLst>
                                </p:cTn>
                              </p:par>
                            </p:childTnLst>
                          </p:cTn>
                        </p:par>
                        <p:par>
                          <p:cTn id="21" fill="hold">
                            <p:stCondLst>
                              <p:cond delay="2000"/>
                            </p:stCondLst>
                            <p:childTnLst>
                              <p:par>
                                <p:cTn id="22" presetID="55"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strVal val="#ppt_w*0.70"/>
                                          </p:val>
                                        </p:tav>
                                        <p:tav tm="100000">
                                          <p:val>
                                            <p:strVal val="#ppt_w"/>
                                          </p:val>
                                        </p:tav>
                                      </p:tavLst>
                                    </p:anim>
                                    <p:anim calcmode="lin" valueType="num">
                                      <p:cBhvr>
                                        <p:cTn id="25" dur="1000" fill="hold"/>
                                        <p:tgtEl>
                                          <p:spTgt spid="7"/>
                                        </p:tgtEl>
                                        <p:attrNameLst>
                                          <p:attrName>ppt_h</p:attrName>
                                        </p:attrNameLst>
                                      </p:cBhvr>
                                      <p:tavLst>
                                        <p:tav tm="0">
                                          <p:val>
                                            <p:strVal val="#ppt_h"/>
                                          </p:val>
                                        </p:tav>
                                        <p:tav tm="100000">
                                          <p:val>
                                            <p:strVal val="#ppt_h"/>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93280" y="150759"/>
            <a:ext cx="287931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مراحل طراحی پیشنهادی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5110694" cy="461665"/>
          </a:xfrm>
          <a:prstGeom prst="rect">
            <a:avLst/>
          </a:prstGeom>
          <a:noFill/>
        </p:spPr>
        <p:txBody>
          <a:bodyPr wrap="none" lIns="91440" tIns="45720" rIns="91440" bIns="45720">
            <a:spAutoFit/>
          </a:bodyPr>
          <a:lstStyle/>
          <a:p>
            <a:pPr algn="ctr"/>
            <a:r>
              <a:rPr lang="en-US" sz="2400" b="1" kern="9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Recommended Design Procedure</a:t>
            </a:r>
            <a:endParaRPr lang="en-US" sz="2400" b="1" kern="900" cap="none"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26" name="Rectangle 25"/>
          <p:cNvSpPr/>
          <p:nvPr/>
        </p:nvSpPr>
        <p:spPr>
          <a:xfrm>
            <a:off x="4572000" y="1071546"/>
            <a:ext cx="4286280"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1- تعیین سطح مقطع ورق هسته با استفاده از معادله </a:t>
            </a:r>
          </a:p>
        </p:txBody>
      </p:sp>
      <p:pic>
        <p:nvPicPr>
          <p:cNvPr id="5122" name="Picture 2" descr="G:\Structure Engineering\Structure Engineering\Stability Structure\Seminar\pic\3\7.jpg"/>
          <p:cNvPicPr>
            <a:picLocks noChangeAspect="1" noChangeArrowheads="1"/>
          </p:cNvPicPr>
          <p:nvPr/>
        </p:nvPicPr>
        <p:blipFill>
          <a:blip r:embed="rId2"/>
          <a:srcRect/>
          <a:stretch>
            <a:fillRect/>
          </a:stretch>
        </p:blipFill>
        <p:spPr bwMode="auto">
          <a:xfrm>
            <a:off x="714348" y="1054700"/>
            <a:ext cx="3000396" cy="642942"/>
          </a:xfrm>
          <a:prstGeom prst="rect">
            <a:avLst/>
          </a:prstGeom>
          <a:noFill/>
        </p:spPr>
      </p:pic>
      <p:sp>
        <p:nvSpPr>
          <p:cNvPr id="27" name="Rectangle 26"/>
          <p:cNvSpPr/>
          <p:nvPr/>
        </p:nvSpPr>
        <p:spPr>
          <a:xfrm>
            <a:off x="1214414" y="1857364"/>
            <a:ext cx="6786610" cy="107157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200000"/>
              </a:lnSpc>
            </a:pPr>
            <a:r>
              <a:rPr lang="el-GR" b="1" dirty="0" smtClean="0">
                <a:solidFill>
                  <a:schemeClr val="bg1"/>
                </a:solidFill>
                <a:cs typeface="B Zar" pitchFamily="2" charset="-78"/>
              </a:rPr>
              <a:t>β</a:t>
            </a:r>
            <a:r>
              <a:rPr lang="fa-IR" b="1" dirty="0" smtClean="0">
                <a:solidFill>
                  <a:schemeClr val="bg1"/>
                </a:solidFill>
                <a:cs typeface="B Zar" pitchFamily="2" charset="-78"/>
              </a:rPr>
              <a:t> </a:t>
            </a:r>
            <a:r>
              <a:rPr lang="en-US" b="1" dirty="0" smtClean="0">
                <a:solidFill>
                  <a:schemeClr val="bg1"/>
                </a:solidFill>
                <a:cs typeface="B Zar" pitchFamily="2" charset="-78"/>
              </a:rPr>
              <a:t> </a:t>
            </a:r>
            <a:r>
              <a:rPr lang="en-US" b="1" dirty="0" err="1" smtClean="0">
                <a:solidFill>
                  <a:schemeClr val="bg1"/>
                </a:solidFill>
                <a:cs typeface="B Zar" pitchFamily="2" charset="-78"/>
              </a:rPr>
              <a:t>deretmine</a:t>
            </a:r>
            <a:r>
              <a:rPr lang="en-US" b="1" dirty="0" smtClean="0">
                <a:solidFill>
                  <a:schemeClr val="bg1"/>
                </a:solidFill>
                <a:cs typeface="B Zar" pitchFamily="2" charset="-78"/>
              </a:rPr>
              <a:t>        1- based on experimental results ( 1.15 )</a:t>
            </a:r>
          </a:p>
          <a:p>
            <a:pPr algn="r">
              <a:lnSpc>
                <a:spcPct val="200000"/>
              </a:lnSpc>
            </a:pPr>
            <a:r>
              <a:rPr lang="en-US" b="1" dirty="0" smtClean="0">
                <a:solidFill>
                  <a:schemeClr val="bg1"/>
                </a:solidFill>
                <a:cs typeface="B Zar" pitchFamily="2" charset="-78"/>
              </a:rPr>
              <a:t>                     2- AISC seismic provisions ( 1.3 )</a:t>
            </a:r>
            <a:r>
              <a:rPr lang="en-US" b="1" dirty="0" smtClean="0">
                <a:solidFill>
                  <a:schemeClr val="accent6">
                    <a:lumMod val="40000"/>
                    <a:lumOff val="60000"/>
                  </a:schemeClr>
                </a:solidFill>
                <a:cs typeface="B Zar" pitchFamily="2" charset="-78"/>
              </a:rPr>
              <a:t>………</a:t>
            </a:r>
            <a:r>
              <a:rPr lang="en-US" b="1" dirty="0" smtClean="0">
                <a:solidFill>
                  <a:schemeClr val="bg1"/>
                </a:solidFill>
                <a:cs typeface="B Zar" pitchFamily="2" charset="-78"/>
              </a:rPr>
              <a:t>    </a:t>
            </a:r>
            <a:endParaRPr lang="fa-IR" b="1" dirty="0" smtClean="0">
              <a:solidFill>
                <a:schemeClr val="bg1"/>
              </a:solidFill>
              <a:cs typeface="B Zar" pitchFamily="2" charset="-78"/>
            </a:endParaRPr>
          </a:p>
        </p:txBody>
      </p:sp>
      <p:sp>
        <p:nvSpPr>
          <p:cNvPr id="28" name="Rectangle 27"/>
          <p:cNvSpPr/>
          <p:nvPr/>
        </p:nvSpPr>
        <p:spPr>
          <a:xfrm>
            <a:off x="285720" y="4357694"/>
            <a:ext cx="8572560" cy="192882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fa-IR" b="1" dirty="0" smtClean="0">
                <a:solidFill>
                  <a:schemeClr val="bg1"/>
                </a:solidFill>
                <a:cs typeface="B Zar" pitchFamily="2" charset="-78"/>
              </a:rPr>
              <a:t> تا ابعاد اولیه اعضای مهار</a:t>
            </a:r>
            <a:r>
              <a:rPr lang="en-US" b="1" dirty="0" smtClean="0">
                <a:solidFill>
                  <a:schemeClr val="bg1"/>
                </a:solidFill>
                <a:cs typeface="B Zar" pitchFamily="2" charset="-78"/>
              </a:rPr>
              <a:t>(</a:t>
            </a:r>
            <a:r>
              <a:rPr lang="en-US" b="1" dirty="0" err="1" smtClean="0">
                <a:solidFill>
                  <a:schemeClr val="bg1"/>
                </a:solidFill>
                <a:cs typeface="B Zar" pitchFamily="2" charset="-78"/>
              </a:rPr>
              <a:t>P</a:t>
            </a:r>
            <a:r>
              <a:rPr lang="en-US" b="1" baseline="-25000" dirty="0" err="1" smtClean="0">
                <a:solidFill>
                  <a:schemeClr val="bg1"/>
                </a:solidFill>
                <a:cs typeface="B Zar" pitchFamily="2" charset="-78"/>
              </a:rPr>
              <a:t>y</a:t>
            </a:r>
            <a:r>
              <a:rPr lang="en-US" b="1" dirty="0" smtClean="0">
                <a:solidFill>
                  <a:schemeClr val="bg1"/>
                </a:solidFill>
                <a:cs typeface="B Zar" pitchFamily="2" charset="-78"/>
              </a:rPr>
              <a:t>   ,    </a:t>
            </a:r>
            <a:r>
              <a:rPr lang="en-US" b="1" dirty="0" err="1" smtClean="0">
                <a:solidFill>
                  <a:schemeClr val="bg1"/>
                </a:solidFill>
                <a:cs typeface="B Zar" pitchFamily="2" charset="-78"/>
              </a:rPr>
              <a:t>P</a:t>
            </a:r>
            <a:r>
              <a:rPr lang="en-US" b="1" baseline="-25000" dirty="0" err="1" smtClean="0">
                <a:solidFill>
                  <a:schemeClr val="bg1"/>
                </a:solidFill>
                <a:cs typeface="B Zar" pitchFamily="2" charset="-78"/>
              </a:rPr>
              <a:t>e</a:t>
            </a:r>
            <a:r>
              <a:rPr lang="en-US" b="1" baseline="-25000" dirty="0" smtClean="0">
                <a:solidFill>
                  <a:schemeClr val="bg1"/>
                </a:solidFill>
                <a:cs typeface="B Zar" pitchFamily="2" charset="-78"/>
              </a:rPr>
              <a:t> </a:t>
            </a:r>
            <a:r>
              <a:rPr lang="en-US" b="1" dirty="0" smtClean="0">
                <a:solidFill>
                  <a:schemeClr val="bg1"/>
                </a:solidFill>
                <a:cs typeface="B Zar" pitchFamily="2" charset="-78"/>
              </a:rPr>
              <a:t>/ </a:t>
            </a:r>
            <a:r>
              <a:rPr lang="en-US" b="1" dirty="0" err="1" smtClean="0">
                <a:solidFill>
                  <a:schemeClr val="bg1"/>
                </a:solidFill>
                <a:cs typeface="B Zar" pitchFamily="2" charset="-78"/>
              </a:rPr>
              <a:t>P</a:t>
            </a:r>
            <a:r>
              <a:rPr lang="en-US" b="1" baseline="-25000" dirty="0" err="1" smtClean="0">
                <a:solidFill>
                  <a:schemeClr val="bg1"/>
                </a:solidFill>
                <a:cs typeface="B Zar" pitchFamily="2" charset="-78"/>
              </a:rPr>
              <a:t>y</a:t>
            </a:r>
            <a:r>
              <a:rPr lang="en-US" b="1" baseline="-25000" dirty="0" smtClean="0">
                <a:solidFill>
                  <a:schemeClr val="bg1"/>
                </a:solidFill>
                <a:cs typeface="B Zar" pitchFamily="2" charset="-78"/>
              </a:rPr>
              <a:t> </a:t>
            </a:r>
            <a:r>
              <a:rPr lang="en-US" b="1" dirty="0" smtClean="0">
                <a:solidFill>
                  <a:schemeClr val="bg1"/>
                </a:solidFill>
                <a:cs typeface="B Zar" pitchFamily="2" charset="-78"/>
              </a:rPr>
              <a:t>&gt;2.5</a:t>
            </a:r>
            <a:r>
              <a:rPr lang="en-US" b="1" baseline="-25000" dirty="0" smtClean="0">
                <a:solidFill>
                  <a:schemeClr val="bg1"/>
                </a:solidFill>
                <a:cs typeface="B Zar" pitchFamily="2" charset="-78"/>
              </a:rPr>
              <a:t> </a:t>
            </a:r>
            <a:r>
              <a:rPr lang="en-US" b="1" dirty="0" smtClean="0">
                <a:solidFill>
                  <a:schemeClr val="bg1"/>
                </a:solidFill>
                <a:cs typeface="B Zar" pitchFamily="2" charset="-78"/>
              </a:rPr>
              <a:t>)   </a:t>
            </a:r>
            <a:r>
              <a:rPr lang="fa-IR" b="1" dirty="0" smtClean="0">
                <a:solidFill>
                  <a:schemeClr val="bg1"/>
                </a:solidFill>
                <a:cs typeface="B Zar" pitchFamily="2" charset="-78"/>
              </a:rPr>
              <a:t>2- محاسبه ممان اینرسی اعضای مهارکننده بر مبنای</a:t>
            </a:r>
          </a:p>
          <a:p>
            <a:pPr algn="ctr">
              <a:lnSpc>
                <a:spcPct val="200000"/>
              </a:lnSpc>
            </a:pPr>
            <a:r>
              <a:rPr lang="fa-IR" b="1" dirty="0" smtClean="0">
                <a:solidFill>
                  <a:schemeClr val="bg1"/>
                </a:solidFill>
                <a:cs typeface="B Zar" pitchFamily="2" charset="-78"/>
              </a:rPr>
              <a:t>کننده بدست آید که البته بهتر است که عرض کانال و ورق هسته یکسان باشد تا کانال بر طبق جدول</a:t>
            </a:r>
          </a:p>
          <a:p>
            <a:pPr algn="ctr">
              <a:lnSpc>
                <a:spcPct val="200000"/>
              </a:lnSpc>
            </a:pPr>
            <a:r>
              <a:rPr lang="fa-IR" b="1" dirty="0" smtClean="0">
                <a:solidFill>
                  <a:schemeClr val="bg1"/>
                </a:solidFill>
                <a:cs typeface="B Zar" pitchFamily="2" charset="-78"/>
              </a:rPr>
              <a:t>ذیل بیش از نصف ممان اینرسی مقطع را تامین کند</a:t>
            </a:r>
            <a:endParaRPr lang="en-US" b="1" dirty="0" smtClean="0">
              <a:solidFill>
                <a:schemeClr val="bg1"/>
              </a:solidFill>
              <a:cs typeface="B Zar" pitchFamily="2" charset="-78"/>
            </a:endParaRPr>
          </a:p>
          <a:p>
            <a:pPr algn="ctr">
              <a:lnSpc>
                <a:spcPct val="200000"/>
              </a:lnSpc>
            </a:pPr>
            <a:endParaRPr lang="fa-IR" b="1" dirty="0" smtClean="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strVal val="#ppt_w*0.70"/>
                                          </p:val>
                                        </p:tav>
                                        <p:tav tm="100000">
                                          <p:val>
                                            <p:strVal val="#ppt_w"/>
                                          </p:val>
                                        </p:tav>
                                      </p:tavLst>
                                    </p:anim>
                                    <p:anim calcmode="lin" valueType="num">
                                      <p:cBhvr>
                                        <p:cTn id="15" dur="1000" fill="hold"/>
                                        <p:tgtEl>
                                          <p:spTgt spid="28"/>
                                        </p:tgtEl>
                                        <p:attrNameLst>
                                          <p:attrName>ppt_h</p:attrName>
                                        </p:attrNameLst>
                                      </p:cBhvr>
                                      <p:tavLst>
                                        <p:tav tm="0">
                                          <p:val>
                                            <p:strVal val="#ppt_h"/>
                                          </p:val>
                                        </p:tav>
                                        <p:tav tm="100000">
                                          <p:val>
                                            <p:strVal val="#ppt_h"/>
                                          </p:val>
                                        </p:tav>
                                      </p:tavLst>
                                    </p:anim>
                                    <p:animEffect transition="in" filter="fade">
                                      <p:cBhvr>
                                        <p:cTn id="1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93280" y="150759"/>
            <a:ext cx="287931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مراحل طراحی پیشنهادی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5110694" cy="461665"/>
          </a:xfrm>
          <a:prstGeom prst="rect">
            <a:avLst/>
          </a:prstGeom>
          <a:noFill/>
        </p:spPr>
        <p:txBody>
          <a:bodyPr wrap="none" lIns="91440" tIns="45720" rIns="91440" bIns="45720">
            <a:spAutoFit/>
          </a:bodyPr>
          <a:lstStyle/>
          <a:p>
            <a:pPr algn="ctr"/>
            <a:r>
              <a:rPr lang="en-US" sz="2400" b="1" kern="9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Recommended Design Procedure</a:t>
            </a:r>
            <a:endParaRPr lang="en-US" sz="2400" b="1" kern="900" cap="none"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pic>
        <p:nvPicPr>
          <p:cNvPr id="6146" name="Picture 2" descr="G:\Structure Engineering\Structure Engineering\Stability Structure\Seminar\pic\4\4.jpg"/>
          <p:cNvPicPr>
            <a:picLocks noChangeAspect="1" noChangeArrowheads="1"/>
          </p:cNvPicPr>
          <p:nvPr/>
        </p:nvPicPr>
        <p:blipFill>
          <a:blip r:embed="rId2"/>
          <a:srcRect/>
          <a:stretch>
            <a:fillRect/>
          </a:stretch>
        </p:blipFill>
        <p:spPr bwMode="auto">
          <a:xfrm>
            <a:off x="0" y="857232"/>
            <a:ext cx="9144000" cy="5500725"/>
          </a:xfrm>
          <a:prstGeom prst="rect">
            <a:avLst/>
          </a:prstGeom>
          <a:noFill/>
        </p:spPr>
      </p:pic>
      <p:sp>
        <p:nvSpPr>
          <p:cNvPr id="9" name="Rectangle 8"/>
          <p:cNvSpPr/>
          <p:nvPr/>
        </p:nvSpPr>
        <p:spPr>
          <a:xfrm>
            <a:off x="0" y="1357298"/>
            <a:ext cx="9001156" cy="3357586"/>
          </a:xfrm>
          <a:prstGeom prst="rect">
            <a:avLst/>
          </a:prstGeom>
          <a:solidFill>
            <a:schemeClr val="accent1">
              <a:alpha val="2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93280" y="150759"/>
            <a:ext cx="287931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مراحل طراحی پیشنهادی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5110694" cy="461665"/>
          </a:xfrm>
          <a:prstGeom prst="rect">
            <a:avLst/>
          </a:prstGeom>
          <a:noFill/>
        </p:spPr>
        <p:txBody>
          <a:bodyPr wrap="none" lIns="91440" tIns="45720" rIns="91440" bIns="45720">
            <a:spAutoFit/>
          </a:bodyPr>
          <a:lstStyle/>
          <a:p>
            <a:pPr algn="ctr"/>
            <a:r>
              <a:rPr lang="en-US" sz="2400" b="1" kern="9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Recommended Design Procedure</a:t>
            </a:r>
            <a:endParaRPr lang="en-US" sz="2400" b="1" kern="900" cap="none"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8" name="Rectangle 7"/>
          <p:cNvSpPr/>
          <p:nvPr/>
        </p:nvSpPr>
        <p:spPr>
          <a:xfrm>
            <a:off x="4357686" y="1071546"/>
            <a:ext cx="4500594"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3- محاسبه ظرفیت لنگر پلاستیک اعضای مهار کننده  </a:t>
            </a:r>
          </a:p>
        </p:txBody>
      </p:sp>
      <p:sp>
        <p:nvSpPr>
          <p:cNvPr id="9" name="Rectangle 8"/>
          <p:cNvSpPr/>
          <p:nvPr/>
        </p:nvSpPr>
        <p:spPr>
          <a:xfrm>
            <a:off x="4071934" y="2054832"/>
            <a:ext cx="4857784"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و حداکثر بار فشاری بر اساس محدود کردن کمانش کلی </a:t>
            </a:r>
          </a:p>
        </p:txBody>
      </p:sp>
      <p:pic>
        <p:nvPicPr>
          <p:cNvPr id="7170" name="Picture 2" descr="G:\Structure Engineering\Structure Engineering\Stability Structure\Seminar\pic\3\1.jpg"/>
          <p:cNvPicPr>
            <a:picLocks noChangeAspect="1" noChangeArrowheads="1"/>
          </p:cNvPicPr>
          <p:nvPr/>
        </p:nvPicPr>
        <p:blipFill>
          <a:blip r:embed="rId2"/>
          <a:srcRect/>
          <a:stretch>
            <a:fillRect/>
          </a:stretch>
        </p:blipFill>
        <p:spPr bwMode="auto">
          <a:xfrm>
            <a:off x="142844" y="1071546"/>
            <a:ext cx="4037033" cy="673744"/>
          </a:xfrm>
          <a:prstGeom prst="rect">
            <a:avLst/>
          </a:prstGeom>
          <a:noFill/>
        </p:spPr>
      </p:pic>
      <p:pic>
        <p:nvPicPr>
          <p:cNvPr id="7171" name="Picture 3" descr="G:\Structure Engineering\Structure Engineering\Stability Structure\Seminar\pic\3\2.jpg"/>
          <p:cNvPicPr>
            <a:picLocks noChangeAspect="1" noChangeArrowheads="1"/>
          </p:cNvPicPr>
          <p:nvPr/>
        </p:nvPicPr>
        <p:blipFill>
          <a:blip r:embed="rId3"/>
          <a:srcRect/>
          <a:stretch>
            <a:fillRect/>
          </a:stretch>
        </p:blipFill>
        <p:spPr bwMode="auto">
          <a:xfrm>
            <a:off x="142844" y="1840518"/>
            <a:ext cx="3714776" cy="1071570"/>
          </a:xfrm>
          <a:prstGeom prst="rect">
            <a:avLst/>
          </a:prstGeom>
          <a:noFill/>
        </p:spPr>
      </p:pic>
      <p:sp>
        <p:nvSpPr>
          <p:cNvPr id="12" name="Rectangle 11"/>
          <p:cNvSpPr/>
          <p:nvPr/>
        </p:nvSpPr>
        <p:spPr>
          <a:xfrm>
            <a:off x="1643042" y="3000372"/>
            <a:ext cx="5857916" cy="8572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dirty="0" smtClean="0">
                <a:solidFill>
                  <a:schemeClr val="bg1"/>
                </a:solidFill>
                <a:cs typeface="B Zar" pitchFamily="2" charset="-78"/>
              </a:rPr>
              <a:t>If </a:t>
            </a:r>
            <a:r>
              <a:rPr lang="en-US" b="1" dirty="0" err="1" smtClean="0">
                <a:solidFill>
                  <a:schemeClr val="bg1"/>
                </a:solidFill>
                <a:cs typeface="B Zar" pitchFamily="2" charset="-78"/>
              </a:rPr>
              <a:t>Pmax,g</a:t>
            </a:r>
            <a:r>
              <a:rPr lang="en-US" b="1" dirty="0" smtClean="0">
                <a:solidFill>
                  <a:schemeClr val="bg1"/>
                </a:solidFill>
                <a:cs typeface="B Zar" pitchFamily="2" charset="-78"/>
              </a:rPr>
              <a:t> &lt; </a:t>
            </a:r>
            <a:r>
              <a:rPr lang="en-US" b="1" dirty="0" err="1" smtClean="0">
                <a:solidFill>
                  <a:schemeClr val="bg1"/>
                </a:solidFill>
                <a:cs typeface="B Zar" pitchFamily="2" charset="-78"/>
              </a:rPr>
              <a:t>Pu</a:t>
            </a:r>
            <a:r>
              <a:rPr lang="en-US" b="1" dirty="0" smtClean="0">
                <a:solidFill>
                  <a:schemeClr val="bg1"/>
                </a:solidFill>
                <a:cs typeface="B Zar" pitchFamily="2" charset="-78"/>
              </a:rPr>
              <a:t> then return step 2 and determine </a:t>
            </a:r>
          </a:p>
          <a:p>
            <a:pPr algn="ctr">
              <a:lnSpc>
                <a:spcPct val="150000"/>
              </a:lnSpc>
            </a:pPr>
            <a:r>
              <a:rPr lang="en-US" b="1" dirty="0" smtClean="0">
                <a:solidFill>
                  <a:schemeClr val="bg1"/>
                </a:solidFill>
                <a:cs typeface="B Zar" pitchFamily="2" charset="-78"/>
              </a:rPr>
              <a:t>other dimensions restrained members </a:t>
            </a:r>
            <a:endParaRPr lang="fa-IR" b="1" dirty="0" smtClean="0">
              <a:solidFill>
                <a:schemeClr val="bg1"/>
              </a:solidFill>
              <a:cs typeface="B Zar" pitchFamily="2" charset="-78"/>
            </a:endParaRPr>
          </a:p>
        </p:txBody>
      </p:sp>
      <p:sp>
        <p:nvSpPr>
          <p:cNvPr id="13" name="Rectangle 12"/>
          <p:cNvSpPr/>
          <p:nvPr/>
        </p:nvSpPr>
        <p:spPr>
          <a:xfrm>
            <a:off x="6072198" y="4214818"/>
            <a:ext cx="2786082"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4- محاسبه طول موج کمانشی   </a:t>
            </a:r>
          </a:p>
        </p:txBody>
      </p:sp>
      <p:sp>
        <p:nvSpPr>
          <p:cNvPr id="14" name="Rectangle 13"/>
          <p:cNvSpPr/>
          <p:nvPr/>
        </p:nvSpPr>
        <p:spPr>
          <a:xfrm>
            <a:off x="3786182" y="5143512"/>
            <a:ext cx="5143536"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و حداکثر بار فشاری بر اساس محدود کردن مد بالای کمانشی </a:t>
            </a:r>
          </a:p>
        </p:txBody>
      </p:sp>
      <p:pic>
        <p:nvPicPr>
          <p:cNvPr id="7172" name="Picture 4" descr="G:\Structure Engineering\Structure Engineering\Stability Structure\Seminar\pic\3\3.jpg"/>
          <p:cNvPicPr>
            <a:picLocks noChangeAspect="1" noChangeArrowheads="1"/>
          </p:cNvPicPr>
          <p:nvPr/>
        </p:nvPicPr>
        <p:blipFill>
          <a:blip r:embed="rId4"/>
          <a:srcRect/>
          <a:stretch>
            <a:fillRect/>
          </a:stretch>
        </p:blipFill>
        <p:spPr bwMode="auto">
          <a:xfrm>
            <a:off x="525462" y="4143380"/>
            <a:ext cx="2474901" cy="857256"/>
          </a:xfrm>
          <a:prstGeom prst="rect">
            <a:avLst/>
          </a:prstGeom>
          <a:noFill/>
        </p:spPr>
      </p:pic>
      <p:pic>
        <p:nvPicPr>
          <p:cNvPr id="7173" name="Picture 5" descr="G:\Structure Engineering\Structure Engineering\Stability Structure\Seminar\pic\3\5.jpg"/>
          <p:cNvPicPr>
            <a:picLocks noChangeAspect="1" noChangeArrowheads="1"/>
          </p:cNvPicPr>
          <p:nvPr/>
        </p:nvPicPr>
        <p:blipFill>
          <a:blip r:embed="rId5"/>
          <a:srcRect/>
          <a:stretch>
            <a:fillRect/>
          </a:stretch>
        </p:blipFill>
        <p:spPr bwMode="auto">
          <a:xfrm>
            <a:off x="500034" y="5143512"/>
            <a:ext cx="2428892" cy="714380"/>
          </a:xfrm>
          <a:prstGeom prst="rect">
            <a:avLst/>
          </a:prstGeom>
          <a:noFill/>
        </p:spPr>
      </p:pic>
      <p:sp>
        <p:nvSpPr>
          <p:cNvPr id="17" name="Rectangle 16"/>
          <p:cNvSpPr/>
          <p:nvPr/>
        </p:nvSpPr>
        <p:spPr>
          <a:xfrm>
            <a:off x="1643042" y="5929330"/>
            <a:ext cx="5857916" cy="8572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dirty="0" smtClean="0">
                <a:solidFill>
                  <a:schemeClr val="bg1"/>
                </a:solidFill>
                <a:cs typeface="B Zar" pitchFamily="2" charset="-78"/>
              </a:rPr>
              <a:t>If </a:t>
            </a:r>
            <a:r>
              <a:rPr lang="en-US" b="1" dirty="0" err="1" smtClean="0">
                <a:solidFill>
                  <a:schemeClr val="bg1"/>
                </a:solidFill>
                <a:cs typeface="B Zar" pitchFamily="2" charset="-78"/>
              </a:rPr>
              <a:t>Pmax,l</a:t>
            </a:r>
            <a:r>
              <a:rPr lang="en-US" b="1" dirty="0" smtClean="0">
                <a:solidFill>
                  <a:schemeClr val="bg1"/>
                </a:solidFill>
                <a:cs typeface="B Zar" pitchFamily="2" charset="-78"/>
              </a:rPr>
              <a:t> &lt; </a:t>
            </a:r>
            <a:r>
              <a:rPr lang="en-US" b="1" dirty="0" err="1" smtClean="0">
                <a:solidFill>
                  <a:schemeClr val="bg1"/>
                </a:solidFill>
                <a:cs typeface="B Zar" pitchFamily="2" charset="-78"/>
              </a:rPr>
              <a:t>Pu</a:t>
            </a:r>
            <a:r>
              <a:rPr lang="en-US" b="1" dirty="0" smtClean="0">
                <a:solidFill>
                  <a:schemeClr val="bg1"/>
                </a:solidFill>
                <a:cs typeface="B Zar" pitchFamily="2" charset="-78"/>
              </a:rPr>
              <a:t> then return step 2 and determine </a:t>
            </a:r>
          </a:p>
          <a:p>
            <a:pPr algn="ctr">
              <a:lnSpc>
                <a:spcPct val="150000"/>
              </a:lnSpc>
            </a:pPr>
            <a:r>
              <a:rPr lang="en-US" b="1" dirty="0" smtClean="0">
                <a:solidFill>
                  <a:schemeClr val="bg1"/>
                </a:solidFill>
                <a:cs typeface="B Zar" pitchFamily="2" charset="-78"/>
              </a:rPr>
              <a:t>other dimensions restrained members </a:t>
            </a:r>
            <a:endParaRPr lang="fa-IR" b="1" dirty="0" smtClean="0">
              <a:solidFill>
                <a:schemeClr val="bg1"/>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wipe(left)">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7171"/>
                                        </p:tgtEl>
                                        <p:attrNameLst>
                                          <p:attrName>style.visibility</p:attrName>
                                        </p:attrNameLst>
                                      </p:cBhvr>
                                      <p:to>
                                        <p:strVal val="visible"/>
                                      </p:to>
                                    </p:set>
                                    <p:animEffect transition="in" filter="wipe(left)">
                                      <p:cBhvr>
                                        <p:cTn id="19" dur="500"/>
                                        <p:tgtEl>
                                          <p:spTgt spid="717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0"/>
                                  </p:stCondLst>
                                  <p:childTnLst>
                                    <p:set>
                                      <p:cBhvr>
                                        <p:cTn id="31" dur="1" fill="hold">
                                          <p:stCondLst>
                                            <p:cond delay="0"/>
                                          </p:stCondLst>
                                        </p:cTn>
                                        <p:tgtEl>
                                          <p:spTgt spid="7172"/>
                                        </p:tgtEl>
                                        <p:attrNameLst>
                                          <p:attrName>style.visibility</p:attrName>
                                        </p:attrNameLst>
                                      </p:cBhvr>
                                      <p:to>
                                        <p:strVal val="visible"/>
                                      </p:to>
                                    </p:set>
                                    <p:animEffect transition="in" filter="wipe(left)">
                                      <p:cBhvr>
                                        <p:cTn id="32" dur="500"/>
                                        <p:tgtEl>
                                          <p:spTgt spid="717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8" fill="hold" nodeType="withEffect">
                                  <p:stCondLst>
                                    <p:cond delay="0"/>
                                  </p:stCondLst>
                                  <p:childTnLst>
                                    <p:set>
                                      <p:cBhvr>
                                        <p:cTn id="39" dur="1" fill="hold">
                                          <p:stCondLst>
                                            <p:cond delay="0"/>
                                          </p:stCondLst>
                                        </p:cTn>
                                        <p:tgtEl>
                                          <p:spTgt spid="7173"/>
                                        </p:tgtEl>
                                        <p:attrNameLst>
                                          <p:attrName>style.visibility</p:attrName>
                                        </p:attrNameLst>
                                      </p:cBhvr>
                                      <p:to>
                                        <p:strVal val="visible"/>
                                      </p:to>
                                    </p:set>
                                    <p:animEffect transition="in" filter="wipe(left)">
                                      <p:cBhvr>
                                        <p:cTn id="40" dur="500"/>
                                        <p:tgtEl>
                                          <p:spTgt spid="7173"/>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0" y="1500174"/>
            <a:ext cx="9144000" cy="3223436"/>
          </a:xfrm>
          <a:prstGeom prst="rect">
            <a:avLst/>
          </a:prstGeom>
          <a:noFill/>
          <a:ln w="9525">
            <a:noFill/>
            <a:miter lim="800000"/>
            <a:headEnd/>
            <a:tailEnd/>
          </a:ln>
          <a:effectLst/>
        </p:spPr>
      </p:pic>
      <p:sp>
        <p:nvSpPr>
          <p:cNvPr id="5" name="TextBox 4"/>
          <p:cNvSpPr txBox="1"/>
          <p:nvPr/>
        </p:nvSpPr>
        <p:spPr>
          <a:xfrm>
            <a:off x="3000364" y="5072050"/>
            <a:ext cx="1714512" cy="888705"/>
          </a:xfrm>
          <a:prstGeom prst="rect">
            <a:avLst/>
          </a:prstGeom>
          <a:solidFill>
            <a:schemeClr val="bg1"/>
          </a:solidFill>
        </p:spPr>
        <p:txBody>
          <a:bodyPr wrap="square" rtlCol="1">
            <a:spAutoFit/>
          </a:bodyPr>
          <a:lstStyle/>
          <a:p>
            <a:pPr algn="ctr">
              <a:lnSpc>
                <a:spcPct val="150000"/>
              </a:lnSpc>
            </a:pPr>
            <a:r>
              <a:rPr lang="fa-IR" b="1" dirty="0" smtClean="0">
                <a:solidFill>
                  <a:srgbClr val="FFFF00"/>
                </a:solidFill>
                <a:cs typeface="B Zar" pitchFamily="2" charset="-78"/>
              </a:rPr>
              <a:t>قسمت محصور شده جاری شده</a:t>
            </a:r>
            <a:endParaRPr lang="fa-IR" b="1" dirty="0">
              <a:solidFill>
                <a:srgbClr val="FFFF00"/>
              </a:solidFill>
              <a:cs typeface="B Zar" pitchFamily="2" charset="-78"/>
            </a:endParaRPr>
          </a:p>
        </p:txBody>
      </p:sp>
      <p:sp>
        <p:nvSpPr>
          <p:cNvPr id="6" name="TextBox 5"/>
          <p:cNvSpPr txBox="1"/>
          <p:nvPr/>
        </p:nvSpPr>
        <p:spPr>
          <a:xfrm>
            <a:off x="5175496" y="5072050"/>
            <a:ext cx="1571636" cy="923330"/>
          </a:xfrm>
          <a:prstGeom prst="rect">
            <a:avLst/>
          </a:prstGeom>
          <a:solidFill>
            <a:schemeClr val="bg1"/>
          </a:solidFill>
        </p:spPr>
        <p:txBody>
          <a:bodyPr wrap="square" rtlCol="1">
            <a:spAutoFit/>
          </a:bodyPr>
          <a:lstStyle/>
          <a:p>
            <a:pPr algn="ctr">
              <a:lnSpc>
                <a:spcPct val="150000"/>
              </a:lnSpc>
            </a:pPr>
            <a:r>
              <a:rPr lang="fa-IR" b="1" dirty="0" smtClean="0">
                <a:solidFill>
                  <a:srgbClr val="FFFF00"/>
                </a:solidFill>
                <a:cs typeface="B Zar" pitchFamily="2" charset="-78"/>
              </a:rPr>
              <a:t>قسمت محصور شده جاری نشده</a:t>
            </a:r>
            <a:endParaRPr lang="fa-IR" b="1" dirty="0">
              <a:solidFill>
                <a:srgbClr val="FFFF00"/>
              </a:solidFill>
              <a:cs typeface="B Zar" pitchFamily="2" charset="-78"/>
            </a:endParaRPr>
          </a:p>
        </p:txBody>
      </p:sp>
      <p:sp>
        <p:nvSpPr>
          <p:cNvPr id="7" name="TextBox 6"/>
          <p:cNvSpPr txBox="1"/>
          <p:nvPr/>
        </p:nvSpPr>
        <p:spPr>
          <a:xfrm>
            <a:off x="7215206" y="5072050"/>
            <a:ext cx="1785950" cy="923330"/>
          </a:xfrm>
          <a:prstGeom prst="rect">
            <a:avLst/>
          </a:prstGeom>
          <a:solidFill>
            <a:schemeClr val="bg1"/>
          </a:solidFill>
        </p:spPr>
        <p:txBody>
          <a:bodyPr wrap="square" rtlCol="1">
            <a:spAutoFit/>
          </a:bodyPr>
          <a:lstStyle/>
          <a:p>
            <a:pPr algn="ctr">
              <a:lnSpc>
                <a:spcPct val="150000"/>
              </a:lnSpc>
            </a:pPr>
            <a:r>
              <a:rPr lang="fa-IR" b="1" dirty="0" smtClean="0">
                <a:solidFill>
                  <a:srgbClr val="FFFF00"/>
                </a:solidFill>
                <a:cs typeface="B Zar" pitchFamily="2" charset="-78"/>
              </a:rPr>
              <a:t>قسمت محصور نشده جاری نشده</a:t>
            </a:r>
            <a:endParaRPr lang="en-US" b="1" dirty="0" smtClean="0">
              <a:solidFill>
                <a:srgbClr val="FFFF00"/>
              </a:solidFill>
              <a:cs typeface="B Zar" pitchFamily="2" charset="-78"/>
            </a:endParaRPr>
          </a:p>
        </p:txBody>
      </p:sp>
      <p:cxnSp>
        <p:nvCxnSpPr>
          <p:cNvPr id="9" name="Straight Arrow Connector 8"/>
          <p:cNvCxnSpPr>
            <a:stCxn id="7" idx="0"/>
          </p:cNvCxnSpPr>
          <p:nvPr/>
        </p:nvCxnSpPr>
        <p:spPr>
          <a:xfrm rot="16200000" flipV="1">
            <a:off x="7340223" y="4304091"/>
            <a:ext cx="928694" cy="60722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0"/>
          </p:cNvCxnSpPr>
          <p:nvPr/>
        </p:nvCxnSpPr>
        <p:spPr>
          <a:xfrm rot="5400000" flipH="1" flipV="1">
            <a:off x="5909599" y="4195071"/>
            <a:ext cx="928694" cy="825264"/>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0"/>
          </p:cNvCxnSpPr>
          <p:nvPr/>
        </p:nvCxnSpPr>
        <p:spPr>
          <a:xfrm rot="5400000" flipH="1" flipV="1">
            <a:off x="3571868" y="4429108"/>
            <a:ext cx="928694" cy="35719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824324" y="53712"/>
            <a:ext cx="2140330"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چکیده مقاله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12" name="Rectangle 11"/>
          <p:cNvSpPr/>
          <p:nvPr/>
        </p:nvSpPr>
        <p:spPr>
          <a:xfrm>
            <a:off x="174345" y="23027"/>
            <a:ext cx="2364750" cy="646331"/>
          </a:xfrm>
          <a:prstGeom prst="rect">
            <a:avLst/>
          </a:prstGeom>
          <a:noFill/>
          <a:ln>
            <a:noFill/>
          </a:ln>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Abstract</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93280" y="150759"/>
            <a:ext cx="287931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مراحل طراحی پیشنهادی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5110694" cy="461665"/>
          </a:xfrm>
          <a:prstGeom prst="rect">
            <a:avLst/>
          </a:prstGeom>
          <a:noFill/>
        </p:spPr>
        <p:txBody>
          <a:bodyPr wrap="none" lIns="91440" tIns="45720" rIns="91440" bIns="45720">
            <a:spAutoFit/>
          </a:bodyPr>
          <a:lstStyle/>
          <a:p>
            <a:pPr algn="ctr"/>
            <a:r>
              <a:rPr lang="en-US" sz="2400" b="1" kern="9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Recommended Design Procedure</a:t>
            </a:r>
            <a:endParaRPr lang="en-US" sz="2400" b="1" kern="900" cap="none"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8" name="Rectangle 7"/>
          <p:cNvSpPr/>
          <p:nvPr/>
        </p:nvSpPr>
        <p:spPr>
          <a:xfrm>
            <a:off x="6572264" y="1071546"/>
            <a:ext cx="2286016" cy="64294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b="1" dirty="0" smtClean="0">
                <a:solidFill>
                  <a:schemeClr val="bg1"/>
                </a:solidFill>
                <a:cs typeface="B Zar" pitchFamily="2" charset="-78"/>
              </a:rPr>
              <a:t>5- تخمین نیروی تماسی  </a:t>
            </a:r>
          </a:p>
        </p:txBody>
      </p:sp>
      <p:pic>
        <p:nvPicPr>
          <p:cNvPr id="8194" name="Picture 2" descr="G:\Structure Engineering\Structure Engineering\Stability Structure\Seminar\pic\3\4.jpg"/>
          <p:cNvPicPr>
            <a:picLocks noChangeAspect="1" noChangeArrowheads="1"/>
          </p:cNvPicPr>
          <p:nvPr/>
        </p:nvPicPr>
        <p:blipFill>
          <a:blip r:embed="rId2"/>
          <a:srcRect/>
          <a:stretch>
            <a:fillRect/>
          </a:stretch>
        </p:blipFill>
        <p:spPr bwMode="auto">
          <a:xfrm>
            <a:off x="357158" y="928670"/>
            <a:ext cx="2928958" cy="1016171"/>
          </a:xfrm>
          <a:prstGeom prst="rect">
            <a:avLst/>
          </a:prstGeom>
          <a:noFill/>
        </p:spPr>
      </p:pic>
      <p:sp>
        <p:nvSpPr>
          <p:cNvPr id="15" name="Rectangle 14"/>
          <p:cNvSpPr/>
          <p:nvPr/>
        </p:nvSpPr>
        <p:spPr>
          <a:xfrm>
            <a:off x="571472" y="2285992"/>
            <a:ext cx="8001056" cy="92869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b="1" dirty="0" smtClean="0">
                <a:solidFill>
                  <a:schemeClr val="bg1"/>
                </a:solidFill>
                <a:cs typeface="B Zar" pitchFamily="2" charset="-78"/>
              </a:rPr>
              <a:t> با استفاده از ظرفیت کششی بولت ها و کل نیروی تماسی در بابند کمانش ناپذیر با</a:t>
            </a:r>
            <a:r>
              <a:rPr lang="en-US" b="1" dirty="0" err="1" smtClean="0">
                <a:solidFill>
                  <a:schemeClr val="bg1"/>
                </a:solidFill>
                <a:cs typeface="B Zar" pitchFamily="2" charset="-78"/>
              </a:rPr>
              <a:t>Nb</a:t>
            </a:r>
            <a:r>
              <a:rPr lang="fa-IR" b="1" dirty="0" smtClean="0">
                <a:solidFill>
                  <a:schemeClr val="bg1"/>
                </a:solidFill>
                <a:cs typeface="B Zar" pitchFamily="2" charset="-78"/>
              </a:rPr>
              <a:t> تعداد بولت </a:t>
            </a:r>
          </a:p>
          <a:p>
            <a:pPr algn="ctr">
              <a:lnSpc>
                <a:spcPct val="150000"/>
              </a:lnSpc>
            </a:pPr>
            <a:r>
              <a:rPr lang="fa-IR" b="1" dirty="0" smtClean="0">
                <a:solidFill>
                  <a:schemeClr val="bg1"/>
                </a:solidFill>
                <a:cs typeface="B Zar" pitchFamily="2" charset="-78"/>
              </a:rPr>
              <a:t>با نسبت ظرفیت تقاضا با مقدار 1/5 محاسبه می شود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wipe(left)">
                                      <p:cBhvr>
                                        <p:cTn id="11" dur="500"/>
                                        <p:tgtEl>
                                          <p:spTgt spid="819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46912" y="150759"/>
            <a:ext cx="145424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نتیجه گیری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2452916" cy="461665"/>
          </a:xfrm>
          <a:prstGeom prst="rect">
            <a:avLst/>
          </a:prstGeom>
          <a:noFill/>
        </p:spPr>
        <p:txBody>
          <a:bodyPr wrap="none" lIns="91440" tIns="45720" rIns="91440" bIns="45720">
            <a:spAutoFit/>
          </a:bodyPr>
          <a:lstStyle/>
          <a:p>
            <a:pPr algn="ctr"/>
            <a:r>
              <a:rPr lang="en-US" sz="2400" b="1" kern="900"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Conclusions</a:t>
            </a:r>
            <a:endParaRPr lang="en-US" sz="2400" b="1" kern="900"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357158" y="1000108"/>
            <a:ext cx="8429684" cy="5493812"/>
          </a:xfrm>
          <a:prstGeom prst="rect">
            <a:avLst/>
          </a:prstGeom>
          <a:noFill/>
        </p:spPr>
        <p:txBody>
          <a:bodyPr wrap="square" rtlCol="0">
            <a:spAutoFit/>
          </a:bodyPr>
          <a:lstStyle/>
          <a:p>
            <a:pPr algn="r">
              <a:lnSpc>
                <a:spcPct val="200000"/>
              </a:lnSpc>
            </a:pPr>
            <a:r>
              <a:rPr lang="fa-IR" b="1" dirty="0" smtClean="0">
                <a:cs typeface="B Lotus" pitchFamily="2" charset="-78"/>
              </a:rPr>
              <a:t>1- یک درز کوچک جانشین مصالح غیریکنواخت بین ورق هسته و اعضای مهارکننده می شود که نباید اثری بر رفتار چرخه ای بادبند کمانش ناپذیر داشته باشد </a:t>
            </a:r>
          </a:p>
          <a:p>
            <a:pPr algn="r">
              <a:lnSpc>
                <a:spcPct val="150000"/>
              </a:lnSpc>
            </a:pPr>
            <a:endParaRPr lang="fa-IR" b="1" dirty="0" smtClean="0">
              <a:cs typeface="B Lotus" pitchFamily="2" charset="-78"/>
            </a:endParaRPr>
          </a:p>
          <a:p>
            <a:pPr algn="r">
              <a:lnSpc>
                <a:spcPct val="200000"/>
              </a:lnSpc>
            </a:pPr>
            <a:r>
              <a:rPr lang="fa-IR" b="1" dirty="0" smtClean="0">
                <a:cs typeface="B Lotus" pitchFamily="2" charset="-78"/>
              </a:rPr>
              <a:t>2- در نمونه 1 و 2 در آزمایش خستگی با سیکل پایین هنگامی که تمامی بولت ها برداشته شدند ترک در ورق </a:t>
            </a:r>
          </a:p>
          <a:p>
            <a:pPr algn="r">
              <a:lnSpc>
                <a:spcPct val="200000"/>
              </a:lnSpc>
            </a:pPr>
            <a:r>
              <a:rPr lang="fa-IR" b="1" dirty="0" smtClean="0">
                <a:cs typeface="B Lotus" pitchFamily="2" charset="-78"/>
              </a:rPr>
              <a:t>هسته مشاهده شد که این ترک در عرض هسته نزدیک به مرکز بادبند کمانش ناپذیر انتقال می یابد .</a:t>
            </a:r>
          </a:p>
          <a:p>
            <a:pPr algn="r">
              <a:lnSpc>
                <a:spcPct val="200000"/>
              </a:lnSpc>
            </a:pPr>
            <a:r>
              <a:rPr lang="fa-IR" b="1" dirty="0" smtClean="0">
                <a:cs typeface="B Lotus" pitchFamily="2" charset="-78"/>
              </a:rPr>
              <a:t>نمونه شماره 1 و 2 پس از انجام آزمایشات نه جاری شدند و نه کمانش کردند . </a:t>
            </a:r>
          </a:p>
          <a:p>
            <a:pPr algn="r">
              <a:lnSpc>
                <a:spcPct val="200000"/>
              </a:lnSpc>
            </a:pPr>
            <a:r>
              <a:rPr lang="fa-IR" b="1" dirty="0" smtClean="0">
                <a:cs typeface="B Lotus" pitchFamily="2" charset="-78"/>
              </a:rPr>
              <a:t>نمونه شماره 3 سه بار با تعداد بولت های مختلف آزمایش شد و در سه حالت پاسخ هیسرزیس پایا در کرنش های بالاتر از 2/6% مشاهده شد .</a:t>
            </a:r>
          </a:p>
          <a:p>
            <a:pPr algn="r">
              <a:lnSpc>
                <a:spcPct val="200000"/>
              </a:lnSpc>
            </a:pPr>
            <a:r>
              <a:rPr lang="fa-IR" b="1" dirty="0" smtClean="0">
                <a:cs typeface="B Lotus" pitchFamily="2" charset="-78"/>
              </a:rPr>
              <a:t>بدست آمد که به حداکثر نیروی بدست آمده از معادله زیر و بار </a:t>
            </a:r>
            <a:r>
              <a:rPr lang="en-US" b="1" dirty="0" smtClean="0">
                <a:cs typeface="B Lotus" pitchFamily="2" charset="-78"/>
              </a:rPr>
              <a:t>1.3Py</a:t>
            </a:r>
            <a:r>
              <a:rPr lang="fa-IR" b="1" dirty="0" smtClean="0">
                <a:cs typeface="B Lotus" pitchFamily="2" charset="-78"/>
              </a:rPr>
              <a:t> بار کمانشی موضعی نمونه شماره 4 برابر </a:t>
            </a:r>
          </a:p>
          <a:p>
            <a:pPr algn="r">
              <a:lnSpc>
                <a:spcPct val="200000"/>
              </a:lnSpc>
            </a:pPr>
            <a:r>
              <a:rPr lang="fa-IR" b="1" dirty="0" smtClean="0">
                <a:cs typeface="B Lotus" pitchFamily="2" charset="-78"/>
              </a:rPr>
              <a:t>کمانشی بدست آمده از تحلیل المان محدود نزدیک است </a:t>
            </a:r>
            <a:endParaRPr lang="en-US" b="1" dirty="0">
              <a:cs typeface="B Lotus" pitchFamily="2" charset="-78"/>
            </a:endParaRPr>
          </a:p>
        </p:txBody>
      </p:sp>
      <p:pic>
        <p:nvPicPr>
          <p:cNvPr id="1027" name="Picture 3" descr="G:\Structure Engineering\Structure Engineering\Stability Structure\Seminar\pic\3\2.jpg"/>
          <p:cNvPicPr>
            <a:picLocks noChangeAspect="1" noChangeArrowheads="1"/>
          </p:cNvPicPr>
          <p:nvPr/>
        </p:nvPicPr>
        <p:blipFill>
          <a:blip r:embed="rId2"/>
          <a:srcRect/>
          <a:stretch>
            <a:fillRect/>
          </a:stretch>
        </p:blipFill>
        <p:spPr bwMode="auto">
          <a:xfrm>
            <a:off x="357158" y="5830596"/>
            <a:ext cx="3000364" cy="9437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left)">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46912" y="150759"/>
            <a:ext cx="1454244" cy="461665"/>
          </a:xfrm>
          <a:prstGeom prst="rect">
            <a:avLst/>
          </a:prstGeom>
          <a:noFill/>
        </p:spPr>
        <p:txBody>
          <a:bodyPr wrap="none" lIns="91440" tIns="45720" rIns="91440" bIns="45720">
            <a:spAutoFit/>
          </a:bodyPr>
          <a:lstStyle/>
          <a:p>
            <a:pPr algn="ctr"/>
            <a:r>
              <a:rPr lang="fa-IR" sz="24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نتیجه گیری</a:t>
            </a:r>
            <a:endParaRPr lang="en-US" sz="24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32" y="142852"/>
            <a:ext cx="2452916" cy="461665"/>
          </a:xfrm>
          <a:prstGeom prst="rect">
            <a:avLst/>
          </a:prstGeom>
          <a:noFill/>
        </p:spPr>
        <p:txBody>
          <a:bodyPr wrap="none" lIns="91440" tIns="45720" rIns="91440" bIns="45720">
            <a:spAutoFit/>
          </a:bodyPr>
          <a:lstStyle/>
          <a:p>
            <a:pPr algn="ctr"/>
            <a:r>
              <a:rPr lang="en-US" sz="2400" b="1" kern="900"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Conclusions</a:t>
            </a:r>
            <a:endParaRPr lang="en-US" sz="2400" b="1" kern="900"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357158" y="785794"/>
            <a:ext cx="8429684" cy="1754326"/>
          </a:xfrm>
          <a:prstGeom prst="rect">
            <a:avLst/>
          </a:prstGeom>
          <a:noFill/>
        </p:spPr>
        <p:txBody>
          <a:bodyPr wrap="square" rtlCol="0">
            <a:spAutoFit/>
          </a:bodyPr>
          <a:lstStyle/>
          <a:p>
            <a:pPr algn="r">
              <a:lnSpc>
                <a:spcPct val="200000"/>
              </a:lnSpc>
            </a:pPr>
            <a:r>
              <a:rPr lang="fa-IR" b="1" dirty="0" smtClean="0">
                <a:cs typeface="B Lotus" pitchFamily="2" charset="-78"/>
              </a:rPr>
              <a:t>3- نتایج مطالعات پارامتریک که بر روی 18 نمونه انجام شد دارای نتایج زیر بود</a:t>
            </a:r>
          </a:p>
          <a:p>
            <a:pPr algn="r">
              <a:lnSpc>
                <a:spcPct val="200000"/>
              </a:lnSpc>
            </a:pPr>
            <a:r>
              <a:rPr lang="fa-IR" b="1" dirty="0" smtClean="0">
                <a:cs typeface="B Lotus" pitchFamily="2" charset="-78"/>
              </a:rPr>
              <a:t> با کاهش طول ورق افزایش می یابد </a:t>
            </a:r>
            <a:r>
              <a:rPr lang="en-US" b="1" dirty="0" err="1" smtClean="0">
                <a:cs typeface="B Lotus" pitchFamily="2" charset="-78"/>
              </a:rPr>
              <a:t>Pmax</a:t>
            </a:r>
            <a:r>
              <a:rPr lang="en-US" b="1" dirty="0" smtClean="0">
                <a:cs typeface="B Lotus" pitchFamily="2" charset="-78"/>
              </a:rPr>
              <a:t>/</a:t>
            </a:r>
            <a:r>
              <a:rPr lang="en-US" b="1" dirty="0" err="1" smtClean="0">
                <a:cs typeface="B Lotus" pitchFamily="2" charset="-78"/>
              </a:rPr>
              <a:t>Py</a:t>
            </a:r>
            <a:r>
              <a:rPr lang="en-US" b="1" dirty="0" smtClean="0">
                <a:cs typeface="B Lotus" pitchFamily="2" charset="-78"/>
              </a:rPr>
              <a:t> </a:t>
            </a:r>
            <a:r>
              <a:rPr lang="fa-IR" b="1" dirty="0" smtClean="0">
                <a:cs typeface="B Lotus" pitchFamily="2" charset="-78"/>
              </a:rPr>
              <a:t>الف – برای ورق هسته با ضخامت یکسان ، نسبت  </a:t>
            </a:r>
          </a:p>
          <a:p>
            <a:pPr algn="r">
              <a:lnSpc>
                <a:spcPct val="200000"/>
              </a:lnSpc>
            </a:pPr>
            <a:r>
              <a:rPr lang="fa-IR" b="1" dirty="0" smtClean="0">
                <a:cs typeface="B Lotus" pitchFamily="2" charset="-78"/>
              </a:rPr>
              <a:t> با افزایش ضخامت ورق افزایش می یابد </a:t>
            </a:r>
            <a:r>
              <a:rPr lang="en-US" b="1" dirty="0" err="1" smtClean="0">
                <a:cs typeface="B Lotus" pitchFamily="2" charset="-78"/>
              </a:rPr>
              <a:t>Pmax</a:t>
            </a:r>
            <a:r>
              <a:rPr lang="en-US" b="1" dirty="0" smtClean="0">
                <a:cs typeface="B Lotus" pitchFamily="2" charset="-78"/>
              </a:rPr>
              <a:t>/</a:t>
            </a:r>
            <a:r>
              <a:rPr lang="en-US" b="1" dirty="0" err="1" smtClean="0">
                <a:cs typeface="B Lotus" pitchFamily="2" charset="-78"/>
              </a:rPr>
              <a:t>Py</a:t>
            </a:r>
            <a:r>
              <a:rPr lang="en-US" b="1" dirty="0" smtClean="0">
                <a:cs typeface="B Lotus" pitchFamily="2" charset="-78"/>
              </a:rPr>
              <a:t> </a:t>
            </a:r>
            <a:r>
              <a:rPr lang="fa-IR" b="1" dirty="0" smtClean="0">
                <a:cs typeface="B Lotus" pitchFamily="2" charset="-78"/>
              </a:rPr>
              <a:t>ب – برای ورق هسته با طول یکسان ، نسبت  </a:t>
            </a:r>
          </a:p>
        </p:txBody>
      </p:sp>
      <p:sp>
        <p:nvSpPr>
          <p:cNvPr id="7" name="Rectangle 6"/>
          <p:cNvSpPr/>
          <p:nvPr/>
        </p:nvSpPr>
        <p:spPr>
          <a:xfrm>
            <a:off x="285720" y="2786058"/>
            <a:ext cx="8643998" cy="2143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200000"/>
              </a:lnSpc>
            </a:pPr>
            <a:r>
              <a:rPr lang="fa-IR" b="1" dirty="0" smtClean="0">
                <a:solidFill>
                  <a:schemeClr val="tx1"/>
                </a:solidFill>
                <a:cs typeface="B Lotus" pitchFamily="2" charset="-78"/>
              </a:rPr>
              <a:t>4- اگر اعضای مهار کننده بادبند کمانش ناپذیر با شرایط زیر طراحی شوند</a:t>
            </a:r>
            <a:endParaRPr lang="en-US" b="1" dirty="0" smtClean="0">
              <a:solidFill>
                <a:schemeClr val="tx1"/>
              </a:solidFill>
              <a:cs typeface="B Lotus" pitchFamily="2" charset="-78"/>
            </a:endParaRPr>
          </a:p>
          <a:p>
            <a:pPr algn="ctr">
              <a:lnSpc>
                <a:spcPct val="200000"/>
              </a:lnSpc>
            </a:pPr>
            <a:r>
              <a:rPr lang="en-US" dirty="0" err="1" smtClean="0">
                <a:solidFill>
                  <a:schemeClr val="tx1"/>
                </a:solidFill>
              </a:rPr>
              <a:t>P</a:t>
            </a:r>
            <a:r>
              <a:rPr lang="en-US" baseline="-25000" dirty="0" err="1" smtClean="0">
                <a:solidFill>
                  <a:schemeClr val="tx1"/>
                </a:solidFill>
              </a:rPr>
              <a:t>e</a:t>
            </a:r>
            <a:r>
              <a:rPr lang="en-US" baseline="-25000" dirty="0" smtClean="0">
                <a:solidFill>
                  <a:schemeClr val="tx1"/>
                </a:solidFill>
              </a:rPr>
              <a:t> </a:t>
            </a:r>
            <a:r>
              <a:rPr lang="en-US" dirty="0" smtClean="0">
                <a:solidFill>
                  <a:schemeClr val="tx1"/>
                </a:solidFill>
              </a:rPr>
              <a:t>/ </a:t>
            </a:r>
            <a:r>
              <a:rPr lang="en-US" dirty="0" err="1" smtClean="0">
                <a:solidFill>
                  <a:schemeClr val="tx1"/>
                </a:solidFill>
              </a:rPr>
              <a:t>P</a:t>
            </a:r>
            <a:r>
              <a:rPr lang="en-US" baseline="-25000" dirty="0" err="1" smtClean="0">
                <a:solidFill>
                  <a:schemeClr val="tx1"/>
                </a:solidFill>
              </a:rPr>
              <a:t>y</a:t>
            </a:r>
            <a:r>
              <a:rPr lang="en-US" dirty="0" smtClean="0">
                <a:solidFill>
                  <a:schemeClr val="tx1"/>
                </a:solidFill>
              </a:rPr>
              <a:t> </a:t>
            </a:r>
            <a:r>
              <a:rPr lang="fa-IR" dirty="0" smtClean="0">
                <a:solidFill>
                  <a:schemeClr val="tx1"/>
                </a:solidFill>
              </a:rPr>
              <a:t>≤</a:t>
            </a:r>
            <a:r>
              <a:rPr lang="en-US" dirty="0" smtClean="0">
                <a:solidFill>
                  <a:schemeClr val="tx1"/>
                </a:solidFill>
              </a:rPr>
              <a:t> 2.0 </a:t>
            </a:r>
            <a:r>
              <a:rPr lang="fa-IR" dirty="0" smtClean="0">
                <a:solidFill>
                  <a:schemeClr val="tx1"/>
                </a:solidFill>
              </a:rPr>
              <a:t>       </a:t>
            </a:r>
            <a:r>
              <a:rPr lang="en-US" dirty="0" smtClean="0">
                <a:solidFill>
                  <a:schemeClr val="tx1"/>
                </a:solidFill>
              </a:rPr>
              <a:t>L</a:t>
            </a:r>
            <a:r>
              <a:rPr lang="en-US" baseline="-25000" dirty="0" smtClean="0">
                <a:solidFill>
                  <a:schemeClr val="tx1"/>
                </a:solidFill>
              </a:rPr>
              <a:t>b </a:t>
            </a:r>
            <a:r>
              <a:rPr lang="en-US" dirty="0" smtClean="0">
                <a:solidFill>
                  <a:schemeClr val="tx1"/>
                </a:solidFill>
              </a:rPr>
              <a:t>/ </a:t>
            </a:r>
            <a:r>
              <a:rPr lang="en-US" dirty="0" err="1" smtClean="0">
                <a:solidFill>
                  <a:schemeClr val="tx1"/>
                </a:solidFill>
              </a:rPr>
              <a:t>L</a:t>
            </a:r>
            <a:r>
              <a:rPr lang="en-US" baseline="-25000" dirty="0" err="1" smtClean="0">
                <a:solidFill>
                  <a:schemeClr val="tx1"/>
                </a:solidFill>
              </a:rPr>
              <a:t>w</a:t>
            </a:r>
            <a:r>
              <a:rPr lang="en-US" dirty="0" smtClean="0">
                <a:solidFill>
                  <a:schemeClr val="tx1"/>
                </a:solidFill>
              </a:rPr>
              <a:t> ≤ 2.0   </a:t>
            </a:r>
            <a:r>
              <a:rPr lang="fa-IR" dirty="0" smtClean="0">
                <a:solidFill>
                  <a:schemeClr val="tx1"/>
                </a:solidFill>
              </a:rPr>
              <a:t>     </a:t>
            </a:r>
            <a:r>
              <a:rPr lang="en-US" dirty="0" smtClean="0">
                <a:solidFill>
                  <a:schemeClr val="tx1"/>
                </a:solidFill>
              </a:rPr>
              <a:t>  Capacity to demand ≥ 1.5 ( For model 5 to 13)    </a:t>
            </a:r>
            <a:endParaRPr lang="fa-IR" dirty="0" smtClean="0">
              <a:solidFill>
                <a:schemeClr val="tx1"/>
              </a:solidFill>
            </a:endParaRPr>
          </a:p>
          <a:p>
            <a:pPr algn="ctr">
              <a:lnSpc>
                <a:spcPct val="200000"/>
              </a:lnSpc>
            </a:pPr>
            <a:r>
              <a:rPr lang="fa-IR" b="1" dirty="0" smtClean="0">
                <a:solidFill>
                  <a:schemeClr val="tx1"/>
                </a:solidFill>
                <a:cs typeface="B Lotus" pitchFamily="2" charset="-78"/>
              </a:rPr>
              <a:t> بدون اینکه کمانش کند می رسد</a:t>
            </a:r>
            <a:r>
              <a:rPr lang="en-US" b="1" dirty="0" err="1" smtClean="0">
                <a:solidFill>
                  <a:schemeClr val="tx1"/>
                </a:solidFill>
                <a:cs typeface="B Lotus" pitchFamily="2" charset="-78"/>
              </a:rPr>
              <a:t>Py</a:t>
            </a:r>
            <a:r>
              <a:rPr lang="fa-IR" b="1" dirty="0" smtClean="0">
                <a:solidFill>
                  <a:schemeClr val="tx1"/>
                </a:solidFill>
                <a:cs typeface="B Lotus" pitchFamily="2" charset="-78"/>
              </a:rPr>
              <a:t> حداکثر بار فشاری بادبند کمانش ناپذیر 1/4 تا 1/5 برابر  </a:t>
            </a:r>
          </a:p>
          <a:p>
            <a:pPr algn="ctr">
              <a:lnSpc>
                <a:spcPct val="200000"/>
              </a:lnSpc>
            </a:pPr>
            <a:endParaRPr lang="en-US"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p:cTn id="12" dur="1000" fill="hold"/>
                                        <p:tgtEl>
                                          <p:spTgt spid="7">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7">
                                            <p:txEl>
                                              <p:pRg st="1" end="1"/>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p:cTn id="17" dur="1000" fill="hold"/>
                                        <p:tgtEl>
                                          <p:spTgt spid="7">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Structure Engineering\Structure Engineering\Stability Structure\Seminar\pic\11\4.jpg"/>
          <p:cNvPicPr>
            <a:picLocks noChangeAspect="1" noChangeArrowheads="1"/>
          </p:cNvPicPr>
          <p:nvPr/>
        </p:nvPicPr>
        <p:blipFill>
          <a:blip r:embed="rId2"/>
          <a:srcRect/>
          <a:stretch>
            <a:fillRect/>
          </a:stretch>
        </p:blipFill>
        <p:spPr bwMode="auto">
          <a:xfrm>
            <a:off x="0" y="1000108"/>
            <a:ext cx="9144000" cy="4400962"/>
          </a:xfrm>
          <a:prstGeom prst="rect">
            <a:avLst/>
          </a:prstGeom>
          <a:noFill/>
        </p:spPr>
      </p:pic>
      <p:sp>
        <p:nvSpPr>
          <p:cNvPr id="8" name="Rectangle 7"/>
          <p:cNvSpPr/>
          <p:nvPr/>
        </p:nvSpPr>
        <p:spPr>
          <a:xfrm>
            <a:off x="2857488" y="5500702"/>
            <a:ext cx="2903616" cy="923330"/>
          </a:xfrm>
          <a:prstGeom prst="rect">
            <a:avLst/>
          </a:prstGeom>
          <a:noFill/>
        </p:spPr>
        <p:txBody>
          <a:bodyPr wrap="none" lIns="91440" tIns="45720" rIns="91440" bIns="45720">
            <a:spAutoFit/>
          </a:bodyPr>
          <a:lstStyle/>
          <a:p>
            <a:pPr algn="ctr"/>
            <a:r>
              <a:rPr lang="en-US" sz="54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Value </a:t>
            </a:r>
            <a:r>
              <a:rPr lang="en-US" sz="5400" b="1" dirty="0" err="1"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rPr>
              <a:t>P</a:t>
            </a:r>
            <a:r>
              <a:rPr lang="en-US" sz="5400" b="1" baseline="-25000" dirty="0" err="1"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rPr>
              <a:t>y</a:t>
            </a:r>
            <a:endParaRPr lang="en-US" sz="5400" b="1" dirty="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571612"/>
            <a:ext cx="9144000" cy="2344681"/>
          </a:xfrm>
          <a:prstGeom prst="rect">
            <a:avLst/>
          </a:prstGeom>
          <a:noFill/>
        </p:spPr>
        <p:txBody>
          <a:bodyPr wrap="square" lIns="91440" tIns="45720" rIns="91440" bIns="45720">
            <a:spAutoFit/>
          </a:bodyPr>
          <a:lstStyle/>
          <a:p>
            <a:pPr algn="ctr">
              <a:lnSpc>
                <a:spcPct val="150000"/>
              </a:lnSpc>
            </a:pP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National Center of Research on Earthquake Engineering </a:t>
            </a:r>
            <a:endParaRPr lang="en-US" sz="5200" b="1" dirty="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endParaRPr>
          </a:p>
        </p:txBody>
      </p:sp>
      <p:sp>
        <p:nvSpPr>
          <p:cNvPr id="4" name="Rectangle 3"/>
          <p:cNvSpPr/>
          <p:nvPr/>
        </p:nvSpPr>
        <p:spPr>
          <a:xfrm>
            <a:off x="-32" y="1571612"/>
            <a:ext cx="9144000" cy="2344681"/>
          </a:xfrm>
          <a:prstGeom prst="rect">
            <a:avLst/>
          </a:prstGeom>
          <a:noFill/>
        </p:spPr>
        <p:txBody>
          <a:bodyPr wrap="square" lIns="91440" tIns="45720" rIns="91440" bIns="45720">
            <a:spAutoFit/>
          </a:bodyPr>
          <a:lstStyle/>
          <a:p>
            <a:pPr algn="ctr">
              <a:lnSpc>
                <a:spcPct val="150000"/>
              </a:lnSpc>
            </a:pP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N</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ational </a:t>
            </a: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C</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enter of </a:t>
            </a: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R</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esearch on </a:t>
            </a: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E</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arthquake </a:t>
            </a: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E</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ngineering </a:t>
            </a:r>
            <a:endParaRPr lang="en-US" sz="5200" b="1" dirty="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endParaRPr>
          </a:p>
        </p:txBody>
      </p:sp>
      <p:sp>
        <p:nvSpPr>
          <p:cNvPr id="6" name="Rectangle 5"/>
          <p:cNvSpPr/>
          <p:nvPr/>
        </p:nvSpPr>
        <p:spPr>
          <a:xfrm>
            <a:off x="2571736" y="-214338"/>
            <a:ext cx="3786214" cy="1292662"/>
          </a:xfrm>
          <a:prstGeom prst="rect">
            <a:avLst/>
          </a:prstGeom>
          <a:noFill/>
        </p:spPr>
        <p:txBody>
          <a:bodyPr wrap="square" lIns="91440" tIns="45720" rIns="91440" bIns="45720">
            <a:spAutoFit/>
          </a:bodyPr>
          <a:lstStyle/>
          <a:p>
            <a:pPr algn="ctr">
              <a:lnSpc>
                <a:spcPct val="150000"/>
              </a:lnSpc>
            </a:pP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N</a:t>
            </a:r>
            <a:r>
              <a:rPr lang="en-US" sz="5200" b="1" dirty="0" smtClean="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rPr>
              <a:t>.</a:t>
            </a:r>
            <a:r>
              <a:rPr lang="en-US" sz="5200" b="1" dirty="0" smtClean="0">
                <a:ln w="18000">
                  <a:solidFill>
                    <a:schemeClr val="tx1"/>
                  </a:solidFill>
                  <a:prstDash val="solid"/>
                  <a:miter lim="800000"/>
                </a:ln>
                <a:solidFill>
                  <a:srgbClr val="C00000"/>
                </a:solidFill>
                <a:effectLst>
                  <a:glow rad="228600">
                    <a:schemeClr val="accent6">
                      <a:satMod val="175000"/>
                      <a:alpha val="40000"/>
                    </a:schemeClr>
                  </a:glow>
                  <a:outerShdw blurRad="25500" dist="23000" dir="7020000" algn="tl">
                    <a:srgbClr val="000000">
                      <a:alpha val="50000"/>
                    </a:srgbClr>
                  </a:outerShdw>
                </a:effectLst>
                <a:cs typeface="B Zar" pitchFamily="2" charset="-78"/>
              </a:rPr>
              <a:t>C.R.E.E</a:t>
            </a:r>
            <a:endParaRPr lang="en-US" sz="5200" b="1" dirty="0">
              <a:ln w="18000">
                <a:solidFill>
                  <a:schemeClr val="tx1"/>
                </a:solidFill>
                <a:prstDash val="solid"/>
                <a:miter lim="800000"/>
              </a:ln>
              <a:noFill/>
              <a:effectLst>
                <a:glow rad="228600">
                  <a:schemeClr val="accent6">
                    <a:satMod val="175000"/>
                    <a:alpha val="40000"/>
                  </a:schemeClr>
                </a:glow>
                <a:outerShdw blurRad="25500" dist="23000" dir="7020000" algn="tl">
                  <a:srgbClr val="000000">
                    <a:alpha val="50000"/>
                  </a:srgbClr>
                </a:outerShdw>
              </a:effectLst>
              <a:cs typeface="B Zar" pitchFamily="2" charset="-78"/>
            </a:endParaRPr>
          </a:p>
        </p:txBody>
      </p:sp>
      <p:pic>
        <p:nvPicPr>
          <p:cNvPr id="4098" name="Picture 2" descr="C:\Users\MKHDD\Desktop\Untitled-1.jpg"/>
          <p:cNvPicPr>
            <a:picLocks noChangeAspect="1" noChangeArrowheads="1"/>
          </p:cNvPicPr>
          <p:nvPr/>
        </p:nvPicPr>
        <p:blipFill>
          <a:blip r:embed="rId2"/>
          <a:srcRect/>
          <a:stretch>
            <a:fillRect/>
          </a:stretch>
        </p:blipFill>
        <p:spPr bwMode="auto">
          <a:xfrm>
            <a:off x="34980" y="928670"/>
            <a:ext cx="11609382" cy="59293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6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par>
                          <p:cTn id="12" fill="hold">
                            <p:stCondLst>
                              <p:cond delay="3600"/>
                            </p:stCondLst>
                            <p:childTnLst>
                              <p:par>
                                <p:cTn id="13" presetID="10" presetClass="exit" presetSubtype="0" fill="hold" grpId="1" nodeType="afterEffect">
                                  <p:stCondLst>
                                    <p:cond delay="0"/>
                                  </p:stCondLst>
                                  <p:childTnLst>
                                    <p:animEffect transition="out" filter="fade">
                                      <p:cBhvr>
                                        <p:cTn id="14" dur="2000"/>
                                        <p:tgtEl>
                                          <p:spTgt spid="4"/>
                                        </p:tgtEl>
                                      </p:cBhvr>
                                    </p:animEffect>
                                    <p:set>
                                      <p:cBhvr>
                                        <p:cTn id="15" dur="1" fill="hold">
                                          <p:stCondLst>
                                            <p:cond delay="1999"/>
                                          </p:stCondLst>
                                        </p:cTn>
                                        <p:tgtEl>
                                          <p:spTgt spid="4"/>
                                        </p:tgtEl>
                                        <p:attrNameLst>
                                          <p:attrName>style.visibility</p:attrName>
                                        </p:attrNameLst>
                                      </p:cBhvr>
                                      <p:to>
                                        <p:strVal val="hidden"/>
                                      </p:to>
                                    </p:set>
                                  </p:childTnLst>
                                </p:cTn>
                              </p:par>
                              <p:par>
                                <p:cTn id="16" presetID="10" presetClass="exit" presetSubtype="0" fill="hold" grpId="1" nodeType="withEffect">
                                  <p:stCondLst>
                                    <p:cond delay="0"/>
                                  </p:stCondLst>
                                  <p:iterate type="wd">
                                    <p:tmPct val="0"/>
                                  </p:iterate>
                                  <p:childTnLst>
                                    <p:animEffect transition="out" filter="fade">
                                      <p:cBhvr>
                                        <p:cTn id="17" dur="2000"/>
                                        <p:tgtEl>
                                          <p:spTgt spid="8"/>
                                        </p:tgtEl>
                                      </p:cBhvr>
                                    </p:animEffect>
                                    <p:set>
                                      <p:cBhvr>
                                        <p:cTn id="18" dur="1" fill="hold">
                                          <p:stCondLst>
                                            <p:cond delay="1999"/>
                                          </p:stCondLst>
                                        </p:cTn>
                                        <p:tgtEl>
                                          <p:spTgt spid="8"/>
                                        </p:tgtEl>
                                        <p:attrNameLst>
                                          <p:attrName>style.visibility</p:attrName>
                                        </p:attrNameLst>
                                      </p:cBhvr>
                                      <p:to>
                                        <p:strVal val="hidden"/>
                                      </p:to>
                                    </p:set>
                                  </p:childTnLst>
                                </p:cTn>
                              </p:par>
                            </p:childTnLst>
                          </p:cTn>
                        </p:par>
                        <p:par>
                          <p:cTn id="19" fill="hold">
                            <p:stCondLst>
                              <p:cond delay="56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cTn>
                              </p:par>
                            </p:childTnLst>
                          </p:cTn>
                        </p:par>
                        <p:par>
                          <p:cTn id="26" fill="hold">
                            <p:stCondLst>
                              <p:cond delay="7400"/>
                            </p:stCondLst>
                            <p:childTnLst>
                              <p:par>
                                <p:cTn id="27" presetID="55" presetClass="entr" presetSubtype="0" fill="hold" nodeType="afterEffect">
                                  <p:stCondLst>
                                    <p:cond delay="0"/>
                                  </p:stCondLst>
                                  <p:childTnLst>
                                    <p:set>
                                      <p:cBhvr>
                                        <p:cTn id="28" dur="1" fill="hold">
                                          <p:stCondLst>
                                            <p:cond delay="0"/>
                                          </p:stCondLst>
                                        </p:cTn>
                                        <p:tgtEl>
                                          <p:spTgt spid="4098"/>
                                        </p:tgtEl>
                                        <p:attrNameLst>
                                          <p:attrName>style.visibility</p:attrName>
                                        </p:attrNameLst>
                                      </p:cBhvr>
                                      <p:to>
                                        <p:strVal val="visible"/>
                                      </p:to>
                                    </p:set>
                                    <p:anim calcmode="lin" valueType="num">
                                      <p:cBhvr>
                                        <p:cTn id="29" dur="1000" fill="hold"/>
                                        <p:tgtEl>
                                          <p:spTgt spid="4098"/>
                                        </p:tgtEl>
                                        <p:attrNameLst>
                                          <p:attrName>ppt_w</p:attrName>
                                        </p:attrNameLst>
                                      </p:cBhvr>
                                      <p:tavLst>
                                        <p:tav tm="0">
                                          <p:val>
                                            <p:strVal val="#ppt_w*0.70"/>
                                          </p:val>
                                        </p:tav>
                                        <p:tav tm="100000">
                                          <p:val>
                                            <p:strVal val="#ppt_w"/>
                                          </p:val>
                                        </p:tav>
                                      </p:tavLst>
                                    </p:anim>
                                    <p:anim calcmode="lin" valueType="num">
                                      <p:cBhvr>
                                        <p:cTn id="30" dur="1000" fill="hold"/>
                                        <p:tgtEl>
                                          <p:spTgt spid="4098"/>
                                        </p:tgtEl>
                                        <p:attrNameLst>
                                          <p:attrName>ppt_h</p:attrName>
                                        </p:attrNameLst>
                                      </p:cBhvr>
                                      <p:tavLst>
                                        <p:tav tm="0">
                                          <p:val>
                                            <p:strVal val="#ppt_h"/>
                                          </p:val>
                                        </p:tav>
                                        <p:tav tm="100000">
                                          <p:val>
                                            <p:strVal val="#ppt_h"/>
                                          </p:val>
                                        </p:tav>
                                      </p:tavLst>
                                    </p:anim>
                                    <p:animEffect transition="in" filter="fade">
                                      <p:cBhvr>
                                        <p:cTn id="31"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p:bldP spid="4" grpId="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1601047"/>
            <a:ext cx="8429684" cy="2802904"/>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42900" marR="0" lvl="0" indent="-342900" algn="ctr" rtl="1">
              <a:lnSpc>
                <a:spcPct val="150000"/>
              </a:lnSpc>
              <a:spcBef>
                <a:spcPts val="0"/>
              </a:spcBef>
              <a:spcAft>
                <a:spcPts val="0"/>
              </a:spcAft>
              <a:buFont typeface="+mj-lt"/>
              <a:buAutoNum type="arabicPeriod"/>
            </a:pPr>
            <a:r>
              <a:rPr lang="fa-IR" b="1" dirty="0" smtClean="0">
                <a:solidFill>
                  <a:schemeClr val="bg1"/>
                </a:solidFill>
                <a:latin typeface="Lucida Fax"/>
                <a:ea typeface="Calibri"/>
                <a:cs typeface="B Lotus"/>
              </a:rPr>
              <a:t>پاسخ هسیرزیس پایا برای کرنش های محوری بالاتر از 6/2 تا 1/2 % به وجود می آید . </a:t>
            </a:r>
            <a:endParaRPr lang="en-US" sz="1400" b="1" dirty="0" smtClean="0">
              <a:solidFill>
                <a:schemeClr val="bg1"/>
              </a:solidFill>
              <a:latin typeface="Calibri"/>
              <a:ea typeface="Calibri"/>
              <a:cs typeface="Arial"/>
            </a:endParaRPr>
          </a:p>
          <a:p>
            <a:pPr marL="342900" marR="0" lvl="0" indent="-342900" algn="ctr" rtl="1">
              <a:lnSpc>
                <a:spcPct val="150000"/>
              </a:lnSpc>
              <a:spcBef>
                <a:spcPts val="0"/>
              </a:spcBef>
              <a:spcAft>
                <a:spcPts val="0"/>
              </a:spcAft>
              <a:buFont typeface="+mj-lt"/>
              <a:buAutoNum type="arabicPeriod"/>
            </a:pPr>
            <a:endParaRPr lang="fa-IR" b="1" dirty="0" smtClean="0">
              <a:solidFill>
                <a:schemeClr val="bg1"/>
              </a:solidFill>
              <a:latin typeface="Lucida Fax"/>
              <a:ea typeface="Calibri"/>
              <a:cs typeface="B Lotus"/>
            </a:endParaRPr>
          </a:p>
          <a:p>
            <a:pPr marL="342900" marR="0" lvl="0" indent="-342900" algn="ctr" rtl="1">
              <a:lnSpc>
                <a:spcPct val="150000"/>
              </a:lnSpc>
              <a:spcBef>
                <a:spcPts val="0"/>
              </a:spcBef>
              <a:spcAft>
                <a:spcPts val="0"/>
              </a:spcAft>
              <a:buFont typeface="+mj-lt"/>
              <a:buAutoNum type="arabicPeriod"/>
            </a:pPr>
            <a:r>
              <a:rPr lang="fa-IR" b="1" dirty="0" smtClean="0">
                <a:solidFill>
                  <a:schemeClr val="bg1"/>
                </a:solidFill>
                <a:latin typeface="Lucida Fax"/>
                <a:ea typeface="Calibri"/>
                <a:cs typeface="B Lotus"/>
              </a:rPr>
              <a:t>حداکثر بار فشاری که می توان به این بادبندها با شرایط گفته شده اعمال کرد 1724 تا 1951 کیلونیوتون است که این مقدار 1/4 تا 1/6 برابر بار تسلیم واقعی است .</a:t>
            </a:r>
            <a:r>
              <a:rPr lang="en-US" b="1" dirty="0" smtClean="0">
                <a:solidFill>
                  <a:schemeClr val="bg1"/>
                </a:solidFill>
                <a:latin typeface="Lucida Fax"/>
                <a:ea typeface="Calibri"/>
                <a:cs typeface="B Lotus"/>
              </a:rPr>
              <a:t> [(1/4~1/6)</a:t>
            </a:r>
            <a:r>
              <a:rPr lang="en-US" b="1" dirty="0" err="1" smtClean="0">
                <a:solidFill>
                  <a:schemeClr val="bg1"/>
                </a:solidFill>
                <a:latin typeface="Lucida Fax"/>
                <a:ea typeface="Calibri"/>
                <a:cs typeface="B Lotus"/>
              </a:rPr>
              <a:t>P</a:t>
            </a:r>
            <a:r>
              <a:rPr lang="en-US" b="1" baseline="-25000" dirty="0" err="1" smtClean="0">
                <a:solidFill>
                  <a:schemeClr val="bg1"/>
                </a:solidFill>
                <a:latin typeface="Lucida Fax"/>
                <a:ea typeface="Calibri"/>
                <a:cs typeface="B Lotus"/>
              </a:rPr>
              <a:t>y</a:t>
            </a:r>
            <a:r>
              <a:rPr lang="en-US" b="1" dirty="0" smtClean="0">
                <a:solidFill>
                  <a:schemeClr val="bg1"/>
                </a:solidFill>
                <a:latin typeface="Lucida Fax"/>
                <a:ea typeface="Calibri"/>
                <a:cs typeface="B Lotus"/>
              </a:rPr>
              <a:t>]  </a:t>
            </a:r>
            <a:endParaRPr lang="en-US" sz="1400" b="1" dirty="0" smtClean="0">
              <a:solidFill>
                <a:schemeClr val="bg1"/>
              </a:solidFill>
              <a:latin typeface="Calibri"/>
              <a:ea typeface="Calibri"/>
              <a:cs typeface="Arial"/>
            </a:endParaRPr>
          </a:p>
          <a:p>
            <a:pPr marL="342900" marR="0" lvl="0" indent="-342900" algn="ctr" rtl="1">
              <a:lnSpc>
                <a:spcPct val="150000"/>
              </a:lnSpc>
              <a:spcBef>
                <a:spcPts val="0"/>
              </a:spcBef>
              <a:spcAft>
                <a:spcPts val="1000"/>
              </a:spcAft>
              <a:buFont typeface="+mj-lt"/>
              <a:buAutoNum type="arabicPeriod"/>
            </a:pPr>
            <a:endParaRPr lang="fa-IR" b="1" dirty="0" smtClean="0">
              <a:solidFill>
                <a:schemeClr val="bg1"/>
              </a:solidFill>
              <a:latin typeface="Lucida Fax"/>
              <a:ea typeface="Calibri"/>
              <a:cs typeface="B Lotus"/>
            </a:endParaRPr>
          </a:p>
          <a:p>
            <a:pPr marL="342900" marR="0" lvl="0" indent="-342900" algn="ctr" rtl="1">
              <a:lnSpc>
                <a:spcPct val="150000"/>
              </a:lnSpc>
              <a:spcBef>
                <a:spcPts val="0"/>
              </a:spcBef>
              <a:spcAft>
                <a:spcPts val="1000"/>
              </a:spcAft>
              <a:buFont typeface="+mj-lt"/>
              <a:buAutoNum type="arabicPeriod"/>
            </a:pPr>
            <a:r>
              <a:rPr lang="fa-IR" b="1" dirty="0" smtClean="0">
                <a:solidFill>
                  <a:schemeClr val="bg1"/>
                </a:solidFill>
                <a:latin typeface="Lucida Fax"/>
                <a:ea typeface="Calibri"/>
                <a:cs typeface="B Lotus"/>
              </a:rPr>
              <a:t>شکل پذیری پلاستیک آن از مقادیر حداکثر در مقررات لرزه ای آئین نامه فولاد امریکا </a:t>
            </a:r>
            <a:r>
              <a:rPr lang="en-US" b="1" dirty="0" smtClean="0">
                <a:solidFill>
                  <a:schemeClr val="bg1"/>
                </a:solidFill>
                <a:latin typeface="Lucida Fax"/>
                <a:ea typeface="Calibri"/>
                <a:cs typeface="B Lotus"/>
              </a:rPr>
              <a:t>AISC</a:t>
            </a:r>
            <a:r>
              <a:rPr lang="fa-IR" b="1" dirty="0" smtClean="0">
                <a:solidFill>
                  <a:schemeClr val="bg1"/>
                </a:solidFill>
                <a:latin typeface="Lucida Fax"/>
                <a:ea typeface="Calibri"/>
                <a:cs typeface="B Lotus"/>
              </a:rPr>
              <a:t> بالاتر است . </a:t>
            </a:r>
            <a:endParaRPr lang="en-US" sz="1400" b="1" dirty="0">
              <a:solidFill>
                <a:schemeClr val="bg1"/>
              </a:solidFill>
              <a:latin typeface="Calibri"/>
              <a:ea typeface="Calibri"/>
              <a:cs typeface="Arial"/>
            </a:endParaRPr>
          </a:p>
        </p:txBody>
      </p:sp>
      <p:sp>
        <p:nvSpPr>
          <p:cNvPr id="5" name="TextBox 4"/>
          <p:cNvSpPr txBox="1"/>
          <p:nvPr/>
        </p:nvSpPr>
        <p:spPr>
          <a:xfrm>
            <a:off x="642910" y="815229"/>
            <a:ext cx="8001056" cy="1051570"/>
          </a:xfrm>
          <a:prstGeom prst="rect">
            <a:avLst/>
          </a:prstGeom>
          <a:noFill/>
        </p:spPr>
        <p:txBody>
          <a:bodyPr wrap="square" rtlCol="1">
            <a:spAutoFit/>
          </a:bodyPr>
          <a:lstStyle/>
          <a:p>
            <a:pPr algn="ctr" rtl="1">
              <a:lnSpc>
                <a:spcPct val="150000"/>
              </a:lnSpc>
              <a:spcAft>
                <a:spcPts val="1000"/>
              </a:spcAft>
            </a:pPr>
            <a:r>
              <a:rPr lang="fa-IR" sz="2400" b="1" dirty="0" smtClean="0">
                <a:latin typeface="Lucida Fax"/>
                <a:ea typeface="Calibri"/>
                <a:cs typeface="B Lotus"/>
              </a:rPr>
              <a:t>نتایج زیر جهت سه بادبند کمانش ناپذیر با سختی خمشی کافی به وجود آمد </a:t>
            </a:r>
            <a:endParaRPr lang="en-US" b="1" dirty="0" smtClean="0">
              <a:latin typeface="Calibri"/>
              <a:ea typeface="Calibri"/>
              <a:cs typeface="Arial"/>
            </a:endParaRPr>
          </a:p>
          <a:p>
            <a:endParaRPr lang="fa-IR" dirty="0"/>
          </a:p>
        </p:txBody>
      </p:sp>
      <p:sp>
        <p:nvSpPr>
          <p:cNvPr id="7" name="TextBox 6"/>
          <p:cNvSpPr txBox="1"/>
          <p:nvPr/>
        </p:nvSpPr>
        <p:spPr>
          <a:xfrm>
            <a:off x="428596" y="4458567"/>
            <a:ext cx="8429684" cy="1685077"/>
          </a:xfrm>
          <a:prstGeom prst="rect">
            <a:avLst/>
          </a:prstGeom>
          <a:noFill/>
        </p:spPr>
        <p:txBody>
          <a:bodyPr wrap="square" rtlCol="1">
            <a:spAutoFit/>
          </a:bodyPr>
          <a:lstStyle/>
          <a:p>
            <a:pPr algn="ctr" rtl="1">
              <a:lnSpc>
                <a:spcPct val="200000"/>
              </a:lnSpc>
              <a:spcAft>
                <a:spcPts val="1000"/>
              </a:spcAft>
            </a:pPr>
            <a:r>
              <a:rPr lang="fa-IR" b="1" dirty="0" smtClean="0">
                <a:latin typeface="Lucida Fax"/>
                <a:ea typeface="Calibri"/>
                <a:cs typeface="B Lotus"/>
              </a:rPr>
              <a:t>هدف از تحلیل المان محدود بسط پارامترهای این مطالعه و تحقیق برای بادبندهای کمانش ناپذیر مختلف است تا علاوه بر مقایسه این بادبند ، تأثیر اندازه اعضای مهار کننده ، تعداد بولت ها ، طول صفحات هسته و سطح مقطع بر روی بار کمانشی مورد ارزیابی قرار گیرد .</a:t>
            </a:r>
            <a:endParaRPr lang="en-US" sz="1400" b="1" dirty="0" smtClean="0">
              <a:latin typeface="Calibri"/>
              <a:ea typeface="Calibri"/>
              <a:cs typeface="Arial"/>
            </a:endParaRPr>
          </a:p>
        </p:txBody>
      </p:sp>
      <p:sp>
        <p:nvSpPr>
          <p:cNvPr id="6" name="Rectangle 5"/>
          <p:cNvSpPr/>
          <p:nvPr/>
        </p:nvSpPr>
        <p:spPr>
          <a:xfrm>
            <a:off x="6824324" y="53712"/>
            <a:ext cx="2140330"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چکیده مقاله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8" name="Rectangle 7"/>
          <p:cNvSpPr/>
          <p:nvPr/>
        </p:nvSpPr>
        <p:spPr>
          <a:xfrm>
            <a:off x="174345" y="23027"/>
            <a:ext cx="2364750" cy="646331"/>
          </a:xfrm>
          <a:prstGeom prst="rect">
            <a:avLst/>
          </a:prstGeom>
          <a:noFill/>
          <a:ln>
            <a:noFill/>
          </a:ln>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Abstract</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19803" y="210901"/>
            <a:ext cx="1148071"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مقدمه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991204" cy="646331"/>
          </a:xfrm>
          <a:prstGeom prst="rect">
            <a:avLst/>
          </a:prstGeom>
          <a:noFill/>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Introduction</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285720" y="989658"/>
            <a:ext cx="8436936" cy="3693319"/>
          </a:xfrm>
          <a:prstGeom prst="rect">
            <a:avLst/>
          </a:prstGeom>
          <a:noFill/>
        </p:spPr>
        <p:txBody>
          <a:bodyPr wrap="square" rtlCol="1">
            <a:spAutoFit/>
          </a:bodyPr>
          <a:lstStyle/>
          <a:p>
            <a:pPr algn="just" rtl="1">
              <a:lnSpc>
                <a:spcPct val="200000"/>
              </a:lnSpc>
            </a:pPr>
            <a:r>
              <a:rPr lang="fa-IR" b="1" dirty="0" smtClean="0">
                <a:latin typeface="Lucida Fax"/>
                <a:ea typeface="Calibri"/>
                <a:cs typeface="B Lotus"/>
              </a:rPr>
              <a:t>بادبند کمانش ناپذیر تحت کشش و فشار بدون اینکه کمانش قابل ملاحظه ای که در آن رخ دهد ، جاری می شود نوعی از بادبند کمانش ناپذیر که توسط اعضای مهار کننده که هر یک از لوله های فولادی پر شده از بتن یا ملات تشکیل شده است و یک لایه نازک از مصالح غیر یکنواخت که سطح مشترکی را بین صفحات هسته و بتن احاطه کننده هسته بوجود آورده است تا انتقال نیرو از هسته به بتن احاطه کننده حذف گردد و هسته تحت فشار دچار انبساط ( تغییر شکل جانبی ) گردد بنابراین اعضای مهار کننده جانبی به مانند یک بادبند پیوسته برای هسته فولادی عمل می کنند و مصالح غیر یکنواخت (درز) از چسبندگی بین هسته فولادی و بتن جلوگیری می کنند</a:t>
            </a:r>
            <a:endParaRPr lang="en-US" b="1" dirty="0" smtClean="0">
              <a:latin typeface="Lucida Fax"/>
              <a:ea typeface="Calibri"/>
              <a:cs typeface="B Lotus"/>
            </a:endParaRPr>
          </a:p>
          <a:p>
            <a:pPr algn="just" rtl="1"/>
            <a:endParaRPr lang="fa-IR" b="1" dirty="0"/>
          </a:p>
        </p:txBody>
      </p:sp>
      <p:cxnSp>
        <p:nvCxnSpPr>
          <p:cNvPr id="8" name="Straight Connector 7"/>
          <p:cNvCxnSpPr/>
          <p:nvPr/>
        </p:nvCxnSpPr>
        <p:spPr>
          <a:xfrm>
            <a:off x="500034" y="4698038"/>
            <a:ext cx="714380"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1214414" y="4698038"/>
            <a:ext cx="357190" cy="35719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588450" y="5055228"/>
            <a:ext cx="6143668" cy="7143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7723695" y="4706461"/>
            <a:ext cx="428628" cy="411782"/>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143900" y="4714884"/>
            <a:ext cx="714380"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50053" y="5448125"/>
            <a:ext cx="1500174"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8108987" y="5464201"/>
            <a:ext cx="1500174"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02070" y="6198236"/>
            <a:ext cx="714380"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143900" y="6198236"/>
            <a:ext cx="714380" cy="158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643042" y="5786454"/>
            <a:ext cx="6102724" cy="71438"/>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217317" y="5786454"/>
            <a:ext cx="425725" cy="41121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718175" y="5846280"/>
            <a:ext cx="428628" cy="35719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1382896" y="485555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1535296"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1687696"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1840096"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1992496"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2145512"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229791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245031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260271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275511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2921282"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307368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322608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337848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3530882"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3685902" y="485723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3838302" y="485864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4001290" y="485864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4153690" y="485864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a:off x="4306090" y="485864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4470110" y="485696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4622510"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4774910"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4927310"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5079710"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5215736"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a:off x="536813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5400000">
            <a:off x="552053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567293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a:off x="582533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a:off x="5991506" y="485837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a:off x="614390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629630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a:off x="644870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a:off x="6601106" y="485978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6756126" y="485864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5400000">
            <a:off x="6908526" y="486005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7071514" y="486005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7223914" y="486005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7376314" y="4860056"/>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7514906" y="4858068"/>
            <a:ext cx="428628"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rot="5400000">
            <a:off x="1429522" y="604571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rot="5400000">
            <a:off x="1581922"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5400000">
            <a:off x="1734322"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5400000">
            <a:off x="1886722"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rot="5400000">
            <a:off x="2039122"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rot="5400000">
            <a:off x="2192138"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a:off x="234453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249693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264933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280173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2967908"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312030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327270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342510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3577508"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3732528" y="604739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a:off x="3884928" y="604880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rot="5400000">
            <a:off x="4047916" y="604880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rot="5400000">
            <a:off x="4200316" y="604880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5400000">
            <a:off x="4352716" y="604880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5400000">
            <a:off x="4516736" y="604712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5400000">
            <a:off x="4669136"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a:off x="4821536"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a:off x="4973936"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5126336"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5262362"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541476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556716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571956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a:off x="587196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rot="5400000">
            <a:off x="6038132" y="604853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619053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5400000">
            <a:off x="634293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rot="5400000">
            <a:off x="649533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rot="5400000">
            <a:off x="6647732" y="604994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rot="5400000">
            <a:off x="6802752" y="604880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rot="5400000">
            <a:off x="6955152" y="605021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rot="5400000">
            <a:off x="7118140" y="605021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rot="5400000">
            <a:off x="7270540" y="605021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rot="5400000">
            <a:off x="7422940" y="6050214"/>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5400000">
            <a:off x="7561532" y="6048226"/>
            <a:ext cx="428628"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1000"/>
                                        <p:tgtEl>
                                          <p:spTgt spid="13"/>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10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10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1000"/>
                                        <p:tgtEl>
                                          <p:spTgt spid="20"/>
                                        </p:tgtEl>
                                      </p:cBhvr>
                                    </p:animEffect>
                                  </p:childTnLst>
                                </p:cTn>
                              </p:par>
                              <p:par>
                                <p:cTn id="26" presetID="22" presetClass="entr" presetSubtype="8"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1000"/>
                                        <p:tgtEl>
                                          <p:spTgt spid="21"/>
                                        </p:tgtEl>
                                      </p:cBhvr>
                                    </p:animEffect>
                                  </p:childTnLst>
                                </p:cTn>
                              </p:par>
                              <p:par>
                                <p:cTn id="29" presetID="22" presetClass="entr" presetSubtype="8"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par>
                                <p:cTn id="32" presetID="22" presetClass="entr" presetSubtype="8"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1000"/>
                                        <p:tgtEl>
                                          <p:spTgt spid="23"/>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1000"/>
                                        <p:tgtEl>
                                          <p:spTgt spid="25"/>
                                        </p:tgtEl>
                                      </p:cBhvr>
                                    </p:animEffect>
                                  </p:childTnLst>
                                </p:cTn>
                              </p:par>
                              <p:par>
                                <p:cTn id="38" presetID="2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1000"/>
                                        <p:tgtEl>
                                          <p:spTgt spid="31"/>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1000"/>
                                        <p:tgtEl>
                                          <p:spTgt spid="33"/>
                                        </p:tgtEl>
                                      </p:cBhvr>
                                    </p:animEffect>
                                  </p:childTnLst>
                                </p:cTn>
                              </p:par>
                            </p:childTnLst>
                          </p:cTn>
                        </p:par>
                        <p:par>
                          <p:cTn id="45" fill="hold">
                            <p:stCondLst>
                              <p:cond delay="2000"/>
                            </p:stCondLst>
                            <p:childTnLst>
                              <p:par>
                                <p:cTn id="46" presetID="22" presetClass="entr" presetSubtype="1"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1000"/>
                                        <p:tgtEl>
                                          <p:spTgt spid="34"/>
                                        </p:tgtEl>
                                      </p:cBhvr>
                                    </p:animEffect>
                                  </p:childTnLst>
                                </p:cTn>
                              </p:par>
                            </p:childTnLst>
                          </p:cTn>
                        </p:par>
                        <p:par>
                          <p:cTn id="49" fill="hold">
                            <p:stCondLst>
                              <p:cond delay="3000"/>
                            </p:stCondLst>
                            <p:childTnLst>
                              <p:par>
                                <p:cTn id="50" presetID="22" presetClass="entr" presetSubtype="1"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up)">
                                      <p:cBhvr>
                                        <p:cTn id="52" dur="1000"/>
                                        <p:tgtEl>
                                          <p:spTgt spid="35"/>
                                        </p:tgtEl>
                                      </p:cBhvr>
                                    </p:animEffect>
                                  </p:childTnLst>
                                </p:cTn>
                              </p:par>
                            </p:childTnLst>
                          </p:cTn>
                        </p:par>
                        <p:par>
                          <p:cTn id="53" fill="hold">
                            <p:stCondLst>
                              <p:cond delay="4000"/>
                            </p:stCondLst>
                            <p:childTnLst>
                              <p:par>
                                <p:cTn id="54" presetID="22" presetClass="entr" presetSubtype="1"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up)">
                                      <p:cBhvr>
                                        <p:cTn id="56" dur="1000"/>
                                        <p:tgtEl>
                                          <p:spTgt spid="36"/>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1000"/>
                                        <p:tgtEl>
                                          <p:spTgt spid="37"/>
                                        </p:tgtEl>
                                      </p:cBhvr>
                                    </p:animEffect>
                                  </p:childTnLst>
                                </p:cTn>
                              </p:par>
                            </p:childTnLst>
                          </p:cTn>
                        </p:par>
                        <p:par>
                          <p:cTn id="61" fill="hold">
                            <p:stCondLst>
                              <p:cond delay="6000"/>
                            </p:stCondLst>
                            <p:childTnLst>
                              <p:par>
                                <p:cTn id="62" presetID="22" presetClass="entr" presetSubtype="1"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up)">
                                      <p:cBhvr>
                                        <p:cTn id="64" dur="1000"/>
                                        <p:tgtEl>
                                          <p:spTgt spid="38"/>
                                        </p:tgtEl>
                                      </p:cBhvr>
                                    </p:animEffect>
                                  </p:childTnLst>
                                </p:cTn>
                              </p:par>
                            </p:childTnLst>
                          </p:cTn>
                        </p:par>
                        <p:par>
                          <p:cTn id="65" fill="hold">
                            <p:stCondLst>
                              <p:cond delay="7000"/>
                            </p:stCondLst>
                            <p:childTnLst>
                              <p:par>
                                <p:cTn id="66" presetID="22" presetClass="entr" presetSubtype="1"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up)">
                                      <p:cBhvr>
                                        <p:cTn id="68" dur="1000"/>
                                        <p:tgtEl>
                                          <p:spTgt spid="39"/>
                                        </p:tgtEl>
                                      </p:cBhvr>
                                    </p:animEffect>
                                  </p:childTnLst>
                                </p:cTn>
                              </p:par>
                            </p:childTnLst>
                          </p:cTn>
                        </p:par>
                        <p:par>
                          <p:cTn id="69" fill="hold">
                            <p:stCondLst>
                              <p:cond delay="8000"/>
                            </p:stCondLst>
                            <p:childTnLst>
                              <p:par>
                                <p:cTn id="70" presetID="22" presetClass="entr" presetSubtype="1" fill="hold" nodeType="after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up)">
                                      <p:cBhvr>
                                        <p:cTn id="72" dur="1000"/>
                                        <p:tgtEl>
                                          <p:spTgt spid="40"/>
                                        </p:tgtEl>
                                      </p:cBhvr>
                                    </p:animEffect>
                                  </p:childTnLst>
                                </p:cTn>
                              </p:par>
                            </p:childTnLst>
                          </p:cTn>
                        </p:par>
                        <p:par>
                          <p:cTn id="73" fill="hold">
                            <p:stCondLst>
                              <p:cond delay="9000"/>
                            </p:stCondLst>
                            <p:childTnLst>
                              <p:par>
                                <p:cTn id="74" presetID="22" presetClass="entr" presetSubtype="1" fill="hold"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up)">
                                      <p:cBhvr>
                                        <p:cTn id="76" dur="1000"/>
                                        <p:tgtEl>
                                          <p:spTgt spid="41"/>
                                        </p:tgtEl>
                                      </p:cBhvr>
                                    </p:animEffect>
                                  </p:childTnLst>
                                </p:cTn>
                              </p:par>
                            </p:childTnLst>
                          </p:cTn>
                        </p:par>
                        <p:par>
                          <p:cTn id="77" fill="hold">
                            <p:stCondLst>
                              <p:cond delay="10000"/>
                            </p:stCondLst>
                            <p:childTnLst>
                              <p:par>
                                <p:cTn id="78" presetID="22" presetClass="entr" presetSubtype="1"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1000"/>
                                        <p:tgtEl>
                                          <p:spTgt spid="42"/>
                                        </p:tgtEl>
                                      </p:cBhvr>
                                    </p:animEffect>
                                  </p:childTnLst>
                                </p:cTn>
                              </p:par>
                            </p:childTnLst>
                          </p:cTn>
                        </p:par>
                        <p:par>
                          <p:cTn id="81" fill="hold">
                            <p:stCondLst>
                              <p:cond delay="11000"/>
                            </p:stCondLst>
                            <p:childTnLst>
                              <p:par>
                                <p:cTn id="82" presetID="22" presetClass="entr" presetSubtype="1" fill="hold"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1000"/>
                                        <p:tgtEl>
                                          <p:spTgt spid="43"/>
                                        </p:tgtEl>
                                      </p:cBhvr>
                                    </p:animEffect>
                                  </p:childTnLst>
                                </p:cTn>
                              </p:par>
                            </p:childTnLst>
                          </p:cTn>
                        </p:par>
                        <p:par>
                          <p:cTn id="85" fill="hold">
                            <p:stCondLst>
                              <p:cond delay="12000"/>
                            </p:stCondLst>
                            <p:childTnLst>
                              <p:par>
                                <p:cTn id="86" presetID="22" presetClass="entr" presetSubtype="1" fill="hold"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wipe(up)">
                                      <p:cBhvr>
                                        <p:cTn id="88" dur="1000"/>
                                        <p:tgtEl>
                                          <p:spTgt spid="44"/>
                                        </p:tgtEl>
                                      </p:cBhvr>
                                    </p:animEffect>
                                  </p:childTnLst>
                                </p:cTn>
                              </p:par>
                            </p:childTnLst>
                          </p:cTn>
                        </p:par>
                        <p:par>
                          <p:cTn id="89" fill="hold">
                            <p:stCondLst>
                              <p:cond delay="13000"/>
                            </p:stCondLst>
                            <p:childTnLst>
                              <p:par>
                                <p:cTn id="90" presetID="22" presetClass="entr" presetSubtype="1" fill="hold" nodeType="after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wipe(up)">
                                      <p:cBhvr>
                                        <p:cTn id="92" dur="1000"/>
                                        <p:tgtEl>
                                          <p:spTgt spid="45"/>
                                        </p:tgtEl>
                                      </p:cBhvr>
                                    </p:animEffect>
                                  </p:childTnLst>
                                </p:cTn>
                              </p:par>
                            </p:childTnLst>
                          </p:cTn>
                        </p:par>
                        <p:par>
                          <p:cTn id="93" fill="hold">
                            <p:stCondLst>
                              <p:cond delay="14000"/>
                            </p:stCondLst>
                            <p:childTnLst>
                              <p:par>
                                <p:cTn id="94" presetID="22" presetClass="entr" presetSubtype="1" fill="hold"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wipe(up)">
                                      <p:cBhvr>
                                        <p:cTn id="96" dur="1000"/>
                                        <p:tgtEl>
                                          <p:spTgt spid="46"/>
                                        </p:tgtEl>
                                      </p:cBhvr>
                                    </p:animEffect>
                                  </p:childTnLst>
                                </p:cTn>
                              </p:par>
                            </p:childTnLst>
                          </p:cTn>
                        </p:par>
                        <p:par>
                          <p:cTn id="97" fill="hold">
                            <p:stCondLst>
                              <p:cond delay="150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1000"/>
                                        <p:tgtEl>
                                          <p:spTgt spid="47"/>
                                        </p:tgtEl>
                                      </p:cBhvr>
                                    </p:animEffect>
                                  </p:childTnLst>
                                </p:cTn>
                              </p:par>
                            </p:childTnLst>
                          </p:cTn>
                        </p:par>
                        <p:par>
                          <p:cTn id="101" fill="hold">
                            <p:stCondLst>
                              <p:cond delay="16000"/>
                            </p:stCondLst>
                            <p:childTnLst>
                              <p:par>
                                <p:cTn id="102" presetID="22" presetClass="entr" presetSubtype="1" fill="hold" nodeType="after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up)">
                                      <p:cBhvr>
                                        <p:cTn id="104" dur="1000"/>
                                        <p:tgtEl>
                                          <p:spTgt spid="48"/>
                                        </p:tgtEl>
                                      </p:cBhvr>
                                    </p:animEffect>
                                  </p:childTnLst>
                                </p:cTn>
                              </p:par>
                            </p:childTnLst>
                          </p:cTn>
                        </p:par>
                        <p:par>
                          <p:cTn id="105" fill="hold">
                            <p:stCondLst>
                              <p:cond delay="17000"/>
                            </p:stCondLst>
                            <p:childTnLst>
                              <p:par>
                                <p:cTn id="106" presetID="22" presetClass="entr" presetSubtype="1" fill="hold" nodeType="after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wipe(up)">
                                      <p:cBhvr>
                                        <p:cTn id="108" dur="1000"/>
                                        <p:tgtEl>
                                          <p:spTgt spid="49"/>
                                        </p:tgtEl>
                                      </p:cBhvr>
                                    </p:animEffect>
                                  </p:childTnLst>
                                </p:cTn>
                              </p:par>
                            </p:childTnLst>
                          </p:cTn>
                        </p:par>
                        <p:par>
                          <p:cTn id="109" fill="hold">
                            <p:stCondLst>
                              <p:cond delay="18000"/>
                            </p:stCondLst>
                            <p:childTnLst>
                              <p:par>
                                <p:cTn id="110" presetID="22" presetClass="entr" presetSubtype="1" fill="hold"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wipe(up)">
                                      <p:cBhvr>
                                        <p:cTn id="112" dur="1000"/>
                                        <p:tgtEl>
                                          <p:spTgt spid="50"/>
                                        </p:tgtEl>
                                      </p:cBhvr>
                                    </p:animEffect>
                                  </p:childTnLst>
                                </p:cTn>
                              </p:par>
                            </p:childTnLst>
                          </p:cTn>
                        </p:par>
                        <p:par>
                          <p:cTn id="113" fill="hold">
                            <p:stCondLst>
                              <p:cond delay="19000"/>
                            </p:stCondLst>
                            <p:childTnLst>
                              <p:par>
                                <p:cTn id="114" presetID="22" presetClass="entr" presetSubtype="1" fill="hold"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up)">
                                      <p:cBhvr>
                                        <p:cTn id="116" dur="1000"/>
                                        <p:tgtEl>
                                          <p:spTgt spid="51"/>
                                        </p:tgtEl>
                                      </p:cBhvr>
                                    </p:animEffect>
                                  </p:childTnLst>
                                </p:cTn>
                              </p:par>
                            </p:childTnLst>
                          </p:cTn>
                        </p:par>
                        <p:par>
                          <p:cTn id="117" fill="hold">
                            <p:stCondLst>
                              <p:cond delay="20000"/>
                            </p:stCondLst>
                            <p:childTnLst>
                              <p:par>
                                <p:cTn id="118" presetID="22" presetClass="entr" presetSubtype="1" fill="hold"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wipe(up)">
                                      <p:cBhvr>
                                        <p:cTn id="120" dur="1000"/>
                                        <p:tgtEl>
                                          <p:spTgt spid="52"/>
                                        </p:tgtEl>
                                      </p:cBhvr>
                                    </p:animEffect>
                                  </p:childTnLst>
                                </p:cTn>
                              </p:par>
                            </p:childTnLst>
                          </p:cTn>
                        </p:par>
                        <p:par>
                          <p:cTn id="121" fill="hold">
                            <p:stCondLst>
                              <p:cond delay="21000"/>
                            </p:stCondLst>
                            <p:childTnLst>
                              <p:par>
                                <p:cTn id="122" presetID="22" presetClass="entr" presetSubtype="1" fill="hold" nodeType="after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wipe(up)">
                                      <p:cBhvr>
                                        <p:cTn id="124" dur="1000"/>
                                        <p:tgtEl>
                                          <p:spTgt spid="58"/>
                                        </p:tgtEl>
                                      </p:cBhvr>
                                    </p:animEffect>
                                  </p:childTnLst>
                                </p:cTn>
                              </p:par>
                            </p:childTnLst>
                          </p:cTn>
                        </p:par>
                        <p:par>
                          <p:cTn id="125" fill="hold">
                            <p:stCondLst>
                              <p:cond delay="22000"/>
                            </p:stCondLst>
                            <p:childTnLst>
                              <p:par>
                                <p:cTn id="126" presetID="22" presetClass="entr" presetSubtype="1" fill="hold" nodeType="afterEffect">
                                  <p:stCondLst>
                                    <p:cond delay="0"/>
                                  </p:stCondLst>
                                  <p:childTnLst>
                                    <p:set>
                                      <p:cBhvr>
                                        <p:cTn id="127" dur="1" fill="hold">
                                          <p:stCondLst>
                                            <p:cond delay="0"/>
                                          </p:stCondLst>
                                        </p:cTn>
                                        <p:tgtEl>
                                          <p:spTgt spid="59"/>
                                        </p:tgtEl>
                                        <p:attrNameLst>
                                          <p:attrName>style.visibility</p:attrName>
                                        </p:attrNameLst>
                                      </p:cBhvr>
                                      <p:to>
                                        <p:strVal val="visible"/>
                                      </p:to>
                                    </p:set>
                                    <p:animEffect transition="in" filter="wipe(up)">
                                      <p:cBhvr>
                                        <p:cTn id="128" dur="1000"/>
                                        <p:tgtEl>
                                          <p:spTgt spid="59"/>
                                        </p:tgtEl>
                                      </p:cBhvr>
                                    </p:animEffect>
                                  </p:childTnLst>
                                </p:cTn>
                              </p:par>
                            </p:childTnLst>
                          </p:cTn>
                        </p:par>
                        <p:par>
                          <p:cTn id="129" fill="hold">
                            <p:stCondLst>
                              <p:cond delay="23000"/>
                            </p:stCondLst>
                            <p:childTnLst>
                              <p:par>
                                <p:cTn id="130" presetID="22" presetClass="entr" presetSubtype="1" fill="hold" nodeType="after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wipe(up)">
                                      <p:cBhvr>
                                        <p:cTn id="132" dur="1000"/>
                                        <p:tgtEl>
                                          <p:spTgt spid="60"/>
                                        </p:tgtEl>
                                      </p:cBhvr>
                                    </p:animEffect>
                                  </p:childTnLst>
                                </p:cTn>
                              </p:par>
                            </p:childTnLst>
                          </p:cTn>
                        </p:par>
                        <p:par>
                          <p:cTn id="133" fill="hold">
                            <p:stCondLst>
                              <p:cond delay="24000"/>
                            </p:stCondLst>
                            <p:childTnLst>
                              <p:par>
                                <p:cTn id="134" presetID="22" presetClass="entr" presetSubtype="1" fill="hold" nodeType="afterEffect">
                                  <p:stCondLst>
                                    <p:cond delay="0"/>
                                  </p:stCondLst>
                                  <p:childTnLst>
                                    <p:set>
                                      <p:cBhvr>
                                        <p:cTn id="135" dur="1" fill="hold">
                                          <p:stCondLst>
                                            <p:cond delay="0"/>
                                          </p:stCondLst>
                                        </p:cTn>
                                        <p:tgtEl>
                                          <p:spTgt spid="61"/>
                                        </p:tgtEl>
                                        <p:attrNameLst>
                                          <p:attrName>style.visibility</p:attrName>
                                        </p:attrNameLst>
                                      </p:cBhvr>
                                      <p:to>
                                        <p:strVal val="visible"/>
                                      </p:to>
                                    </p:set>
                                    <p:animEffect transition="in" filter="wipe(up)">
                                      <p:cBhvr>
                                        <p:cTn id="136" dur="1000"/>
                                        <p:tgtEl>
                                          <p:spTgt spid="61"/>
                                        </p:tgtEl>
                                      </p:cBhvr>
                                    </p:animEffect>
                                  </p:childTnLst>
                                </p:cTn>
                              </p:par>
                            </p:childTnLst>
                          </p:cTn>
                        </p:par>
                        <p:par>
                          <p:cTn id="137" fill="hold">
                            <p:stCondLst>
                              <p:cond delay="25000"/>
                            </p:stCondLst>
                            <p:childTnLst>
                              <p:par>
                                <p:cTn id="138" presetID="22" presetClass="entr" presetSubtype="1" fill="hold" nodeType="afterEffect">
                                  <p:stCondLst>
                                    <p:cond delay="0"/>
                                  </p:stCondLst>
                                  <p:childTnLst>
                                    <p:set>
                                      <p:cBhvr>
                                        <p:cTn id="139" dur="1" fill="hold">
                                          <p:stCondLst>
                                            <p:cond delay="0"/>
                                          </p:stCondLst>
                                        </p:cTn>
                                        <p:tgtEl>
                                          <p:spTgt spid="62"/>
                                        </p:tgtEl>
                                        <p:attrNameLst>
                                          <p:attrName>style.visibility</p:attrName>
                                        </p:attrNameLst>
                                      </p:cBhvr>
                                      <p:to>
                                        <p:strVal val="visible"/>
                                      </p:to>
                                    </p:set>
                                    <p:animEffect transition="in" filter="wipe(up)">
                                      <p:cBhvr>
                                        <p:cTn id="140" dur="1000"/>
                                        <p:tgtEl>
                                          <p:spTgt spid="62"/>
                                        </p:tgtEl>
                                      </p:cBhvr>
                                    </p:animEffect>
                                  </p:childTnLst>
                                </p:cTn>
                              </p:par>
                            </p:childTnLst>
                          </p:cTn>
                        </p:par>
                        <p:par>
                          <p:cTn id="141" fill="hold">
                            <p:stCondLst>
                              <p:cond delay="26000"/>
                            </p:stCondLst>
                            <p:childTnLst>
                              <p:par>
                                <p:cTn id="142" presetID="22" presetClass="entr" presetSubtype="1" fill="hold" nodeType="afterEffect">
                                  <p:stCondLst>
                                    <p:cond delay="0"/>
                                  </p:stCondLst>
                                  <p:childTnLst>
                                    <p:set>
                                      <p:cBhvr>
                                        <p:cTn id="143" dur="1" fill="hold">
                                          <p:stCondLst>
                                            <p:cond delay="0"/>
                                          </p:stCondLst>
                                        </p:cTn>
                                        <p:tgtEl>
                                          <p:spTgt spid="63"/>
                                        </p:tgtEl>
                                        <p:attrNameLst>
                                          <p:attrName>style.visibility</p:attrName>
                                        </p:attrNameLst>
                                      </p:cBhvr>
                                      <p:to>
                                        <p:strVal val="visible"/>
                                      </p:to>
                                    </p:set>
                                    <p:animEffect transition="in" filter="wipe(up)">
                                      <p:cBhvr>
                                        <p:cTn id="144" dur="1000"/>
                                        <p:tgtEl>
                                          <p:spTgt spid="63"/>
                                        </p:tgtEl>
                                      </p:cBhvr>
                                    </p:animEffect>
                                  </p:childTnLst>
                                </p:cTn>
                              </p:par>
                            </p:childTnLst>
                          </p:cTn>
                        </p:par>
                        <p:par>
                          <p:cTn id="145" fill="hold">
                            <p:stCondLst>
                              <p:cond delay="27000"/>
                            </p:stCondLst>
                            <p:childTnLst>
                              <p:par>
                                <p:cTn id="146" presetID="22" presetClass="entr" presetSubtype="1" fill="hold" nodeType="afterEffect">
                                  <p:stCondLst>
                                    <p:cond delay="0"/>
                                  </p:stCondLst>
                                  <p:childTnLst>
                                    <p:set>
                                      <p:cBhvr>
                                        <p:cTn id="147" dur="1" fill="hold">
                                          <p:stCondLst>
                                            <p:cond delay="0"/>
                                          </p:stCondLst>
                                        </p:cTn>
                                        <p:tgtEl>
                                          <p:spTgt spid="64"/>
                                        </p:tgtEl>
                                        <p:attrNameLst>
                                          <p:attrName>style.visibility</p:attrName>
                                        </p:attrNameLst>
                                      </p:cBhvr>
                                      <p:to>
                                        <p:strVal val="visible"/>
                                      </p:to>
                                    </p:set>
                                    <p:animEffect transition="in" filter="wipe(up)">
                                      <p:cBhvr>
                                        <p:cTn id="148" dur="1000"/>
                                        <p:tgtEl>
                                          <p:spTgt spid="64"/>
                                        </p:tgtEl>
                                      </p:cBhvr>
                                    </p:animEffect>
                                  </p:childTnLst>
                                </p:cTn>
                              </p:par>
                            </p:childTnLst>
                          </p:cTn>
                        </p:par>
                        <p:par>
                          <p:cTn id="149" fill="hold">
                            <p:stCondLst>
                              <p:cond delay="28000"/>
                            </p:stCondLst>
                            <p:childTnLst>
                              <p:par>
                                <p:cTn id="150" presetID="22" presetClass="entr" presetSubtype="1"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up)">
                                      <p:cBhvr>
                                        <p:cTn id="152" dur="1000"/>
                                        <p:tgtEl>
                                          <p:spTgt spid="65"/>
                                        </p:tgtEl>
                                      </p:cBhvr>
                                    </p:animEffect>
                                  </p:childTnLst>
                                </p:cTn>
                              </p:par>
                            </p:childTnLst>
                          </p:cTn>
                        </p:par>
                        <p:par>
                          <p:cTn id="153" fill="hold">
                            <p:stCondLst>
                              <p:cond delay="29000"/>
                            </p:stCondLst>
                            <p:childTnLst>
                              <p:par>
                                <p:cTn id="154" presetID="22" presetClass="entr" presetSubtype="1" fill="hold" nodeType="afterEffect">
                                  <p:stCondLst>
                                    <p:cond delay="0"/>
                                  </p:stCondLst>
                                  <p:childTnLst>
                                    <p:set>
                                      <p:cBhvr>
                                        <p:cTn id="155" dur="1" fill="hold">
                                          <p:stCondLst>
                                            <p:cond delay="0"/>
                                          </p:stCondLst>
                                        </p:cTn>
                                        <p:tgtEl>
                                          <p:spTgt spid="66"/>
                                        </p:tgtEl>
                                        <p:attrNameLst>
                                          <p:attrName>style.visibility</p:attrName>
                                        </p:attrNameLst>
                                      </p:cBhvr>
                                      <p:to>
                                        <p:strVal val="visible"/>
                                      </p:to>
                                    </p:set>
                                    <p:animEffect transition="in" filter="wipe(up)">
                                      <p:cBhvr>
                                        <p:cTn id="156" dur="1000"/>
                                        <p:tgtEl>
                                          <p:spTgt spid="66"/>
                                        </p:tgtEl>
                                      </p:cBhvr>
                                    </p:animEffect>
                                  </p:childTnLst>
                                </p:cTn>
                              </p:par>
                            </p:childTnLst>
                          </p:cTn>
                        </p:par>
                        <p:par>
                          <p:cTn id="157" fill="hold">
                            <p:stCondLst>
                              <p:cond delay="30000"/>
                            </p:stCondLst>
                            <p:childTnLst>
                              <p:par>
                                <p:cTn id="158" presetID="22" presetClass="entr" presetSubtype="1" fill="hold"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wipe(up)">
                                      <p:cBhvr>
                                        <p:cTn id="160" dur="1000"/>
                                        <p:tgtEl>
                                          <p:spTgt spid="67"/>
                                        </p:tgtEl>
                                      </p:cBhvr>
                                    </p:animEffect>
                                  </p:childTnLst>
                                </p:cTn>
                              </p:par>
                            </p:childTnLst>
                          </p:cTn>
                        </p:par>
                        <p:par>
                          <p:cTn id="161" fill="hold">
                            <p:stCondLst>
                              <p:cond delay="31000"/>
                            </p:stCondLst>
                            <p:childTnLst>
                              <p:par>
                                <p:cTn id="162" presetID="22" presetClass="entr" presetSubtype="1" fill="hold" nodeType="afterEffect">
                                  <p:stCondLst>
                                    <p:cond delay="0"/>
                                  </p:stCondLst>
                                  <p:childTnLst>
                                    <p:set>
                                      <p:cBhvr>
                                        <p:cTn id="163" dur="1" fill="hold">
                                          <p:stCondLst>
                                            <p:cond delay="0"/>
                                          </p:stCondLst>
                                        </p:cTn>
                                        <p:tgtEl>
                                          <p:spTgt spid="68"/>
                                        </p:tgtEl>
                                        <p:attrNameLst>
                                          <p:attrName>style.visibility</p:attrName>
                                        </p:attrNameLst>
                                      </p:cBhvr>
                                      <p:to>
                                        <p:strVal val="visible"/>
                                      </p:to>
                                    </p:set>
                                    <p:animEffect transition="in" filter="wipe(up)">
                                      <p:cBhvr>
                                        <p:cTn id="164" dur="1000"/>
                                        <p:tgtEl>
                                          <p:spTgt spid="68"/>
                                        </p:tgtEl>
                                      </p:cBhvr>
                                    </p:animEffect>
                                  </p:childTnLst>
                                </p:cTn>
                              </p:par>
                            </p:childTnLst>
                          </p:cTn>
                        </p:par>
                        <p:par>
                          <p:cTn id="165" fill="hold">
                            <p:stCondLst>
                              <p:cond delay="32000"/>
                            </p:stCondLst>
                            <p:childTnLst>
                              <p:par>
                                <p:cTn id="166" presetID="22" presetClass="entr" presetSubtype="1" fill="hold" nodeType="afterEffect">
                                  <p:stCondLst>
                                    <p:cond delay="0"/>
                                  </p:stCondLst>
                                  <p:childTnLst>
                                    <p:set>
                                      <p:cBhvr>
                                        <p:cTn id="167" dur="1" fill="hold">
                                          <p:stCondLst>
                                            <p:cond delay="0"/>
                                          </p:stCondLst>
                                        </p:cTn>
                                        <p:tgtEl>
                                          <p:spTgt spid="69"/>
                                        </p:tgtEl>
                                        <p:attrNameLst>
                                          <p:attrName>style.visibility</p:attrName>
                                        </p:attrNameLst>
                                      </p:cBhvr>
                                      <p:to>
                                        <p:strVal val="visible"/>
                                      </p:to>
                                    </p:set>
                                    <p:animEffect transition="in" filter="wipe(up)">
                                      <p:cBhvr>
                                        <p:cTn id="168" dur="1000"/>
                                        <p:tgtEl>
                                          <p:spTgt spid="69"/>
                                        </p:tgtEl>
                                      </p:cBhvr>
                                    </p:animEffect>
                                  </p:childTnLst>
                                </p:cTn>
                              </p:par>
                            </p:childTnLst>
                          </p:cTn>
                        </p:par>
                        <p:par>
                          <p:cTn id="169" fill="hold">
                            <p:stCondLst>
                              <p:cond delay="33000"/>
                            </p:stCondLst>
                            <p:childTnLst>
                              <p:par>
                                <p:cTn id="170" presetID="22" presetClass="entr" presetSubtype="1" fill="hold" nodeType="afterEffect">
                                  <p:stCondLst>
                                    <p:cond delay="0"/>
                                  </p:stCondLst>
                                  <p:childTnLst>
                                    <p:set>
                                      <p:cBhvr>
                                        <p:cTn id="171" dur="1" fill="hold">
                                          <p:stCondLst>
                                            <p:cond delay="0"/>
                                          </p:stCondLst>
                                        </p:cTn>
                                        <p:tgtEl>
                                          <p:spTgt spid="70"/>
                                        </p:tgtEl>
                                        <p:attrNameLst>
                                          <p:attrName>style.visibility</p:attrName>
                                        </p:attrNameLst>
                                      </p:cBhvr>
                                      <p:to>
                                        <p:strVal val="visible"/>
                                      </p:to>
                                    </p:set>
                                    <p:animEffect transition="in" filter="wipe(up)">
                                      <p:cBhvr>
                                        <p:cTn id="172" dur="1000"/>
                                        <p:tgtEl>
                                          <p:spTgt spid="70"/>
                                        </p:tgtEl>
                                      </p:cBhvr>
                                    </p:animEffect>
                                  </p:childTnLst>
                                </p:cTn>
                              </p:par>
                            </p:childTnLst>
                          </p:cTn>
                        </p:par>
                        <p:par>
                          <p:cTn id="173" fill="hold">
                            <p:stCondLst>
                              <p:cond delay="34000"/>
                            </p:stCondLst>
                            <p:childTnLst>
                              <p:par>
                                <p:cTn id="174" presetID="22" presetClass="entr" presetSubtype="1" fill="hold" nodeType="afterEffect">
                                  <p:stCondLst>
                                    <p:cond delay="0"/>
                                  </p:stCondLst>
                                  <p:childTnLst>
                                    <p:set>
                                      <p:cBhvr>
                                        <p:cTn id="175" dur="1" fill="hold">
                                          <p:stCondLst>
                                            <p:cond delay="0"/>
                                          </p:stCondLst>
                                        </p:cTn>
                                        <p:tgtEl>
                                          <p:spTgt spid="71"/>
                                        </p:tgtEl>
                                        <p:attrNameLst>
                                          <p:attrName>style.visibility</p:attrName>
                                        </p:attrNameLst>
                                      </p:cBhvr>
                                      <p:to>
                                        <p:strVal val="visible"/>
                                      </p:to>
                                    </p:set>
                                    <p:animEffect transition="in" filter="wipe(up)">
                                      <p:cBhvr>
                                        <p:cTn id="176" dur="1000"/>
                                        <p:tgtEl>
                                          <p:spTgt spid="71"/>
                                        </p:tgtEl>
                                      </p:cBhvr>
                                    </p:animEffect>
                                  </p:childTnLst>
                                </p:cTn>
                              </p:par>
                            </p:childTnLst>
                          </p:cTn>
                        </p:par>
                        <p:par>
                          <p:cTn id="177" fill="hold">
                            <p:stCondLst>
                              <p:cond delay="35000"/>
                            </p:stCondLst>
                            <p:childTnLst>
                              <p:par>
                                <p:cTn id="178" presetID="22" presetClass="entr" presetSubtype="1" fill="hold" nodeType="afterEffect">
                                  <p:stCondLst>
                                    <p:cond delay="0"/>
                                  </p:stCondLst>
                                  <p:childTnLst>
                                    <p:set>
                                      <p:cBhvr>
                                        <p:cTn id="179" dur="1" fill="hold">
                                          <p:stCondLst>
                                            <p:cond delay="0"/>
                                          </p:stCondLst>
                                        </p:cTn>
                                        <p:tgtEl>
                                          <p:spTgt spid="72"/>
                                        </p:tgtEl>
                                        <p:attrNameLst>
                                          <p:attrName>style.visibility</p:attrName>
                                        </p:attrNameLst>
                                      </p:cBhvr>
                                      <p:to>
                                        <p:strVal val="visible"/>
                                      </p:to>
                                    </p:set>
                                    <p:animEffect transition="in" filter="wipe(up)">
                                      <p:cBhvr>
                                        <p:cTn id="180" dur="1000"/>
                                        <p:tgtEl>
                                          <p:spTgt spid="72"/>
                                        </p:tgtEl>
                                      </p:cBhvr>
                                    </p:animEffect>
                                  </p:childTnLst>
                                </p:cTn>
                              </p:par>
                            </p:childTnLst>
                          </p:cTn>
                        </p:par>
                        <p:par>
                          <p:cTn id="181" fill="hold">
                            <p:stCondLst>
                              <p:cond delay="36000"/>
                            </p:stCondLst>
                            <p:childTnLst>
                              <p:par>
                                <p:cTn id="182" presetID="22" presetClass="entr" presetSubtype="1" fill="hold" nodeType="afterEffect">
                                  <p:stCondLst>
                                    <p:cond delay="0"/>
                                  </p:stCondLst>
                                  <p:childTnLst>
                                    <p:set>
                                      <p:cBhvr>
                                        <p:cTn id="183" dur="1" fill="hold">
                                          <p:stCondLst>
                                            <p:cond delay="0"/>
                                          </p:stCondLst>
                                        </p:cTn>
                                        <p:tgtEl>
                                          <p:spTgt spid="73"/>
                                        </p:tgtEl>
                                        <p:attrNameLst>
                                          <p:attrName>style.visibility</p:attrName>
                                        </p:attrNameLst>
                                      </p:cBhvr>
                                      <p:to>
                                        <p:strVal val="visible"/>
                                      </p:to>
                                    </p:set>
                                    <p:animEffect transition="in" filter="wipe(up)">
                                      <p:cBhvr>
                                        <p:cTn id="184" dur="1000"/>
                                        <p:tgtEl>
                                          <p:spTgt spid="73"/>
                                        </p:tgtEl>
                                      </p:cBhvr>
                                    </p:animEffect>
                                  </p:childTnLst>
                                </p:cTn>
                              </p:par>
                            </p:childTnLst>
                          </p:cTn>
                        </p:par>
                        <p:par>
                          <p:cTn id="185" fill="hold">
                            <p:stCondLst>
                              <p:cond delay="37000"/>
                            </p:stCondLst>
                            <p:childTnLst>
                              <p:par>
                                <p:cTn id="186" presetID="22" presetClass="entr" presetSubtype="1" fill="hold" nodeType="afterEffect">
                                  <p:stCondLst>
                                    <p:cond delay="0"/>
                                  </p:stCondLst>
                                  <p:childTnLst>
                                    <p:set>
                                      <p:cBhvr>
                                        <p:cTn id="187" dur="1" fill="hold">
                                          <p:stCondLst>
                                            <p:cond delay="0"/>
                                          </p:stCondLst>
                                        </p:cTn>
                                        <p:tgtEl>
                                          <p:spTgt spid="74"/>
                                        </p:tgtEl>
                                        <p:attrNameLst>
                                          <p:attrName>style.visibility</p:attrName>
                                        </p:attrNameLst>
                                      </p:cBhvr>
                                      <p:to>
                                        <p:strVal val="visible"/>
                                      </p:to>
                                    </p:set>
                                    <p:animEffect transition="in" filter="wipe(up)">
                                      <p:cBhvr>
                                        <p:cTn id="188" dur="1000"/>
                                        <p:tgtEl>
                                          <p:spTgt spid="74"/>
                                        </p:tgtEl>
                                      </p:cBhvr>
                                    </p:animEffect>
                                  </p:childTnLst>
                                </p:cTn>
                              </p:par>
                            </p:childTnLst>
                          </p:cTn>
                        </p:par>
                        <p:par>
                          <p:cTn id="189" fill="hold">
                            <p:stCondLst>
                              <p:cond delay="38000"/>
                            </p:stCondLst>
                            <p:childTnLst>
                              <p:par>
                                <p:cTn id="190" presetID="22" presetClass="entr" presetSubtype="1" fill="hold" nodeType="afterEffect">
                                  <p:stCondLst>
                                    <p:cond delay="0"/>
                                  </p:stCondLst>
                                  <p:childTnLst>
                                    <p:set>
                                      <p:cBhvr>
                                        <p:cTn id="191" dur="1" fill="hold">
                                          <p:stCondLst>
                                            <p:cond delay="0"/>
                                          </p:stCondLst>
                                        </p:cTn>
                                        <p:tgtEl>
                                          <p:spTgt spid="75"/>
                                        </p:tgtEl>
                                        <p:attrNameLst>
                                          <p:attrName>style.visibility</p:attrName>
                                        </p:attrNameLst>
                                      </p:cBhvr>
                                      <p:to>
                                        <p:strVal val="visible"/>
                                      </p:to>
                                    </p:set>
                                    <p:animEffect transition="in" filter="wipe(up)">
                                      <p:cBhvr>
                                        <p:cTn id="192" dur="1000"/>
                                        <p:tgtEl>
                                          <p:spTgt spid="75"/>
                                        </p:tgtEl>
                                      </p:cBhvr>
                                    </p:animEffect>
                                  </p:childTnLst>
                                </p:cTn>
                              </p:par>
                            </p:childTnLst>
                          </p:cTn>
                        </p:par>
                        <p:par>
                          <p:cTn id="193" fill="hold">
                            <p:stCondLst>
                              <p:cond delay="39000"/>
                            </p:stCondLst>
                            <p:childTnLst>
                              <p:par>
                                <p:cTn id="194" presetID="22" presetClass="entr" presetSubtype="1" fill="hold" nodeType="afterEffect">
                                  <p:stCondLst>
                                    <p:cond delay="0"/>
                                  </p:stCondLst>
                                  <p:childTnLst>
                                    <p:set>
                                      <p:cBhvr>
                                        <p:cTn id="195" dur="1" fill="hold">
                                          <p:stCondLst>
                                            <p:cond delay="0"/>
                                          </p:stCondLst>
                                        </p:cTn>
                                        <p:tgtEl>
                                          <p:spTgt spid="76"/>
                                        </p:tgtEl>
                                        <p:attrNameLst>
                                          <p:attrName>style.visibility</p:attrName>
                                        </p:attrNameLst>
                                      </p:cBhvr>
                                      <p:to>
                                        <p:strVal val="visible"/>
                                      </p:to>
                                    </p:set>
                                    <p:animEffect transition="in" filter="wipe(up)">
                                      <p:cBhvr>
                                        <p:cTn id="196" dur="1000"/>
                                        <p:tgtEl>
                                          <p:spTgt spid="76"/>
                                        </p:tgtEl>
                                      </p:cBhvr>
                                    </p:animEffect>
                                  </p:childTnLst>
                                </p:cTn>
                              </p:par>
                            </p:childTnLst>
                          </p:cTn>
                        </p:par>
                        <p:par>
                          <p:cTn id="197" fill="hold">
                            <p:stCondLst>
                              <p:cond delay="40000"/>
                            </p:stCondLst>
                            <p:childTnLst>
                              <p:par>
                                <p:cTn id="198" presetID="22" presetClass="entr" presetSubtype="1" fill="hold" nodeType="afterEffect">
                                  <p:stCondLst>
                                    <p:cond delay="0"/>
                                  </p:stCondLst>
                                  <p:childTnLst>
                                    <p:set>
                                      <p:cBhvr>
                                        <p:cTn id="199" dur="1" fill="hold">
                                          <p:stCondLst>
                                            <p:cond delay="0"/>
                                          </p:stCondLst>
                                        </p:cTn>
                                        <p:tgtEl>
                                          <p:spTgt spid="77"/>
                                        </p:tgtEl>
                                        <p:attrNameLst>
                                          <p:attrName>style.visibility</p:attrName>
                                        </p:attrNameLst>
                                      </p:cBhvr>
                                      <p:to>
                                        <p:strVal val="visible"/>
                                      </p:to>
                                    </p:set>
                                    <p:animEffect transition="in" filter="wipe(up)">
                                      <p:cBhvr>
                                        <p:cTn id="200" dur="1000"/>
                                        <p:tgtEl>
                                          <p:spTgt spid="77"/>
                                        </p:tgtEl>
                                      </p:cBhvr>
                                    </p:animEffect>
                                  </p:childTnLst>
                                </p:cTn>
                              </p:par>
                            </p:childTnLst>
                          </p:cTn>
                        </p:par>
                        <p:par>
                          <p:cTn id="201" fill="hold">
                            <p:stCondLst>
                              <p:cond delay="41000"/>
                            </p:stCondLst>
                            <p:childTnLst>
                              <p:par>
                                <p:cTn id="202" presetID="22" presetClass="entr" presetSubtype="1" fill="hold" nodeType="afterEffect">
                                  <p:stCondLst>
                                    <p:cond delay="0"/>
                                  </p:stCondLst>
                                  <p:childTnLst>
                                    <p:set>
                                      <p:cBhvr>
                                        <p:cTn id="203" dur="1" fill="hold">
                                          <p:stCondLst>
                                            <p:cond delay="0"/>
                                          </p:stCondLst>
                                        </p:cTn>
                                        <p:tgtEl>
                                          <p:spTgt spid="78"/>
                                        </p:tgtEl>
                                        <p:attrNameLst>
                                          <p:attrName>style.visibility</p:attrName>
                                        </p:attrNameLst>
                                      </p:cBhvr>
                                      <p:to>
                                        <p:strVal val="visible"/>
                                      </p:to>
                                    </p:set>
                                    <p:animEffect transition="in" filter="wipe(up)">
                                      <p:cBhvr>
                                        <p:cTn id="204" dur="1000"/>
                                        <p:tgtEl>
                                          <p:spTgt spid="78"/>
                                        </p:tgtEl>
                                      </p:cBhvr>
                                    </p:animEffect>
                                  </p:childTnLst>
                                </p:cTn>
                              </p:par>
                            </p:childTnLst>
                          </p:cTn>
                        </p:par>
                        <p:par>
                          <p:cTn id="205" fill="hold">
                            <p:stCondLst>
                              <p:cond delay="42000"/>
                            </p:stCondLst>
                            <p:childTnLst>
                              <p:par>
                                <p:cTn id="206" presetID="22" presetClass="entr" presetSubtype="1" fill="hold" nodeType="afterEffect">
                                  <p:stCondLst>
                                    <p:cond delay="0"/>
                                  </p:stCondLst>
                                  <p:childTnLst>
                                    <p:set>
                                      <p:cBhvr>
                                        <p:cTn id="207" dur="1" fill="hold">
                                          <p:stCondLst>
                                            <p:cond delay="0"/>
                                          </p:stCondLst>
                                        </p:cTn>
                                        <p:tgtEl>
                                          <p:spTgt spid="79"/>
                                        </p:tgtEl>
                                        <p:attrNameLst>
                                          <p:attrName>style.visibility</p:attrName>
                                        </p:attrNameLst>
                                      </p:cBhvr>
                                      <p:to>
                                        <p:strVal val="visible"/>
                                      </p:to>
                                    </p:set>
                                    <p:animEffect transition="in" filter="wipe(up)">
                                      <p:cBhvr>
                                        <p:cTn id="208" dur="1000"/>
                                        <p:tgtEl>
                                          <p:spTgt spid="79"/>
                                        </p:tgtEl>
                                      </p:cBhvr>
                                    </p:animEffect>
                                  </p:childTnLst>
                                </p:cTn>
                              </p:par>
                            </p:childTnLst>
                          </p:cTn>
                        </p:par>
                        <p:par>
                          <p:cTn id="209" fill="hold">
                            <p:stCondLst>
                              <p:cond delay="43000"/>
                            </p:stCondLst>
                            <p:childTnLst>
                              <p:par>
                                <p:cTn id="210" presetID="22" presetClass="entr" presetSubtype="1" fill="hold" nodeType="afterEffect">
                                  <p:stCondLst>
                                    <p:cond delay="0"/>
                                  </p:stCondLst>
                                  <p:childTnLst>
                                    <p:set>
                                      <p:cBhvr>
                                        <p:cTn id="211" dur="1" fill="hold">
                                          <p:stCondLst>
                                            <p:cond delay="0"/>
                                          </p:stCondLst>
                                        </p:cTn>
                                        <p:tgtEl>
                                          <p:spTgt spid="80"/>
                                        </p:tgtEl>
                                        <p:attrNameLst>
                                          <p:attrName>style.visibility</p:attrName>
                                        </p:attrNameLst>
                                      </p:cBhvr>
                                      <p:to>
                                        <p:strVal val="visible"/>
                                      </p:to>
                                    </p:set>
                                    <p:animEffect transition="in" filter="wipe(up)">
                                      <p:cBhvr>
                                        <p:cTn id="212" dur="1000"/>
                                        <p:tgtEl>
                                          <p:spTgt spid="80"/>
                                        </p:tgtEl>
                                      </p:cBhvr>
                                    </p:animEffect>
                                  </p:childTnLst>
                                </p:cTn>
                              </p:par>
                            </p:childTnLst>
                          </p:cTn>
                        </p:par>
                        <p:par>
                          <p:cTn id="213" fill="hold">
                            <p:stCondLst>
                              <p:cond delay="44000"/>
                            </p:stCondLst>
                            <p:childTnLst>
                              <p:par>
                                <p:cTn id="214" presetID="22" presetClass="entr" presetSubtype="1" fill="hold" nodeType="afterEffect">
                                  <p:stCondLst>
                                    <p:cond delay="0"/>
                                  </p:stCondLst>
                                  <p:childTnLst>
                                    <p:set>
                                      <p:cBhvr>
                                        <p:cTn id="215" dur="1" fill="hold">
                                          <p:stCondLst>
                                            <p:cond delay="0"/>
                                          </p:stCondLst>
                                        </p:cTn>
                                        <p:tgtEl>
                                          <p:spTgt spid="81"/>
                                        </p:tgtEl>
                                        <p:attrNameLst>
                                          <p:attrName>style.visibility</p:attrName>
                                        </p:attrNameLst>
                                      </p:cBhvr>
                                      <p:to>
                                        <p:strVal val="visible"/>
                                      </p:to>
                                    </p:set>
                                    <p:animEffect transition="in" filter="wipe(up)">
                                      <p:cBhvr>
                                        <p:cTn id="216" dur="1000"/>
                                        <p:tgtEl>
                                          <p:spTgt spid="81"/>
                                        </p:tgtEl>
                                      </p:cBhvr>
                                    </p:animEffect>
                                  </p:childTnLst>
                                </p:cTn>
                              </p:par>
                            </p:childTnLst>
                          </p:cTn>
                        </p:par>
                        <p:par>
                          <p:cTn id="217" fill="hold">
                            <p:stCondLst>
                              <p:cond delay="45000"/>
                            </p:stCondLst>
                            <p:childTnLst>
                              <p:par>
                                <p:cTn id="218" presetID="22" presetClass="entr" presetSubtype="1" fill="hold" nodeType="afterEffect">
                                  <p:stCondLst>
                                    <p:cond delay="0"/>
                                  </p:stCondLst>
                                  <p:childTnLst>
                                    <p:set>
                                      <p:cBhvr>
                                        <p:cTn id="219" dur="1" fill="hold">
                                          <p:stCondLst>
                                            <p:cond delay="0"/>
                                          </p:stCondLst>
                                        </p:cTn>
                                        <p:tgtEl>
                                          <p:spTgt spid="82"/>
                                        </p:tgtEl>
                                        <p:attrNameLst>
                                          <p:attrName>style.visibility</p:attrName>
                                        </p:attrNameLst>
                                      </p:cBhvr>
                                      <p:to>
                                        <p:strVal val="visible"/>
                                      </p:to>
                                    </p:set>
                                    <p:animEffect transition="in" filter="wipe(up)">
                                      <p:cBhvr>
                                        <p:cTn id="220" dur="1000"/>
                                        <p:tgtEl>
                                          <p:spTgt spid="82"/>
                                        </p:tgtEl>
                                      </p:cBhvr>
                                    </p:animEffect>
                                  </p:childTnLst>
                                </p:cTn>
                              </p:par>
                            </p:childTnLst>
                          </p:cTn>
                        </p:par>
                        <p:par>
                          <p:cTn id="221" fill="hold">
                            <p:stCondLst>
                              <p:cond delay="46000"/>
                            </p:stCondLst>
                            <p:childTnLst>
                              <p:par>
                                <p:cTn id="222" presetID="22" presetClass="entr" presetSubtype="1" fill="hold" nodeType="afterEffect">
                                  <p:stCondLst>
                                    <p:cond delay="0"/>
                                  </p:stCondLst>
                                  <p:childTnLst>
                                    <p:set>
                                      <p:cBhvr>
                                        <p:cTn id="223" dur="1" fill="hold">
                                          <p:stCondLst>
                                            <p:cond delay="0"/>
                                          </p:stCondLst>
                                        </p:cTn>
                                        <p:tgtEl>
                                          <p:spTgt spid="83"/>
                                        </p:tgtEl>
                                        <p:attrNameLst>
                                          <p:attrName>style.visibility</p:attrName>
                                        </p:attrNameLst>
                                      </p:cBhvr>
                                      <p:to>
                                        <p:strVal val="visible"/>
                                      </p:to>
                                    </p:set>
                                    <p:animEffect transition="in" filter="wipe(up)">
                                      <p:cBhvr>
                                        <p:cTn id="224" dur="1000"/>
                                        <p:tgtEl>
                                          <p:spTgt spid="83"/>
                                        </p:tgtEl>
                                      </p:cBhvr>
                                    </p:animEffect>
                                  </p:childTnLst>
                                </p:cTn>
                              </p:par>
                            </p:childTnLst>
                          </p:cTn>
                        </p:par>
                        <p:par>
                          <p:cTn id="225" fill="hold">
                            <p:stCondLst>
                              <p:cond delay="47000"/>
                            </p:stCondLst>
                            <p:childTnLst>
                              <p:par>
                                <p:cTn id="226" presetID="22" presetClass="entr" presetSubtype="1" fill="hold" nodeType="afterEffect">
                                  <p:stCondLst>
                                    <p:cond delay="0"/>
                                  </p:stCondLst>
                                  <p:childTnLst>
                                    <p:set>
                                      <p:cBhvr>
                                        <p:cTn id="227" dur="1" fill="hold">
                                          <p:stCondLst>
                                            <p:cond delay="0"/>
                                          </p:stCondLst>
                                        </p:cTn>
                                        <p:tgtEl>
                                          <p:spTgt spid="84"/>
                                        </p:tgtEl>
                                        <p:attrNameLst>
                                          <p:attrName>style.visibility</p:attrName>
                                        </p:attrNameLst>
                                      </p:cBhvr>
                                      <p:to>
                                        <p:strVal val="visible"/>
                                      </p:to>
                                    </p:set>
                                    <p:animEffect transition="in" filter="wipe(up)">
                                      <p:cBhvr>
                                        <p:cTn id="228" dur="1000"/>
                                        <p:tgtEl>
                                          <p:spTgt spid="84"/>
                                        </p:tgtEl>
                                      </p:cBhvr>
                                    </p:animEffect>
                                  </p:childTnLst>
                                </p:cTn>
                              </p:par>
                            </p:childTnLst>
                          </p:cTn>
                        </p:par>
                        <p:par>
                          <p:cTn id="229" fill="hold">
                            <p:stCondLst>
                              <p:cond delay="48000"/>
                            </p:stCondLst>
                            <p:childTnLst>
                              <p:par>
                                <p:cTn id="230" presetID="22" presetClass="entr" presetSubtype="1" fill="hold" nodeType="afterEffect">
                                  <p:stCondLst>
                                    <p:cond delay="0"/>
                                  </p:stCondLst>
                                  <p:childTnLst>
                                    <p:set>
                                      <p:cBhvr>
                                        <p:cTn id="231" dur="1" fill="hold">
                                          <p:stCondLst>
                                            <p:cond delay="0"/>
                                          </p:stCondLst>
                                        </p:cTn>
                                        <p:tgtEl>
                                          <p:spTgt spid="85"/>
                                        </p:tgtEl>
                                        <p:attrNameLst>
                                          <p:attrName>style.visibility</p:attrName>
                                        </p:attrNameLst>
                                      </p:cBhvr>
                                      <p:to>
                                        <p:strVal val="visible"/>
                                      </p:to>
                                    </p:set>
                                    <p:animEffect transition="in" filter="wipe(up)">
                                      <p:cBhvr>
                                        <p:cTn id="232" dur="1000"/>
                                        <p:tgtEl>
                                          <p:spTgt spid="85"/>
                                        </p:tgtEl>
                                      </p:cBhvr>
                                    </p:animEffect>
                                  </p:childTnLst>
                                </p:cTn>
                              </p:par>
                            </p:childTnLst>
                          </p:cTn>
                        </p:par>
                        <p:par>
                          <p:cTn id="233" fill="hold">
                            <p:stCondLst>
                              <p:cond delay="49000"/>
                            </p:stCondLst>
                            <p:childTnLst>
                              <p:par>
                                <p:cTn id="234" presetID="22" presetClass="entr" presetSubtype="1" fill="hold" nodeType="afterEffect">
                                  <p:stCondLst>
                                    <p:cond delay="0"/>
                                  </p:stCondLst>
                                  <p:childTnLst>
                                    <p:set>
                                      <p:cBhvr>
                                        <p:cTn id="235" dur="1" fill="hold">
                                          <p:stCondLst>
                                            <p:cond delay="0"/>
                                          </p:stCondLst>
                                        </p:cTn>
                                        <p:tgtEl>
                                          <p:spTgt spid="86"/>
                                        </p:tgtEl>
                                        <p:attrNameLst>
                                          <p:attrName>style.visibility</p:attrName>
                                        </p:attrNameLst>
                                      </p:cBhvr>
                                      <p:to>
                                        <p:strVal val="visible"/>
                                      </p:to>
                                    </p:set>
                                    <p:animEffect transition="in" filter="wipe(up)">
                                      <p:cBhvr>
                                        <p:cTn id="236" dur="1000"/>
                                        <p:tgtEl>
                                          <p:spTgt spid="86"/>
                                        </p:tgtEl>
                                      </p:cBhvr>
                                    </p:animEffect>
                                  </p:childTnLst>
                                </p:cTn>
                              </p:par>
                            </p:childTnLst>
                          </p:cTn>
                        </p:par>
                        <p:par>
                          <p:cTn id="237" fill="hold">
                            <p:stCondLst>
                              <p:cond delay="50000"/>
                            </p:stCondLst>
                            <p:childTnLst>
                              <p:par>
                                <p:cTn id="238" presetID="22" presetClass="entr" presetSubtype="1" fill="hold" nodeType="afterEffect">
                                  <p:stCondLst>
                                    <p:cond delay="0"/>
                                  </p:stCondLst>
                                  <p:childTnLst>
                                    <p:set>
                                      <p:cBhvr>
                                        <p:cTn id="239" dur="1" fill="hold">
                                          <p:stCondLst>
                                            <p:cond delay="0"/>
                                          </p:stCondLst>
                                        </p:cTn>
                                        <p:tgtEl>
                                          <p:spTgt spid="87"/>
                                        </p:tgtEl>
                                        <p:attrNameLst>
                                          <p:attrName>style.visibility</p:attrName>
                                        </p:attrNameLst>
                                      </p:cBhvr>
                                      <p:to>
                                        <p:strVal val="visible"/>
                                      </p:to>
                                    </p:set>
                                    <p:animEffect transition="in" filter="wipe(up)">
                                      <p:cBhvr>
                                        <p:cTn id="240" dur="1000"/>
                                        <p:tgtEl>
                                          <p:spTgt spid="87"/>
                                        </p:tgtEl>
                                      </p:cBhvr>
                                    </p:animEffect>
                                  </p:childTnLst>
                                </p:cTn>
                              </p:par>
                            </p:childTnLst>
                          </p:cTn>
                        </p:par>
                        <p:par>
                          <p:cTn id="241" fill="hold">
                            <p:stCondLst>
                              <p:cond delay="51000"/>
                            </p:stCondLst>
                            <p:childTnLst>
                              <p:par>
                                <p:cTn id="242" presetID="22" presetClass="entr" presetSubtype="1" fill="hold" nodeType="afterEffect">
                                  <p:stCondLst>
                                    <p:cond delay="0"/>
                                  </p:stCondLst>
                                  <p:childTnLst>
                                    <p:set>
                                      <p:cBhvr>
                                        <p:cTn id="243" dur="1" fill="hold">
                                          <p:stCondLst>
                                            <p:cond delay="0"/>
                                          </p:stCondLst>
                                        </p:cTn>
                                        <p:tgtEl>
                                          <p:spTgt spid="88"/>
                                        </p:tgtEl>
                                        <p:attrNameLst>
                                          <p:attrName>style.visibility</p:attrName>
                                        </p:attrNameLst>
                                      </p:cBhvr>
                                      <p:to>
                                        <p:strVal val="visible"/>
                                      </p:to>
                                    </p:set>
                                    <p:animEffect transition="in" filter="wipe(up)">
                                      <p:cBhvr>
                                        <p:cTn id="244" dur="1000"/>
                                        <p:tgtEl>
                                          <p:spTgt spid="88"/>
                                        </p:tgtEl>
                                      </p:cBhvr>
                                    </p:animEffect>
                                  </p:childTnLst>
                                </p:cTn>
                              </p:par>
                            </p:childTnLst>
                          </p:cTn>
                        </p:par>
                        <p:par>
                          <p:cTn id="245" fill="hold">
                            <p:stCondLst>
                              <p:cond delay="52000"/>
                            </p:stCondLst>
                            <p:childTnLst>
                              <p:par>
                                <p:cTn id="246" presetID="22" presetClass="entr" presetSubtype="1" fill="hold" nodeType="afterEffect">
                                  <p:stCondLst>
                                    <p:cond delay="0"/>
                                  </p:stCondLst>
                                  <p:childTnLst>
                                    <p:set>
                                      <p:cBhvr>
                                        <p:cTn id="247" dur="1" fill="hold">
                                          <p:stCondLst>
                                            <p:cond delay="0"/>
                                          </p:stCondLst>
                                        </p:cTn>
                                        <p:tgtEl>
                                          <p:spTgt spid="89"/>
                                        </p:tgtEl>
                                        <p:attrNameLst>
                                          <p:attrName>style.visibility</p:attrName>
                                        </p:attrNameLst>
                                      </p:cBhvr>
                                      <p:to>
                                        <p:strVal val="visible"/>
                                      </p:to>
                                    </p:set>
                                    <p:animEffect transition="in" filter="wipe(up)">
                                      <p:cBhvr>
                                        <p:cTn id="248" dur="1000"/>
                                        <p:tgtEl>
                                          <p:spTgt spid="89"/>
                                        </p:tgtEl>
                                      </p:cBhvr>
                                    </p:animEffect>
                                  </p:childTnLst>
                                </p:cTn>
                              </p:par>
                            </p:childTnLst>
                          </p:cTn>
                        </p:par>
                        <p:par>
                          <p:cTn id="249" fill="hold">
                            <p:stCondLst>
                              <p:cond delay="53000"/>
                            </p:stCondLst>
                            <p:childTnLst>
                              <p:par>
                                <p:cTn id="250" presetID="22" presetClass="entr" presetSubtype="1" fill="hold" nodeType="afterEffect">
                                  <p:stCondLst>
                                    <p:cond delay="0"/>
                                  </p:stCondLst>
                                  <p:childTnLst>
                                    <p:set>
                                      <p:cBhvr>
                                        <p:cTn id="251" dur="1" fill="hold">
                                          <p:stCondLst>
                                            <p:cond delay="0"/>
                                          </p:stCondLst>
                                        </p:cTn>
                                        <p:tgtEl>
                                          <p:spTgt spid="90"/>
                                        </p:tgtEl>
                                        <p:attrNameLst>
                                          <p:attrName>style.visibility</p:attrName>
                                        </p:attrNameLst>
                                      </p:cBhvr>
                                      <p:to>
                                        <p:strVal val="visible"/>
                                      </p:to>
                                    </p:set>
                                    <p:animEffect transition="in" filter="wipe(up)">
                                      <p:cBhvr>
                                        <p:cTn id="252" dur="1000"/>
                                        <p:tgtEl>
                                          <p:spTgt spid="90"/>
                                        </p:tgtEl>
                                      </p:cBhvr>
                                    </p:animEffect>
                                  </p:childTnLst>
                                </p:cTn>
                              </p:par>
                            </p:childTnLst>
                          </p:cTn>
                        </p:par>
                        <p:par>
                          <p:cTn id="253" fill="hold">
                            <p:stCondLst>
                              <p:cond delay="54000"/>
                            </p:stCondLst>
                            <p:childTnLst>
                              <p:par>
                                <p:cTn id="254" presetID="22" presetClass="entr" presetSubtype="1" fill="hold" nodeType="afterEffect">
                                  <p:stCondLst>
                                    <p:cond delay="0"/>
                                  </p:stCondLst>
                                  <p:childTnLst>
                                    <p:set>
                                      <p:cBhvr>
                                        <p:cTn id="255" dur="1" fill="hold">
                                          <p:stCondLst>
                                            <p:cond delay="0"/>
                                          </p:stCondLst>
                                        </p:cTn>
                                        <p:tgtEl>
                                          <p:spTgt spid="91"/>
                                        </p:tgtEl>
                                        <p:attrNameLst>
                                          <p:attrName>style.visibility</p:attrName>
                                        </p:attrNameLst>
                                      </p:cBhvr>
                                      <p:to>
                                        <p:strVal val="visible"/>
                                      </p:to>
                                    </p:set>
                                    <p:animEffect transition="in" filter="wipe(up)">
                                      <p:cBhvr>
                                        <p:cTn id="256" dur="1000"/>
                                        <p:tgtEl>
                                          <p:spTgt spid="91"/>
                                        </p:tgtEl>
                                      </p:cBhvr>
                                    </p:animEffect>
                                  </p:childTnLst>
                                </p:cTn>
                              </p:par>
                            </p:childTnLst>
                          </p:cTn>
                        </p:par>
                        <p:par>
                          <p:cTn id="257" fill="hold">
                            <p:stCondLst>
                              <p:cond delay="55000"/>
                            </p:stCondLst>
                            <p:childTnLst>
                              <p:par>
                                <p:cTn id="258" presetID="22" presetClass="entr" presetSubtype="1" fill="hold" nodeType="afterEffect">
                                  <p:stCondLst>
                                    <p:cond delay="0"/>
                                  </p:stCondLst>
                                  <p:childTnLst>
                                    <p:set>
                                      <p:cBhvr>
                                        <p:cTn id="259" dur="1" fill="hold">
                                          <p:stCondLst>
                                            <p:cond delay="0"/>
                                          </p:stCondLst>
                                        </p:cTn>
                                        <p:tgtEl>
                                          <p:spTgt spid="92"/>
                                        </p:tgtEl>
                                        <p:attrNameLst>
                                          <p:attrName>style.visibility</p:attrName>
                                        </p:attrNameLst>
                                      </p:cBhvr>
                                      <p:to>
                                        <p:strVal val="visible"/>
                                      </p:to>
                                    </p:set>
                                    <p:animEffect transition="in" filter="wipe(up)">
                                      <p:cBhvr>
                                        <p:cTn id="260" dur="1000"/>
                                        <p:tgtEl>
                                          <p:spTgt spid="92"/>
                                        </p:tgtEl>
                                      </p:cBhvr>
                                    </p:animEffect>
                                  </p:childTnLst>
                                </p:cTn>
                              </p:par>
                            </p:childTnLst>
                          </p:cTn>
                        </p:par>
                        <p:par>
                          <p:cTn id="261" fill="hold">
                            <p:stCondLst>
                              <p:cond delay="56000"/>
                            </p:stCondLst>
                            <p:childTnLst>
                              <p:par>
                                <p:cTn id="262" presetID="22" presetClass="entr" presetSubtype="1" fill="hold" nodeType="afterEffect">
                                  <p:stCondLst>
                                    <p:cond delay="0"/>
                                  </p:stCondLst>
                                  <p:childTnLst>
                                    <p:set>
                                      <p:cBhvr>
                                        <p:cTn id="263" dur="1" fill="hold">
                                          <p:stCondLst>
                                            <p:cond delay="0"/>
                                          </p:stCondLst>
                                        </p:cTn>
                                        <p:tgtEl>
                                          <p:spTgt spid="93"/>
                                        </p:tgtEl>
                                        <p:attrNameLst>
                                          <p:attrName>style.visibility</p:attrName>
                                        </p:attrNameLst>
                                      </p:cBhvr>
                                      <p:to>
                                        <p:strVal val="visible"/>
                                      </p:to>
                                    </p:set>
                                    <p:animEffect transition="in" filter="wipe(up)">
                                      <p:cBhvr>
                                        <p:cTn id="264" dur="1000"/>
                                        <p:tgtEl>
                                          <p:spTgt spid="93"/>
                                        </p:tgtEl>
                                      </p:cBhvr>
                                    </p:animEffect>
                                  </p:childTnLst>
                                </p:cTn>
                              </p:par>
                            </p:childTnLst>
                          </p:cTn>
                        </p:par>
                        <p:par>
                          <p:cTn id="265" fill="hold">
                            <p:stCondLst>
                              <p:cond delay="57000"/>
                            </p:stCondLst>
                            <p:childTnLst>
                              <p:par>
                                <p:cTn id="266" presetID="22" presetClass="entr" presetSubtype="1" fill="hold" nodeType="afterEffect">
                                  <p:stCondLst>
                                    <p:cond delay="0"/>
                                  </p:stCondLst>
                                  <p:childTnLst>
                                    <p:set>
                                      <p:cBhvr>
                                        <p:cTn id="267" dur="1" fill="hold">
                                          <p:stCondLst>
                                            <p:cond delay="0"/>
                                          </p:stCondLst>
                                        </p:cTn>
                                        <p:tgtEl>
                                          <p:spTgt spid="94"/>
                                        </p:tgtEl>
                                        <p:attrNameLst>
                                          <p:attrName>style.visibility</p:attrName>
                                        </p:attrNameLst>
                                      </p:cBhvr>
                                      <p:to>
                                        <p:strVal val="visible"/>
                                      </p:to>
                                    </p:set>
                                    <p:animEffect transition="in" filter="wipe(up)">
                                      <p:cBhvr>
                                        <p:cTn id="268" dur="1000"/>
                                        <p:tgtEl>
                                          <p:spTgt spid="94"/>
                                        </p:tgtEl>
                                      </p:cBhvr>
                                    </p:animEffect>
                                  </p:childTnLst>
                                </p:cTn>
                              </p:par>
                            </p:childTnLst>
                          </p:cTn>
                        </p:par>
                        <p:par>
                          <p:cTn id="269" fill="hold">
                            <p:stCondLst>
                              <p:cond delay="58000"/>
                            </p:stCondLst>
                            <p:childTnLst>
                              <p:par>
                                <p:cTn id="270" presetID="22" presetClass="entr" presetSubtype="1" fill="hold" nodeType="afterEffect">
                                  <p:stCondLst>
                                    <p:cond delay="0"/>
                                  </p:stCondLst>
                                  <p:childTnLst>
                                    <p:set>
                                      <p:cBhvr>
                                        <p:cTn id="271" dur="1" fill="hold">
                                          <p:stCondLst>
                                            <p:cond delay="0"/>
                                          </p:stCondLst>
                                        </p:cTn>
                                        <p:tgtEl>
                                          <p:spTgt spid="95"/>
                                        </p:tgtEl>
                                        <p:attrNameLst>
                                          <p:attrName>style.visibility</p:attrName>
                                        </p:attrNameLst>
                                      </p:cBhvr>
                                      <p:to>
                                        <p:strVal val="visible"/>
                                      </p:to>
                                    </p:set>
                                    <p:animEffect transition="in" filter="wipe(up)">
                                      <p:cBhvr>
                                        <p:cTn id="272" dur="1000"/>
                                        <p:tgtEl>
                                          <p:spTgt spid="95"/>
                                        </p:tgtEl>
                                      </p:cBhvr>
                                    </p:animEffect>
                                  </p:childTnLst>
                                </p:cTn>
                              </p:par>
                            </p:childTnLst>
                          </p:cTn>
                        </p:par>
                        <p:par>
                          <p:cTn id="273" fill="hold">
                            <p:stCondLst>
                              <p:cond delay="59000"/>
                            </p:stCondLst>
                            <p:childTnLst>
                              <p:par>
                                <p:cTn id="274" presetID="22" presetClass="entr" presetSubtype="1" fill="hold" nodeType="afterEffect">
                                  <p:stCondLst>
                                    <p:cond delay="0"/>
                                  </p:stCondLst>
                                  <p:childTnLst>
                                    <p:set>
                                      <p:cBhvr>
                                        <p:cTn id="275" dur="1" fill="hold">
                                          <p:stCondLst>
                                            <p:cond delay="0"/>
                                          </p:stCondLst>
                                        </p:cTn>
                                        <p:tgtEl>
                                          <p:spTgt spid="96"/>
                                        </p:tgtEl>
                                        <p:attrNameLst>
                                          <p:attrName>style.visibility</p:attrName>
                                        </p:attrNameLst>
                                      </p:cBhvr>
                                      <p:to>
                                        <p:strVal val="visible"/>
                                      </p:to>
                                    </p:set>
                                    <p:animEffect transition="in" filter="wipe(up)">
                                      <p:cBhvr>
                                        <p:cTn id="276" dur="1000"/>
                                        <p:tgtEl>
                                          <p:spTgt spid="96"/>
                                        </p:tgtEl>
                                      </p:cBhvr>
                                    </p:animEffect>
                                  </p:childTnLst>
                                </p:cTn>
                              </p:par>
                            </p:childTnLst>
                          </p:cTn>
                        </p:par>
                        <p:par>
                          <p:cTn id="277" fill="hold">
                            <p:stCondLst>
                              <p:cond delay="60000"/>
                            </p:stCondLst>
                            <p:childTnLst>
                              <p:par>
                                <p:cTn id="278" presetID="22" presetClass="entr" presetSubtype="1" fill="hold" nodeType="afterEffect">
                                  <p:stCondLst>
                                    <p:cond delay="0"/>
                                  </p:stCondLst>
                                  <p:childTnLst>
                                    <p:set>
                                      <p:cBhvr>
                                        <p:cTn id="279" dur="1" fill="hold">
                                          <p:stCondLst>
                                            <p:cond delay="0"/>
                                          </p:stCondLst>
                                        </p:cTn>
                                        <p:tgtEl>
                                          <p:spTgt spid="97"/>
                                        </p:tgtEl>
                                        <p:attrNameLst>
                                          <p:attrName>style.visibility</p:attrName>
                                        </p:attrNameLst>
                                      </p:cBhvr>
                                      <p:to>
                                        <p:strVal val="visible"/>
                                      </p:to>
                                    </p:set>
                                    <p:animEffect transition="in" filter="wipe(up)">
                                      <p:cBhvr>
                                        <p:cTn id="280" dur="1000"/>
                                        <p:tgtEl>
                                          <p:spTgt spid="97"/>
                                        </p:tgtEl>
                                      </p:cBhvr>
                                    </p:animEffect>
                                  </p:childTnLst>
                                </p:cTn>
                              </p:par>
                            </p:childTnLst>
                          </p:cTn>
                        </p:par>
                        <p:par>
                          <p:cTn id="281" fill="hold">
                            <p:stCondLst>
                              <p:cond delay="61000"/>
                            </p:stCondLst>
                            <p:childTnLst>
                              <p:par>
                                <p:cTn id="282" presetID="22" presetClass="entr" presetSubtype="1" fill="hold" nodeType="afterEffect">
                                  <p:stCondLst>
                                    <p:cond delay="0"/>
                                  </p:stCondLst>
                                  <p:childTnLst>
                                    <p:set>
                                      <p:cBhvr>
                                        <p:cTn id="283" dur="1" fill="hold">
                                          <p:stCondLst>
                                            <p:cond delay="0"/>
                                          </p:stCondLst>
                                        </p:cTn>
                                        <p:tgtEl>
                                          <p:spTgt spid="98"/>
                                        </p:tgtEl>
                                        <p:attrNameLst>
                                          <p:attrName>style.visibility</p:attrName>
                                        </p:attrNameLst>
                                      </p:cBhvr>
                                      <p:to>
                                        <p:strVal val="visible"/>
                                      </p:to>
                                    </p:set>
                                    <p:animEffect transition="in" filter="wipe(up)">
                                      <p:cBhvr>
                                        <p:cTn id="284" dur="1000"/>
                                        <p:tgtEl>
                                          <p:spTgt spid="98"/>
                                        </p:tgtEl>
                                      </p:cBhvr>
                                    </p:animEffect>
                                  </p:childTnLst>
                                </p:cTn>
                              </p:par>
                            </p:childTnLst>
                          </p:cTn>
                        </p:par>
                        <p:par>
                          <p:cTn id="285" fill="hold">
                            <p:stCondLst>
                              <p:cond delay="62000"/>
                            </p:stCondLst>
                            <p:childTnLst>
                              <p:par>
                                <p:cTn id="286" presetID="22" presetClass="entr" presetSubtype="1" fill="hold" nodeType="afterEffect">
                                  <p:stCondLst>
                                    <p:cond delay="0"/>
                                  </p:stCondLst>
                                  <p:childTnLst>
                                    <p:set>
                                      <p:cBhvr>
                                        <p:cTn id="287" dur="1" fill="hold">
                                          <p:stCondLst>
                                            <p:cond delay="0"/>
                                          </p:stCondLst>
                                        </p:cTn>
                                        <p:tgtEl>
                                          <p:spTgt spid="99"/>
                                        </p:tgtEl>
                                        <p:attrNameLst>
                                          <p:attrName>style.visibility</p:attrName>
                                        </p:attrNameLst>
                                      </p:cBhvr>
                                      <p:to>
                                        <p:strVal val="visible"/>
                                      </p:to>
                                    </p:set>
                                    <p:animEffect transition="in" filter="wipe(up)">
                                      <p:cBhvr>
                                        <p:cTn id="288" dur="1000"/>
                                        <p:tgtEl>
                                          <p:spTgt spid="99"/>
                                        </p:tgtEl>
                                      </p:cBhvr>
                                    </p:animEffect>
                                  </p:childTnLst>
                                </p:cTn>
                              </p:par>
                            </p:childTnLst>
                          </p:cTn>
                        </p:par>
                        <p:par>
                          <p:cTn id="289" fill="hold">
                            <p:stCondLst>
                              <p:cond delay="63000"/>
                            </p:stCondLst>
                            <p:childTnLst>
                              <p:par>
                                <p:cTn id="290" presetID="22" presetClass="entr" presetSubtype="1" fill="hold" nodeType="afterEffect">
                                  <p:stCondLst>
                                    <p:cond delay="0"/>
                                  </p:stCondLst>
                                  <p:childTnLst>
                                    <p:set>
                                      <p:cBhvr>
                                        <p:cTn id="291" dur="1" fill="hold">
                                          <p:stCondLst>
                                            <p:cond delay="0"/>
                                          </p:stCondLst>
                                        </p:cTn>
                                        <p:tgtEl>
                                          <p:spTgt spid="100"/>
                                        </p:tgtEl>
                                        <p:attrNameLst>
                                          <p:attrName>style.visibility</p:attrName>
                                        </p:attrNameLst>
                                      </p:cBhvr>
                                      <p:to>
                                        <p:strVal val="visible"/>
                                      </p:to>
                                    </p:set>
                                    <p:animEffect transition="in" filter="wipe(up)">
                                      <p:cBhvr>
                                        <p:cTn id="292" dur="1000"/>
                                        <p:tgtEl>
                                          <p:spTgt spid="100"/>
                                        </p:tgtEl>
                                      </p:cBhvr>
                                    </p:animEffect>
                                  </p:childTnLst>
                                </p:cTn>
                              </p:par>
                            </p:childTnLst>
                          </p:cTn>
                        </p:par>
                        <p:par>
                          <p:cTn id="293" fill="hold">
                            <p:stCondLst>
                              <p:cond delay="64000"/>
                            </p:stCondLst>
                            <p:childTnLst>
                              <p:par>
                                <p:cTn id="294" presetID="22" presetClass="entr" presetSubtype="1" fill="hold" nodeType="afterEffect">
                                  <p:stCondLst>
                                    <p:cond delay="0"/>
                                  </p:stCondLst>
                                  <p:childTnLst>
                                    <p:set>
                                      <p:cBhvr>
                                        <p:cTn id="295" dur="1" fill="hold">
                                          <p:stCondLst>
                                            <p:cond delay="0"/>
                                          </p:stCondLst>
                                        </p:cTn>
                                        <p:tgtEl>
                                          <p:spTgt spid="101"/>
                                        </p:tgtEl>
                                        <p:attrNameLst>
                                          <p:attrName>style.visibility</p:attrName>
                                        </p:attrNameLst>
                                      </p:cBhvr>
                                      <p:to>
                                        <p:strVal val="visible"/>
                                      </p:to>
                                    </p:set>
                                    <p:animEffect transition="in" filter="wipe(up)">
                                      <p:cBhvr>
                                        <p:cTn id="296" dur="1000"/>
                                        <p:tgtEl>
                                          <p:spTgt spid="101"/>
                                        </p:tgtEl>
                                      </p:cBhvr>
                                    </p:animEffect>
                                  </p:childTnLst>
                                </p:cTn>
                              </p:par>
                            </p:childTnLst>
                          </p:cTn>
                        </p:par>
                        <p:par>
                          <p:cTn id="297" fill="hold">
                            <p:stCondLst>
                              <p:cond delay="65000"/>
                            </p:stCondLst>
                            <p:childTnLst>
                              <p:par>
                                <p:cTn id="298" presetID="22" presetClass="entr" presetSubtype="1" fill="hold" nodeType="afterEffect">
                                  <p:stCondLst>
                                    <p:cond delay="0"/>
                                  </p:stCondLst>
                                  <p:childTnLst>
                                    <p:set>
                                      <p:cBhvr>
                                        <p:cTn id="299" dur="1" fill="hold">
                                          <p:stCondLst>
                                            <p:cond delay="0"/>
                                          </p:stCondLst>
                                        </p:cTn>
                                        <p:tgtEl>
                                          <p:spTgt spid="102"/>
                                        </p:tgtEl>
                                        <p:attrNameLst>
                                          <p:attrName>style.visibility</p:attrName>
                                        </p:attrNameLst>
                                      </p:cBhvr>
                                      <p:to>
                                        <p:strVal val="visible"/>
                                      </p:to>
                                    </p:set>
                                    <p:animEffect transition="in" filter="wipe(up)">
                                      <p:cBhvr>
                                        <p:cTn id="300" dur="1000"/>
                                        <p:tgtEl>
                                          <p:spTgt spid="102"/>
                                        </p:tgtEl>
                                      </p:cBhvr>
                                    </p:animEffect>
                                  </p:childTnLst>
                                </p:cTn>
                              </p:par>
                            </p:childTnLst>
                          </p:cTn>
                        </p:par>
                        <p:par>
                          <p:cTn id="301" fill="hold">
                            <p:stCondLst>
                              <p:cond delay="66000"/>
                            </p:stCondLst>
                            <p:childTnLst>
                              <p:par>
                                <p:cTn id="302" presetID="22" presetClass="entr" presetSubtype="1" fill="hold" nodeType="afterEffect">
                                  <p:stCondLst>
                                    <p:cond delay="0"/>
                                  </p:stCondLst>
                                  <p:childTnLst>
                                    <p:set>
                                      <p:cBhvr>
                                        <p:cTn id="303" dur="1" fill="hold">
                                          <p:stCondLst>
                                            <p:cond delay="0"/>
                                          </p:stCondLst>
                                        </p:cTn>
                                        <p:tgtEl>
                                          <p:spTgt spid="103"/>
                                        </p:tgtEl>
                                        <p:attrNameLst>
                                          <p:attrName>style.visibility</p:attrName>
                                        </p:attrNameLst>
                                      </p:cBhvr>
                                      <p:to>
                                        <p:strVal val="visible"/>
                                      </p:to>
                                    </p:set>
                                    <p:animEffect transition="in" filter="wipe(up)">
                                      <p:cBhvr>
                                        <p:cTn id="304" dur="1000"/>
                                        <p:tgtEl>
                                          <p:spTgt spid="103"/>
                                        </p:tgtEl>
                                      </p:cBhvr>
                                    </p:animEffect>
                                  </p:childTnLst>
                                </p:cTn>
                              </p:par>
                            </p:childTnLst>
                          </p:cTn>
                        </p:par>
                        <p:par>
                          <p:cTn id="305" fill="hold">
                            <p:stCondLst>
                              <p:cond delay="67000"/>
                            </p:stCondLst>
                            <p:childTnLst>
                              <p:par>
                                <p:cTn id="306" presetID="22" presetClass="entr" presetSubtype="1" fill="hold" nodeType="afterEffect">
                                  <p:stCondLst>
                                    <p:cond delay="0"/>
                                  </p:stCondLst>
                                  <p:childTnLst>
                                    <p:set>
                                      <p:cBhvr>
                                        <p:cTn id="307" dur="1" fill="hold">
                                          <p:stCondLst>
                                            <p:cond delay="0"/>
                                          </p:stCondLst>
                                        </p:cTn>
                                        <p:tgtEl>
                                          <p:spTgt spid="104"/>
                                        </p:tgtEl>
                                        <p:attrNameLst>
                                          <p:attrName>style.visibility</p:attrName>
                                        </p:attrNameLst>
                                      </p:cBhvr>
                                      <p:to>
                                        <p:strVal val="visible"/>
                                      </p:to>
                                    </p:set>
                                    <p:animEffect transition="in" filter="wipe(up)">
                                      <p:cBhvr>
                                        <p:cTn id="308" dur="1000"/>
                                        <p:tgtEl>
                                          <p:spTgt spid="104"/>
                                        </p:tgtEl>
                                      </p:cBhvr>
                                    </p:animEffect>
                                  </p:childTnLst>
                                </p:cTn>
                              </p:par>
                            </p:childTnLst>
                          </p:cTn>
                        </p:par>
                        <p:par>
                          <p:cTn id="309" fill="hold">
                            <p:stCondLst>
                              <p:cond delay="68000"/>
                            </p:stCondLst>
                            <p:childTnLst>
                              <p:par>
                                <p:cTn id="310" presetID="22" presetClass="entr" presetSubtype="1" fill="hold" nodeType="afterEffect">
                                  <p:stCondLst>
                                    <p:cond delay="0"/>
                                  </p:stCondLst>
                                  <p:childTnLst>
                                    <p:set>
                                      <p:cBhvr>
                                        <p:cTn id="311" dur="1" fill="hold">
                                          <p:stCondLst>
                                            <p:cond delay="0"/>
                                          </p:stCondLst>
                                        </p:cTn>
                                        <p:tgtEl>
                                          <p:spTgt spid="105"/>
                                        </p:tgtEl>
                                        <p:attrNameLst>
                                          <p:attrName>style.visibility</p:attrName>
                                        </p:attrNameLst>
                                      </p:cBhvr>
                                      <p:to>
                                        <p:strVal val="visible"/>
                                      </p:to>
                                    </p:set>
                                    <p:animEffect transition="in" filter="wipe(up)">
                                      <p:cBhvr>
                                        <p:cTn id="312" dur="1000"/>
                                        <p:tgtEl>
                                          <p:spTgt spid="105"/>
                                        </p:tgtEl>
                                      </p:cBhvr>
                                    </p:animEffect>
                                  </p:childTnLst>
                                </p:cTn>
                              </p:par>
                            </p:childTnLst>
                          </p:cTn>
                        </p:par>
                        <p:par>
                          <p:cTn id="313" fill="hold">
                            <p:stCondLst>
                              <p:cond delay="69000"/>
                            </p:stCondLst>
                            <p:childTnLst>
                              <p:par>
                                <p:cTn id="314" presetID="22" presetClass="entr" presetSubtype="1" fill="hold" nodeType="afterEffect">
                                  <p:stCondLst>
                                    <p:cond delay="0"/>
                                  </p:stCondLst>
                                  <p:childTnLst>
                                    <p:set>
                                      <p:cBhvr>
                                        <p:cTn id="315" dur="1" fill="hold">
                                          <p:stCondLst>
                                            <p:cond delay="0"/>
                                          </p:stCondLst>
                                        </p:cTn>
                                        <p:tgtEl>
                                          <p:spTgt spid="106"/>
                                        </p:tgtEl>
                                        <p:attrNameLst>
                                          <p:attrName>style.visibility</p:attrName>
                                        </p:attrNameLst>
                                      </p:cBhvr>
                                      <p:to>
                                        <p:strVal val="visible"/>
                                      </p:to>
                                    </p:set>
                                    <p:animEffect transition="in" filter="wipe(up)">
                                      <p:cBhvr>
                                        <p:cTn id="316" dur="1000"/>
                                        <p:tgtEl>
                                          <p:spTgt spid="106"/>
                                        </p:tgtEl>
                                      </p:cBhvr>
                                    </p:animEffect>
                                  </p:childTnLst>
                                </p:cTn>
                              </p:par>
                            </p:childTnLst>
                          </p:cTn>
                        </p:par>
                        <p:par>
                          <p:cTn id="317" fill="hold">
                            <p:stCondLst>
                              <p:cond delay="70000"/>
                            </p:stCondLst>
                            <p:childTnLst>
                              <p:par>
                                <p:cTn id="318" presetID="22" presetClass="entr" presetSubtype="1" fill="hold" nodeType="afterEffect">
                                  <p:stCondLst>
                                    <p:cond delay="0"/>
                                  </p:stCondLst>
                                  <p:childTnLst>
                                    <p:set>
                                      <p:cBhvr>
                                        <p:cTn id="319" dur="1" fill="hold">
                                          <p:stCondLst>
                                            <p:cond delay="0"/>
                                          </p:stCondLst>
                                        </p:cTn>
                                        <p:tgtEl>
                                          <p:spTgt spid="107"/>
                                        </p:tgtEl>
                                        <p:attrNameLst>
                                          <p:attrName>style.visibility</p:attrName>
                                        </p:attrNameLst>
                                      </p:cBhvr>
                                      <p:to>
                                        <p:strVal val="visible"/>
                                      </p:to>
                                    </p:set>
                                    <p:animEffect transition="in" filter="wipe(up)">
                                      <p:cBhvr>
                                        <p:cTn id="320" dur="1000"/>
                                        <p:tgtEl>
                                          <p:spTgt spid="107"/>
                                        </p:tgtEl>
                                      </p:cBhvr>
                                    </p:animEffect>
                                  </p:childTnLst>
                                </p:cTn>
                              </p:par>
                            </p:childTnLst>
                          </p:cTn>
                        </p:par>
                        <p:par>
                          <p:cTn id="321" fill="hold">
                            <p:stCondLst>
                              <p:cond delay="71000"/>
                            </p:stCondLst>
                            <p:childTnLst>
                              <p:par>
                                <p:cTn id="322" presetID="22" presetClass="entr" presetSubtype="1" fill="hold" nodeType="afterEffect">
                                  <p:stCondLst>
                                    <p:cond delay="0"/>
                                  </p:stCondLst>
                                  <p:childTnLst>
                                    <p:set>
                                      <p:cBhvr>
                                        <p:cTn id="323" dur="1" fill="hold">
                                          <p:stCondLst>
                                            <p:cond delay="0"/>
                                          </p:stCondLst>
                                        </p:cTn>
                                        <p:tgtEl>
                                          <p:spTgt spid="108"/>
                                        </p:tgtEl>
                                        <p:attrNameLst>
                                          <p:attrName>style.visibility</p:attrName>
                                        </p:attrNameLst>
                                      </p:cBhvr>
                                      <p:to>
                                        <p:strVal val="visible"/>
                                      </p:to>
                                    </p:set>
                                    <p:animEffect transition="in" filter="wipe(up)">
                                      <p:cBhvr>
                                        <p:cTn id="324" dur="1000"/>
                                        <p:tgtEl>
                                          <p:spTgt spid="108"/>
                                        </p:tgtEl>
                                      </p:cBhvr>
                                    </p:animEffect>
                                  </p:childTnLst>
                                </p:cTn>
                              </p:par>
                            </p:childTnLst>
                          </p:cTn>
                        </p:par>
                        <p:par>
                          <p:cTn id="325" fill="hold">
                            <p:stCondLst>
                              <p:cond delay="72000"/>
                            </p:stCondLst>
                            <p:childTnLst>
                              <p:par>
                                <p:cTn id="326" presetID="22" presetClass="entr" presetSubtype="1" fill="hold" nodeType="afterEffect">
                                  <p:stCondLst>
                                    <p:cond delay="0"/>
                                  </p:stCondLst>
                                  <p:childTnLst>
                                    <p:set>
                                      <p:cBhvr>
                                        <p:cTn id="327" dur="1" fill="hold">
                                          <p:stCondLst>
                                            <p:cond delay="0"/>
                                          </p:stCondLst>
                                        </p:cTn>
                                        <p:tgtEl>
                                          <p:spTgt spid="109"/>
                                        </p:tgtEl>
                                        <p:attrNameLst>
                                          <p:attrName>style.visibility</p:attrName>
                                        </p:attrNameLst>
                                      </p:cBhvr>
                                      <p:to>
                                        <p:strVal val="visible"/>
                                      </p:to>
                                    </p:set>
                                    <p:animEffect transition="in" filter="wipe(up)">
                                      <p:cBhvr>
                                        <p:cTn id="328" dur="1000"/>
                                        <p:tgtEl>
                                          <p:spTgt spid="109"/>
                                        </p:tgtEl>
                                      </p:cBhvr>
                                    </p:animEffect>
                                  </p:childTnLst>
                                </p:cTn>
                              </p:par>
                            </p:childTnLst>
                          </p:cTn>
                        </p:par>
                        <p:par>
                          <p:cTn id="329" fill="hold">
                            <p:stCondLst>
                              <p:cond delay="73000"/>
                            </p:stCondLst>
                            <p:childTnLst>
                              <p:par>
                                <p:cTn id="330" presetID="22" presetClass="entr" presetSubtype="1" fill="hold" nodeType="afterEffect">
                                  <p:stCondLst>
                                    <p:cond delay="0"/>
                                  </p:stCondLst>
                                  <p:childTnLst>
                                    <p:set>
                                      <p:cBhvr>
                                        <p:cTn id="331" dur="1" fill="hold">
                                          <p:stCondLst>
                                            <p:cond delay="0"/>
                                          </p:stCondLst>
                                        </p:cTn>
                                        <p:tgtEl>
                                          <p:spTgt spid="110"/>
                                        </p:tgtEl>
                                        <p:attrNameLst>
                                          <p:attrName>style.visibility</p:attrName>
                                        </p:attrNameLst>
                                      </p:cBhvr>
                                      <p:to>
                                        <p:strVal val="visible"/>
                                      </p:to>
                                    </p:set>
                                    <p:animEffect transition="in" filter="wipe(up)">
                                      <p:cBhvr>
                                        <p:cTn id="332" dur="1000"/>
                                        <p:tgtEl>
                                          <p:spTgt spid="110"/>
                                        </p:tgtEl>
                                      </p:cBhvr>
                                    </p:animEffect>
                                  </p:childTnLst>
                                </p:cTn>
                              </p:par>
                            </p:childTnLst>
                          </p:cTn>
                        </p:par>
                        <p:par>
                          <p:cTn id="333" fill="hold">
                            <p:stCondLst>
                              <p:cond delay="74000"/>
                            </p:stCondLst>
                            <p:childTnLst>
                              <p:par>
                                <p:cTn id="334" presetID="22" presetClass="entr" presetSubtype="1" fill="hold" nodeType="afterEffect">
                                  <p:stCondLst>
                                    <p:cond delay="0"/>
                                  </p:stCondLst>
                                  <p:childTnLst>
                                    <p:set>
                                      <p:cBhvr>
                                        <p:cTn id="335" dur="1" fill="hold">
                                          <p:stCondLst>
                                            <p:cond delay="0"/>
                                          </p:stCondLst>
                                        </p:cTn>
                                        <p:tgtEl>
                                          <p:spTgt spid="111"/>
                                        </p:tgtEl>
                                        <p:attrNameLst>
                                          <p:attrName>style.visibility</p:attrName>
                                        </p:attrNameLst>
                                      </p:cBhvr>
                                      <p:to>
                                        <p:strVal val="visible"/>
                                      </p:to>
                                    </p:set>
                                    <p:animEffect transition="in" filter="wipe(up)">
                                      <p:cBhvr>
                                        <p:cTn id="336" dur="1000"/>
                                        <p:tgtEl>
                                          <p:spTgt spid="111"/>
                                        </p:tgtEl>
                                      </p:cBhvr>
                                    </p:animEffect>
                                  </p:childTnLst>
                                </p:cTn>
                              </p:par>
                            </p:childTnLst>
                          </p:cTn>
                        </p:par>
                        <p:par>
                          <p:cTn id="337" fill="hold">
                            <p:stCondLst>
                              <p:cond delay="75000"/>
                            </p:stCondLst>
                            <p:childTnLst>
                              <p:par>
                                <p:cTn id="338" presetID="22" presetClass="entr" presetSubtype="1" fill="hold" nodeType="afterEffect">
                                  <p:stCondLst>
                                    <p:cond delay="0"/>
                                  </p:stCondLst>
                                  <p:childTnLst>
                                    <p:set>
                                      <p:cBhvr>
                                        <p:cTn id="339" dur="1" fill="hold">
                                          <p:stCondLst>
                                            <p:cond delay="0"/>
                                          </p:stCondLst>
                                        </p:cTn>
                                        <p:tgtEl>
                                          <p:spTgt spid="112"/>
                                        </p:tgtEl>
                                        <p:attrNameLst>
                                          <p:attrName>style.visibility</p:attrName>
                                        </p:attrNameLst>
                                      </p:cBhvr>
                                      <p:to>
                                        <p:strVal val="visible"/>
                                      </p:to>
                                    </p:set>
                                    <p:animEffect transition="in" filter="wipe(up)">
                                      <p:cBhvr>
                                        <p:cTn id="340" dur="1000"/>
                                        <p:tgtEl>
                                          <p:spTgt spid="112"/>
                                        </p:tgtEl>
                                      </p:cBhvr>
                                    </p:animEffect>
                                  </p:childTnLst>
                                </p:cTn>
                              </p:par>
                            </p:childTnLst>
                          </p:cTn>
                        </p:par>
                        <p:par>
                          <p:cTn id="341" fill="hold">
                            <p:stCondLst>
                              <p:cond delay="76000"/>
                            </p:stCondLst>
                            <p:childTnLst>
                              <p:par>
                                <p:cTn id="342" presetID="22" presetClass="entr" presetSubtype="1" fill="hold" nodeType="afterEffect">
                                  <p:stCondLst>
                                    <p:cond delay="0"/>
                                  </p:stCondLst>
                                  <p:childTnLst>
                                    <p:set>
                                      <p:cBhvr>
                                        <p:cTn id="343" dur="1" fill="hold">
                                          <p:stCondLst>
                                            <p:cond delay="0"/>
                                          </p:stCondLst>
                                        </p:cTn>
                                        <p:tgtEl>
                                          <p:spTgt spid="113"/>
                                        </p:tgtEl>
                                        <p:attrNameLst>
                                          <p:attrName>style.visibility</p:attrName>
                                        </p:attrNameLst>
                                      </p:cBhvr>
                                      <p:to>
                                        <p:strVal val="visible"/>
                                      </p:to>
                                    </p:set>
                                    <p:animEffect transition="in" filter="wipe(up)">
                                      <p:cBhvr>
                                        <p:cTn id="344" dur="1000"/>
                                        <p:tgtEl>
                                          <p:spTgt spid="113"/>
                                        </p:tgtEl>
                                      </p:cBhvr>
                                    </p:animEffect>
                                  </p:childTnLst>
                                </p:cTn>
                              </p:par>
                            </p:childTnLst>
                          </p:cTn>
                        </p:par>
                        <p:par>
                          <p:cTn id="345" fill="hold">
                            <p:stCondLst>
                              <p:cond delay="77000"/>
                            </p:stCondLst>
                            <p:childTnLst>
                              <p:par>
                                <p:cTn id="346" presetID="22" presetClass="entr" presetSubtype="1" fill="hold" nodeType="afterEffect">
                                  <p:stCondLst>
                                    <p:cond delay="0"/>
                                  </p:stCondLst>
                                  <p:childTnLst>
                                    <p:set>
                                      <p:cBhvr>
                                        <p:cTn id="347" dur="1" fill="hold">
                                          <p:stCondLst>
                                            <p:cond delay="0"/>
                                          </p:stCondLst>
                                        </p:cTn>
                                        <p:tgtEl>
                                          <p:spTgt spid="114"/>
                                        </p:tgtEl>
                                        <p:attrNameLst>
                                          <p:attrName>style.visibility</p:attrName>
                                        </p:attrNameLst>
                                      </p:cBhvr>
                                      <p:to>
                                        <p:strVal val="visible"/>
                                      </p:to>
                                    </p:set>
                                    <p:animEffect transition="in" filter="wipe(up)">
                                      <p:cBhvr>
                                        <p:cTn id="348" dur="1000"/>
                                        <p:tgtEl>
                                          <p:spTgt spid="114"/>
                                        </p:tgtEl>
                                      </p:cBhvr>
                                    </p:animEffect>
                                  </p:childTnLst>
                                </p:cTn>
                              </p:par>
                            </p:childTnLst>
                          </p:cTn>
                        </p:par>
                        <p:par>
                          <p:cTn id="349" fill="hold">
                            <p:stCondLst>
                              <p:cond delay="78000"/>
                            </p:stCondLst>
                            <p:childTnLst>
                              <p:par>
                                <p:cTn id="350" presetID="22" presetClass="entr" presetSubtype="1" fill="hold" nodeType="afterEffect">
                                  <p:stCondLst>
                                    <p:cond delay="0"/>
                                  </p:stCondLst>
                                  <p:childTnLst>
                                    <p:set>
                                      <p:cBhvr>
                                        <p:cTn id="351" dur="1" fill="hold">
                                          <p:stCondLst>
                                            <p:cond delay="0"/>
                                          </p:stCondLst>
                                        </p:cTn>
                                        <p:tgtEl>
                                          <p:spTgt spid="115"/>
                                        </p:tgtEl>
                                        <p:attrNameLst>
                                          <p:attrName>style.visibility</p:attrName>
                                        </p:attrNameLst>
                                      </p:cBhvr>
                                      <p:to>
                                        <p:strVal val="visible"/>
                                      </p:to>
                                    </p:set>
                                    <p:animEffect transition="in" filter="wipe(up)">
                                      <p:cBhvr>
                                        <p:cTn id="352" dur="1000"/>
                                        <p:tgtEl>
                                          <p:spTgt spid="115"/>
                                        </p:tgtEl>
                                      </p:cBhvr>
                                    </p:animEffect>
                                  </p:childTnLst>
                                </p:cTn>
                              </p:par>
                            </p:childTnLst>
                          </p:cTn>
                        </p:par>
                        <p:par>
                          <p:cTn id="353" fill="hold">
                            <p:stCondLst>
                              <p:cond delay="79000"/>
                            </p:stCondLst>
                            <p:childTnLst>
                              <p:par>
                                <p:cTn id="354" presetID="22" presetClass="entr" presetSubtype="1" fill="hold" nodeType="afterEffect">
                                  <p:stCondLst>
                                    <p:cond delay="0"/>
                                  </p:stCondLst>
                                  <p:childTnLst>
                                    <p:set>
                                      <p:cBhvr>
                                        <p:cTn id="355" dur="1" fill="hold">
                                          <p:stCondLst>
                                            <p:cond delay="0"/>
                                          </p:stCondLst>
                                        </p:cTn>
                                        <p:tgtEl>
                                          <p:spTgt spid="116"/>
                                        </p:tgtEl>
                                        <p:attrNameLst>
                                          <p:attrName>style.visibility</p:attrName>
                                        </p:attrNameLst>
                                      </p:cBhvr>
                                      <p:to>
                                        <p:strVal val="visible"/>
                                      </p:to>
                                    </p:set>
                                    <p:animEffect transition="in" filter="wipe(up)">
                                      <p:cBhvr>
                                        <p:cTn id="356" dur="1000"/>
                                        <p:tgtEl>
                                          <p:spTgt spid="116"/>
                                        </p:tgtEl>
                                      </p:cBhvr>
                                    </p:animEffect>
                                  </p:childTnLst>
                                </p:cTn>
                              </p:par>
                            </p:childTnLst>
                          </p:cTn>
                        </p:par>
                        <p:par>
                          <p:cTn id="357" fill="hold">
                            <p:stCondLst>
                              <p:cond delay="80000"/>
                            </p:stCondLst>
                            <p:childTnLst>
                              <p:par>
                                <p:cTn id="358" presetID="22" presetClass="entr" presetSubtype="1" fill="hold" nodeType="afterEffect">
                                  <p:stCondLst>
                                    <p:cond delay="0"/>
                                  </p:stCondLst>
                                  <p:childTnLst>
                                    <p:set>
                                      <p:cBhvr>
                                        <p:cTn id="359" dur="1" fill="hold">
                                          <p:stCondLst>
                                            <p:cond delay="0"/>
                                          </p:stCondLst>
                                        </p:cTn>
                                        <p:tgtEl>
                                          <p:spTgt spid="117"/>
                                        </p:tgtEl>
                                        <p:attrNameLst>
                                          <p:attrName>style.visibility</p:attrName>
                                        </p:attrNameLst>
                                      </p:cBhvr>
                                      <p:to>
                                        <p:strVal val="visible"/>
                                      </p:to>
                                    </p:set>
                                    <p:animEffect transition="in" filter="wipe(up)">
                                      <p:cBhvr>
                                        <p:cTn id="360" dur="1000"/>
                                        <p:tgtEl>
                                          <p:spTgt spid="117"/>
                                        </p:tgtEl>
                                      </p:cBhvr>
                                    </p:animEffect>
                                  </p:childTnLst>
                                </p:cTn>
                              </p:par>
                            </p:childTnLst>
                          </p:cTn>
                        </p:par>
                        <p:par>
                          <p:cTn id="361" fill="hold">
                            <p:stCondLst>
                              <p:cond delay="81000"/>
                            </p:stCondLst>
                            <p:childTnLst>
                              <p:par>
                                <p:cTn id="362" presetID="22" presetClass="entr" presetSubtype="1" fill="hold" nodeType="afterEffect">
                                  <p:stCondLst>
                                    <p:cond delay="0"/>
                                  </p:stCondLst>
                                  <p:childTnLst>
                                    <p:set>
                                      <p:cBhvr>
                                        <p:cTn id="363" dur="1" fill="hold">
                                          <p:stCondLst>
                                            <p:cond delay="0"/>
                                          </p:stCondLst>
                                        </p:cTn>
                                        <p:tgtEl>
                                          <p:spTgt spid="118"/>
                                        </p:tgtEl>
                                        <p:attrNameLst>
                                          <p:attrName>style.visibility</p:attrName>
                                        </p:attrNameLst>
                                      </p:cBhvr>
                                      <p:to>
                                        <p:strVal val="visible"/>
                                      </p:to>
                                    </p:set>
                                    <p:animEffect transition="in" filter="wipe(up)">
                                      <p:cBhvr>
                                        <p:cTn id="364" dur="1000"/>
                                        <p:tgtEl>
                                          <p:spTgt spid="118"/>
                                        </p:tgtEl>
                                      </p:cBhvr>
                                    </p:animEffect>
                                  </p:childTnLst>
                                </p:cTn>
                              </p:par>
                            </p:childTnLst>
                          </p:cTn>
                        </p:par>
                        <p:par>
                          <p:cTn id="365" fill="hold">
                            <p:stCondLst>
                              <p:cond delay="82000"/>
                            </p:stCondLst>
                            <p:childTnLst>
                              <p:par>
                                <p:cTn id="366" presetID="22" presetClass="entr" presetSubtype="1" fill="hold" nodeType="afterEffect">
                                  <p:stCondLst>
                                    <p:cond delay="0"/>
                                  </p:stCondLst>
                                  <p:childTnLst>
                                    <p:set>
                                      <p:cBhvr>
                                        <p:cTn id="367" dur="1" fill="hold">
                                          <p:stCondLst>
                                            <p:cond delay="0"/>
                                          </p:stCondLst>
                                        </p:cTn>
                                        <p:tgtEl>
                                          <p:spTgt spid="119"/>
                                        </p:tgtEl>
                                        <p:attrNameLst>
                                          <p:attrName>style.visibility</p:attrName>
                                        </p:attrNameLst>
                                      </p:cBhvr>
                                      <p:to>
                                        <p:strVal val="visible"/>
                                      </p:to>
                                    </p:set>
                                    <p:animEffect transition="in" filter="wipe(up)">
                                      <p:cBhvr>
                                        <p:cTn id="368"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19803" y="210901"/>
            <a:ext cx="1148071" cy="646331"/>
          </a:xfrm>
          <a:prstGeom prst="rect">
            <a:avLst/>
          </a:prstGeom>
          <a:noFill/>
        </p:spPr>
        <p:txBody>
          <a:bodyPr wrap="none" lIns="91440" tIns="45720" rIns="91440" bIns="45720">
            <a:spAutoFit/>
          </a:bodyPr>
          <a:lstStyle/>
          <a:p>
            <a:pPr algn="ctr"/>
            <a:r>
              <a:rPr lang="fa-IR" sz="3600" b="1" dirty="0" smtClean="0">
                <a:ln w="18000">
                  <a:solidFill>
                    <a:schemeClr val="tx1"/>
                  </a:solidFill>
                  <a:prstDash val="solid"/>
                  <a:miter lim="800000"/>
                </a:ln>
                <a:noFill/>
                <a:effectLst>
                  <a:outerShdw blurRad="25500" dist="23000" dir="7020000" algn="tl">
                    <a:srgbClr val="000000">
                      <a:alpha val="50000"/>
                    </a:srgbClr>
                  </a:outerShdw>
                </a:effectLst>
                <a:cs typeface="B Zar" pitchFamily="2" charset="-78"/>
              </a:rPr>
              <a:t>مقدمه</a:t>
            </a:r>
            <a:endParaRPr lang="en-US" sz="3600" b="1" cap="none" spc="0" dirty="0">
              <a:ln w="18000">
                <a:solidFill>
                  <a:schemeClr val="tx1"/>
                </a:solidFill>
                <a:prstDash val="solid"/>
                <a:miter lim="800000"/>
              </a:ln>
              <a:noFill/>
              <a:effectLst>
                <a:outerShdw blurRad="25500" dist="23000" dir="7020000" algn="tl">
                  <a:srgbClr val="000000">
                    <a:alpha val="50000"/>
                  </a:srgbClr>
                </a:outerShdw>
              </a:effectLst>
              <a:cs typeface="B Zar" pitchFamily="2" charset="-78"/>
            </a:endParaRPr>
          </a:p>
        </p:txBody>
      </p:sp>
      <p:sp>
        <p:nvSpPr>
          <p:cNvPr id="5" name="Rectangle 4"/>
          <p:cNvSpPr/>
          <p:nvPr/>
        </p:nvSpPr>
        <p:spPr>
          <a:xfrm>
            <a:off x="252028" y="170148"/>
            <a:ext cx="2991204" cy="646331"/>
          </a:xfrm>
          <a:prstGeom prst="rect">
            <a:avLst/>
          </a:prstGeom>
          <a:noFill/>
        </p:spPr>
        <p:txBody>
          <a:bodyPr wrap="none" lIns="91440" tIns="45720" rIns="91440" bIns="45720">
            <a:spAutoFit/>
          </a:bodyPr>
          <a:lstStyle/>
          <a:p>
            <a:pPr algn="ctr"/>
            <a:r>
              <a:rPr lang="en-US" sz="3600" b="1" cap="none" spc="30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rPr>
              <a:t>Introduction</a:t>
            </a:r>
            <a:endParaRPr lang="en-US" sz="3600" b="1" cap="none" spc="300" dirty="0">
              <a:ln w="18000">
                <a:solidFill>
                  <a:schemeClr val="tx1"/>
                </a:solidFill>
                <a:prstDash val="solid"/>
                <a:miter lim="800000"/>
              </a:ln>
              <a:solidFill>
                <a:schemeClr val="bg1"/>
              </a:solidFill>
              <a:effectLst>
                <a:outerShdw blurRad="25500" dist="23000" dir="7020000" algn="tl">
                  <a:srgbClr val="000000">
                    <a:alpha val="50000"/>
                  </a:srgbClr>
                </a:outerShdw>
              </a:effectLst>
              <a:cs typeface="B Zar" pitchFamily="2" charset="-78"/>
            </a:endParaRPr>
          </a:p>
        </p:txBody>
      </p:sp>
      <p:sp>
        <p:nvSpPr>
          <p:cNvPr id="6" name="TextBox 5"/>
          <p:cNvSpPr txBox="1"/>
          <p:nvPr/>
        </p:nvSpPr>
        <p:spPr>
          <a:xfrm>
            <a:off x="0" y="732086"/>
            <a:ext cx="8929718" cy="3544560"/>
          </a:xfrm>
          <a:prstGeom prst="rect">
            <a:avLst/>
          </a:prstGeom>
          <a:noFill/>
        </p:spPr>
        <p:txBody>
          <a:bodyPr wrap="square" rtlCol="0">
            <a:spAutoFit/>
          </a:bodyPr>
          <a:lstStyle/>
          <a:p>
            <a:pPr algn="r" rtl="1">
              <a:lnSpc>
                <a:spcPct val="200000"/>
              </a:lnSpc>
              <a:spcAft>
                <a:spcPts val="1000"/>
              </a:spcAft>
            </a:pPr>
            <a:r>
              <a:rPr lang="fa-IR" b="1" dirty="0" smtClean="0">
                <a:latin typeface="Lucida Fax"/>
                <a:ea typeface="Calibri"/>
                <a:cs typeface="B Lotus"/>
              </a:rPr>
              <a:t>دو عضو مهار کننده هم شکل به وسیله جوش تشکیل یک کانال فولادی مانند ورق تخت ( ورق سطحی ) می دهد و سپس با بتن و ملات پر می شود </a:t>
            </a:r>
            <a:r>
              <a:rPr lang="en-US" b="1" dirty="0" smtClean="0">
                <a:latin typeface="Lucida Fax"/>
                <a:ea typeface="Calibri"/>
                <a:cs typeface="B Lotus"/>
              </a:rPr>
              <a:t> </a:t>
            </a:r>
            <a:r>
              <a:rPr lang="fa-IR" b="1" dirty="0" smtClean="0">
                <a:latin typeface="Lucida Fax"/>
                <a:ea typeface="Calibri"/>
                <a:cs typeface="B Lotus"/>
              </a:rPr>
              <a:t>برخلاف باد بند کمانش ناپذیر مرسوم که دارای هسته فولادی درون اعضای مهار کننده می باشند صفحات هسته چند لایه بین جفت اعضای مهار کننده بوسیله بولت های </a:t>
            </a:r>
            <a:r>
              <a:rPr lang="en-US" b="1" dirty="0" smtClean="0">
                <a:latin typeface="Lucida Fax"/>
                <a:ea typeface="Calibri"/>
                <a:cs typeface="B Lotus"/>
              </a:rPr>
              <a:t>A490</a:t>
            </a:r>
            <a:r>
              <a:rPr lang="fa-IR" b="1" dirty="0" smtClean="0">
                <a:latin typeface="Lucida Fax"/>
                <a:ea typeface="Calibri"/>
                <a:cs typeface="B Lotus"/>
              </a:rPr>
              <a:t> با مقاومت بالای کششی که مرحله ساخت را تسریع می کنند ، استفاده می شوند . </a:t>
            </a:r>
            <a:endParaRPr lang="en-US" sz="1400" b="1" dirty="0" smtClean="0">
              <a:latin typeface="Calibri"/>
              <a:ea typeface="Calibri"/>
              <a:cs typeface="Arial"/>
            </a:endParaRPr>
          </a:p>
          <a:p>
            <a:pPr algn="r">
              <a:lnSpc>
                <a:spcPct val="200000"/>
              </a:lnSpc>
            </a:pPr>
            <a:r>
              <a:rPr lang="fa-IR" b="1" dirty="0" smtClean="0">
                <a:latin typeface="Lucida Fax"/>
                <a:ea typeface="Calibri"/>
                <a:cs typeface="B Lotus"/>
              </a:rPr>
              <a:t>اضافه کردن واشر ها یا ضخامت نازک بین صفحات جانبی و صفحات سطحی یک درز بسیار کوچک از هوا بین صفحات هسته و ورق سطحی ایجاد کرده و اجازه انبساط و تغییر شکل صفحات هسته تحت فشار را می دهد .</a:t>
            </a:r>
            <a:endParaRPr lang="en-US" b="1" dirty="0"/>
          </a:p>
        </p:txBody>
      </p:sp>
      <p:sp>
        <p:nvSpPr>
          <p:cNvPr id="7" name="TextBox 6"/>
          <p:cNvSpPr txBox="1"/>
          <p:nvPr/>
        </p:nvSpPr>
        <p:spPr>
          <a:xfrm>
            <a:off x="6215074" y="4523370"/>
            <a:ext cx="2928958" cy="1977464"/>
          </a:xfrm>
          <a:prstGeom prst="rect">
            <a:avLst/>
          </a:prstGeom>
          <a:noFill/>
        </p:spPr>
        <p:txBody>
          <a:bodyPr wrap="square" rtlCol="0">
            <a:spAutoFit/>
          </a:bodyPr>
          <a:lstStyle/>
          <a:p>
            <a:pPr algn="ctr">
              <a:lnSpc>
                <a:spcPct val="150000"/>
              </a:lnSpc>
            </a:pPr>
            <a:r>
              <a:rPr lang="fa-IR" sz="2800" b="1" dirty="0" smtClean="0">
                <a:cs typeface="B Lotus" pitchFamily="2" charset="-78"/>
              </a:rPr>
              <a:t>مزایای بادبند های کمانش ناپذیر </a:t>
            </a:r>
          </a:p>
          <a:p>
            <a:pPr algn="ctr">
              <a:lnSpc>
                <a:spcPct val="150000"/>
              </a:lnSpc>
            </a:pPr>
            <a:r>
              <a:rPr lang="fa-IR" sz="2800" b="1" dirty="0" smtClean="0">
                <a:cs typeface="B Lotus" pitchFamily="2" charset="-78"/>
              </a:rPr>
              <a:t>نسبت به نوع مرسوم آن</a:t>
            </a:r>
            <a:endParaRPr lang="en-US" sz="2800" b="1" dirty="0">
              <a:cs typeface="B Lotus" pitchFamily="2" charset="-78"/>
            </a:endParaRPr>
          </a:p>
        </p:txBody>
      </p:sp>
      <p:sp>
        <p:nvSpPr>
          <p:cNvPr id="8" name="Left Arrow 7"/>
          <p:cNvSpPr/>
          <p:nvPr/>
        </p:nvSpPr>
        <p:spPr>
          <a:xfrm>
            <a:off x="5286380" y="4214818"/>
            <a:ext cx="928694" cy="264320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85720" y="4429132"/>
            <a:ext cx="4714908" cy="22145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just" rtl="1">
              <a:lnSpc>
                <a:spcPct val="150000"/>
              </a:lnSpc>
              <a:spcBef>
                <a:spcPts val="0"/>
              </a:spcBef>
              <a:spcAft>
                <a:spcPts val="1000"/>
              </a:spcAft>
              <a:buFont typeface="+mj-lt"/>
              <a:buAutoNum type="arabicPeriod"/>
            </a:pPr>
            <a:r>
              <a:rPr lang="fa-IR" sz="1600" b="1" dirty="0" smtClean="0">
                <a:solidFill>
                  <a:schemeClr val="bg1"/>
                </a:solidFill>
                <a:latin typeface="Lucida Fax"/>
                <a:ea typeface="Calibri"/>
                <a:cs typeface="B Lotus"/>
              </a:rPr>
              <a:t>صفحه هسته فولادی که نیروهای محوری را در کشش و فشار تحمل می کند . </a:t>
            </a:r>
          </a:p>
          <a:p>
            <a:pPr marL="342900" indent="-342900" algn="just" rtl="1">
              <a:lnSpc>
                <a:spcPct val="150000"/>
              </a:lnSpc>
              <a:spcAft>
                <a:spcPts val="1000"/>
              </a:spcAft>
              <a:buFont typeface="+mj-lt"/>
              <a:buAutoNum type="arabicPeriod"/>
            </a:pPr>
            <a:r>
              <a:rPr lang="fa-IR" sz="1600" b="1" dirty="0" smtClean="0">
                <a:solidFill>
                  <a:schemeClr val="bg1"/>
                </a:solidFill>
                <a:latin typeface="Lucida Fax"/>
                <a:ea typeface="Calibri"/>
                <a:cs typeface="B Lotus"/>
              </a:rPr>
              <a:t>دو عضو مهار کننده مانند هم که با بولت های </a:t>
            </a:r>
            <a:r>
              <a:rPr lang="en-US" sz="1600" b="1" dirty="0" smtClean="0">
                <a:solidFill>
                  <a:schemeClr val="bg1"/>
                </a:solidFill>
                <a:latin typeface="Lucida Fax"/>
                <a:ea typeface="Calibri"/>
                <a:cs typeface="B Lotus"/>
              </a:rPr>
              <a:t>A490</a:t>
            </a:r>
            <a:r>
              <a:rPr lang="fa-IR" sz="1600" b="1" dirty="0" smtClean="0">
                <a:solidFill>
                  <a:schemeClr val="bg1"/>
                </a:solidFill>
                <a:latin typeface="Lucida Fax"/>
                <a:ea typeface="Calibri"/>
                <a:cs typeface="B Lotus"/>
              </a:rPr>
              <a:t> با مقاومت بالای کششی صفحه هسته را به صورت چند لایه در می آورد و تا از کمانش هسته جلوگیری کند</a:t>
            </a:r>
            <a:endParaRPr lang="en-US" sz="1600" b="1" dirty="0" smtClean="0">
              <a:solidFill>
                <a:schemeClr val="bg1"/>
              </a:solidFill>
              <a:latin typeface="Calibri"/>
              <a:ea typeface="Calibri"/>
              <a:cs typeface="Arial"/>
            </a:endParaRPr>
          </a:p>
          <a:p>
            <a:pPr algn="r" rtl="1"/>
            <a:endParaRPr lang="fa-I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2010-05-15T05:05:33Z</outs:dateTime>
      <outs:isPinned>true</outs:isPinned>
    </outs:relatedDate>
    <outs:relatedDate>
      <outs:type>2</outs:type>
      <outs:displayName>Created</outs:displayName>
      <outs:dateTime>2010-05-10T11:07:38Z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Espinas</outs:displayName>
          <outs:accountName/>
        </outs:relatedPerson>
      </outs:people>
      <outs:source>0</outs:source>
      <outs:isPinned>true</outs:isPinned>
    </outs:relatedPeopleItem>
    <outs:relatedPeopleItem>
      <outs:category>Last modified by</outs:category>
      <outs:people>
        <outs:relatedPerson>
          <outs:displayName>Espinas</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58E9C2B2-9ED0-455C-A6A0-598B2BA6C4E6}">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Technic</Template>
  <TotalTime>1445</TotalTime>
  <Words>4061</Words>
  <Application>Microsoft Office PowerPoint</Application>
  <PresentationFormat>On-screen Show (4:3)</PresentationFormat>
  <Paragraphs>334</Paragraphs>
  <Slides>64</Slides>
  <Notes>2</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64</vt:i4>
      </vt:variant>
    </vt:vector>
  </HeadingPairs>
  <TitlesOfParts>
    <vt:vector size="83" baseType="lpstr">
      <vt:lpstr>Angsana New</vt:lpstr>
      <vt:lpstr>Arial</vt:lpstr>
      <vt:lpstr>B Compset</vt:lpstr>
      <vt:lpstr>B Lotus</vt:lpstr>
      <vt:lpstr>B Nazanin</vt:lpstr>
      <vt:lpstr>B Titr</vt:lpstr>
      <vt:lpstr>B Yagut</vt:lpstr>
      <vt:lpstr>B Zar</vt:lpstr>
      <vt:lpstr>Calibri</vt:lpstr>
      <vt:lpstr>David</vt:lpstr>
      <vt:lpstr>Franklin Gothic Book</vt:lpstr>
      <vt:lpstr>HZYKE M+t 1</vt:lpstr>
      <vt:lpstr>Lucida Fax</vt:lpstr>
      <vt:lpstr>Mongolian Baiti</vt:lpstr>
      <vt:lpstr>Sepehr</vt:lpstr>
      <vt:lpstr>Tahoma</vt:lpstr>
      <vt:lpstr>Times New Roman</vt:lpstr>
      <vt:lpstr>Wingdings 2</vt:lpstr>
      <vt:lpstr>Technic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Espinas</dc:creator>
  <cp:lastModifiedBy>kyan</cp:lastModifiedBy>
  <cp:revision>159</cp:revision>
  <dcterms:created xsi:type="dcterms:W3CDTF">2010-05-10T11:07:38Z</dcterms:created>
  <dcterms:modified xsi:type="dcterms:W3CDTF">2021-09-30T12:02:07Z</dcterms:modified>
</cp:coreProperties>
</file>