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12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E3B0A67-A9B2-4D7D-89A0-4AD3A91D341C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176034-5AFB-479E-97A9-5E11872B13F0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76034-5AFB-479E-97A9-5E11872B13F0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4B0E91-E786-49B4-A4E7-F04CD1EAE96A}" type="datetimeFigureOut">
              <a:rPr lang="fa-IR" smtClean="0"/>
              <a:pPr/>
              <a:t>02/18/1443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F2BBB5-B92F-495A-BA09-B605043D805E}" type="slidenum">
              <a:rPr lang="fa-IR" smtClean="0"/>
              <a:pPr/>
              <a:t>‹#›</a:t>
            </a:fld>
            <a:endParaRPr lang="fa-I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>
                <a:solidFill>
                  <a:schemeClr val="tx1"/>
                </a:solidFill>
              </a:rPr>
              <a:t>به نام خداوند بخشنده و مهربان</a:t>
            </a:r>
            <a:endParaRPr lang="fa-IR" sz="4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57422" y="2214554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800" dirty="0" smtClean="0"/>
              <a:t>نام استاد : جناب آقاي دکتر واثقي</a:t>
            </a:r>
            <a:endParaRPr lang="fa-IR" sz="2800" dirty="0"/>
          </a:p>
        </p:txBody>
      </p:sp>
      <p:sp>
        <p:nvSpPr>
          <p:cNvPr id="6" name="Rectangle 5"/>
          <p:cNvSpPr/>
          <p:nvPr/>
        </p:nvSpPr>
        <p:spPr>
          <a:xfrm>
            <a:off x="2643174" y="3244334"/>
            <a:ext cx="4429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dirty="0" smtClean="0"/>
              <a:t>موضوع پروژه :</a:t>
            </a:r>
            <a:endParaRPr lang="fa-IR" sz="2400" dirty="0"/>
          </a:p>
        </p:txBody>
      </p:sp>
      <p:sp>
        <p:nvSpPr>
          <p:cNvPr id="8" name="Rectangle 7"/>
          <p:cNvSpPr/>
          <p:nvPr/>
        </p:nvSpPr>
        <p:spPr>
          <a:xfrm>
            <a:off x="1000100" y="4143380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cs typeface="Traditional Arabic" pitchFamily="2" charset="-78"/>
              </a:rPr>
              <a:t>تحليل کمانشي </a:t>
            </a:r>
            <a:r>
              <a:rPr lang="fa-IR" sz="2400" b="1" dirty="0" smtClean="0">
                <a:cs typeface="Traditional Arabic" pitchFamily="2" charset="-78"/>
              </a:rPr>
              <a:t>دقيق </a:t>
            </a:r>
            <a:r>
              <a:rPr lang="fa-IR" sz="2400" b="1" dirty="0" smtClean="0">
                <a:cs typeface="Traditional Arabic" pitchFamily="2" charset="-78"/>
              </a:rPr>
              <a:t>ستونهاي </a:t>
            </a:r>
            <a:r>
              <a:rPr lang="fa-IR" sz="2400" b="1" dirty="0" smtClean="0">
                <a:cs typeface="Traditional Arabic" pitchFamily="2" charset="-78"/>
              </a:rPr>
              <a:t>الاستيک شامل چند‌لايه و برش عرضي</a:t>
            </a:r>
            <a:endParaRPr lang="fa-IR" sz="2400" b="1" dirty="0">
              <a:cs typeface="Traditional Arabic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6182" y="5000636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/>
              <a:t>دانشجو: مهدی عبادی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6248" y="5715016"/>
            <a:ext cx="1144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a-IR" b="1" dirty="0" smtClean="0"/>
              <a:t>تابستان 87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714356"/>
            <a:ext cx="8943705" cy="914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fa-IR" altLang="ja-JP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4- شرايط پيوستگي و مرزي 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الف) شرايط مرزي در هر دو انتهاي تير بطوريكه توسط تكيه گاهها مجبور شود .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ب) شرايط پيوستگي تنشها و تغييرمكانها در محل اتصال بخشهاي متورق و ايده آل تير.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     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    چهار تركيب مختلف از شرايط مرزي :</a:t>
            </a:r>
            <a:endParaRPr lang="en-US" sz="2400" dirty="0" smtClean="0"/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256"/>
            <a:ext cx="7500990" cy="97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/>
          <p:cNvSpPr/>
          <p:nvPr/>
        </p:nvSpPr>
        <p:spPr>
          <a:xfrm>
            <a:off x="8572528" y="3571876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pSp>
        <p:nvGrpSpPr>
          <p:cNvPr id="25601" name="Group 1"/>
          <p:cNvGrpSpPr>
            <a:grpSpLocks noChangeAspect="1"/>
          </p:cNvGrpSpPr>
          <p:nvPr/>
        </p:nvGrpSpPr>
        <p:grpSpPr bwMode="auto">
          <a:xfrm>
            <a:off x="0" y="0"/>
            <a:ext cx="3876675" cy="514350"/>
            <a:chOff x="0" y="0"/>
            <a:chExt cx="6105" cy="810"/>
          </a:xfrm>
        </p:grpSpPr>
        <p:sp>
          <p:nvSpPr>
            <p:cNvPr id="25602" name="AutoShape 2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6105" cy="8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a-IR"/>
            </a:p>
          </p:txBody>
        </p:sp>
      </p:grp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pSp>
        <p:nvGrpSpPr>
          <p:cNvPr id="25604" name="Group 4"/>
          <p:cNvGrpSpPr>
            <a:grpSpLocks noChangeAspect="1"/>
          </p:cNvGrpSpPr>
          <p:nvPr/>
        </p:nvGrpSpPr>
        <p:grpSpPr bwMode="auto">
          <a:xfrm>
            <a:off x="0" y="0"/>
            <a:ext cx="3876675" cy="514350"/>
            <a:chOff x="0" y="0"/>
            <a:chExt cx="6105" cy="810"/>
          </a:xfrm>
        </p:grpSpPr>
        <p:sp>
          <p:nvSpPr>
            <p:cNvPr id="25605" name="AutoShape 5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6105" cy="8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a-IR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074115" y="785794"/>
            <a:ext cx="6069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الف) يكسر گيردار يكسر آزاد (تير طره اي)</a:t>
            </a:r>
            <a:endParaRPr lang="fa-IR" sz="2400" dirty="0"/>
          </a:p>
        </p:txBody>
      </p:sp>
      <p:sp>
        <p:nvSpPr>
          <p:cNvPr id="14" name="Rectangle 13"/>
          <p:cNvSpPr/>
          <p:nvPr/>
        </p:nvSpPr>
        <p:spPr>
          <a:xfrm>
            <a:off x="4593444" y="2285992"/>
            <a:ext cx="455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ب)در دو انتها مفصل(تير با تكيه گاه ساده)</a:t>
            </a:r>
            <a:endParaRPr lang="fa-IR" sz="2400" dirty="0"/>
          </a:p>
        </p:txBody>
      </p:sp>
      <p:sp>
        <p:nvSpPr>
          <p:cNvPr id="15" name="Rectangle 14"/>
          <p:cNvSpPr/>
          <p:nvPr/>
        </p:nvSpPr>
        <p:spPr>
          <a:xfrm>
            <a:off x="4939101" y="3786190"/>
            <a:ext cx="42048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ج)ستون يكسر گيردار يكسر مفصل </a:t>
            </a:r>
            <a:endParaRPr lang="fa-IR" sz="2400" dirty="0"/>
          </a:p>
        </p:txBody>
      </p:sp>
      <p:sp>
        <p:nvSpPr>
          <p:cNvPr id="19" name="Rectangle 18"/>
          <p:cNvSpPr/>
          <p:nvPr/>
        </p:nvSpPr>
        <p:spPr>
          <a:xfrm>
            <a:off x="6858016" y="5143512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د) دوسرگيردار</a:t>
            </a:r>
            <a:endParaRPr lang="fa-IR" sz="2400" dirty="0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43577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786058"/>
            <a:ext cx="44291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14818"/>
            <a:ext cx="457203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5500702"/>
            <a:ext cx="464347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     5- </a:t>
            </a:r>
            <a:r>
              <a:rPr kumimoji="0" lang="fa-IR" altLang="ja-JP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نتايج عددي</a:t>
            </a:r>
            <a:endParaRPr kumimoji="0" lang="fa-IR" altLang="ja-JP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1357298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/>
              <a:t>جدول1- بار کمانشي نرمالايز براي تير مفصلي يک لايه با موقعيت عمودي  </a:t>
            </a:r>
            <a:r>
              <a:rPr lang="en-US" sz="2000" dirty="0" smtClean="0"/>
              <a:t>0.4</a:t>
            </a:r>
            <a:r>
              <a:rPr lang="fa-IR" sz="2000" dirty="0" smtClean="0"/>
              <a:t>=  </a:t>
            </a:r>
            <a:r>
              <a:rPr lang="en-US" sz="2000" dirty="0" smtClean="0"/>
              <a:t>r</a:t>
            </a:r>
            <a:r>
              <a:rPr lang="en-US" sz="2000" baseline="-25000" dirty="0" smtClean="0"/>
              <a:t>d</a:t>
            </a:r>
            <a:r>
              <a:rPr lang="fa-IR" sz="2000" baseline="-25000" dirty="0" smtClean="0"/>
              <a:t>  </a:t>
            </a:r>
            <a:r>
              <a:rPr lang="fa-IR" sz="2000" dirty="0" smtClean="0"/>
              <a:t>و طولهاي مختلف</a:t>
            </a:r>
            <a:endParaRPr lang="fa-IR" sz="20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572560" cy="150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378619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/>
              <a:t>جدول2- بار کمانشي نرمالايز براي تير دوسرگيردار يک لايه با موقعيتهاي عمودي 0.2و0.3=  </a:t>
            </a:r>
            <a:r>
              <a:rPr lang="en-US" sz="2000" dirty="0" smtClean="0"/>
              <a:t>r</a:t>
            </a:r>
            <a:r>
              <a:rPr lang="en-US" sz="2000" baseline="-25000" dirty="0" smtClean="0"/>
              <a:t>d</a:t>
            </a:r>
            <a:r>
              <a:rPr lang="fa-IR" sz="2000" baseline="-25000" dirty="0" smtClean="0"/>
              <a:t>  </a:t>
            </a:r>
            <a:r>
              <a:rPr lang="fa-IR" sz="2000" dirty="0" smtClean="0"/>
              <a:t>و طولهاي مختلف</a:t>
            </a:r>
            <a:endParaRPr lang="fa-IR" sz="2000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572008"/>
            <a:ext cx="85725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642918"/>
            <a:ext cx="8715436" cy="144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fa-IR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نتايج نشان مي‌دهد كه نيروهاي كمانشي نرمالايز ستونهاي چندلايه به پارامترهايي بستگي دارد:</a:t>
            </a:r>
            <a:r>
              <a:rPr lang="fa-IR" sz="2400" dirty="0" smtClean="0"/>
              <a:t> الف)طول تورق نسبي </a:t>
            </a:r>
            <a:r>
              <a:rPr lang="en-US" sz="2400" dirty="0" smtClean="0"/>
              <a:t>l</a:t>
            </a:r>
            <a:r>
              <a:rPr lang="en-US" sz="2400" baseline="-25000" dirty="0" smtClean="0"/>
              <a:t>d</a:t>
            </a:r>
            <a:r>
              <a:rPr lang="fa-IR" sz="2400" baseline="-25000" dirty="0" smtClean="0"/>
              <a:t>  </a:t>
            </a:r>
          </a:p>
          <a:p>
            <a:pPr algn="justLow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a-IR" sz="2400" dirty="0" smtClean="0"/>
              <a:t>ب)موقعيت عمودي نسبي لايه‌ها 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ج)نسبت مدول الاستيسيته به مدول برشي 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د)نسبت لاغري λ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و)تعداد لايه‌ها </a:t>
            </a:r>
            <a:r>
              <a:rPr lang="en-US" sz="2400" dirty="0" smtClean="0"/>
              <a:t>n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ه)موقعيت طولي لايه‌ها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ي)شرايط مرزي</a:t>
            </a:r>
          </a:p>
          <a:p>
            <a:pPr algn="justLow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/>
              <a:t> </a:t>
            </a:r>
            <a:endParaRPr lang="fa-IR" sz="2400" baseline="-25000" dirty="0" smtClean="0"/>
          </a:p>
          <a:p>
            <a:pPr algn="justLow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/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400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642918"/>
            <a:ext cx="86439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6- مطالعات پارامتري</a:t>
            </a:r>
            <a:endParaRPr kumimoji="0" lang="fa-IR" altLang="ja-JP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40" y="1214422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/>
              <a:t>- تاثير طول لايه لايه ‌شدگيها و موقعيت عمودي‌شان</a:t>
            </a:r>
            <a:endParaRPr lang="fa-IR" sz="20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71744"/>
            <a:ext cx="70009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42844" y="1785926"/>
            <a:ext cx="90011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بار کمانشي نرمالايز براي (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a</a:t>
            </a: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) تير مفصلي (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b</a:t>
            </a: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) دوسرگيردار با يک لايه وطول لايه 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l</a:t>
            </a:r>
            <a:r>
              <a:rPr kumimoji="0" lang="en-US" altLang="ja-JP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d</a:t>
            </a: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   براي موقعيتهاي عمودي نسبي مختلف 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r</a:t>
            </a:r>
            <a:r>
              <a:rPr kumimoji="0" lang="en-US" altLang="ja-JP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d</a:t>
            </a: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  و دو مدول برشي</a:t>
            </a:r>
            <a:endParaRPr kumimoji="0" lang="fa-IR" altLang="ja-JP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728667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28794" y="785794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>
                <a:cs typeface="Zar" pitchFamily="2" charset="-78"/>
              </a:rPr>
              <a:t>شکلهاي کمانش براي تير مفصلي تک لايه با طول لايه‌هاي مختلف</a:t>
            </a:r>
            <a:endParaRPr lang="fa-IR" sz="2400" dirty="0">
              <a:cs typeface="Zar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286256"/>
            <a:ext cx="8786874" cy="1140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400" dirty="0" smtClean="0"/>
              <a:t>براي لايه‌هاي نازك و دراز (</a:t>
            </a:r>
            <a:r>
              <a:rPr lang="en-US" sz="2400" dirty="0" smtClean="0"/>
              <a:t>a</a:t>
            </a:r>
            <a:r>
              <a:rPr lang="fa-IR" sz="2400" dirty="0" smtClean="0"/>
              <a:t>)، كمانش محلي لايه حكمفرماست، برعكس لايه‌هاي كوچك و ضخيم (</a:t>
            </a:r>
            <a:r>
              <a:rPr lang="en-US" sz="2400" dirty="0" smtClean="0"/>
              <a:t>c</a:t>
            </a:r>
            <a:r>
              <a:rPr lang="fa-IR" sz="2400" dirty="0" smtClean="0"/>
              <a:t>) كه اثر تورق روي بار كمانشي قابل صرفنظر كردن است .</a:t>
            </a:r>
            <a:endParaRPr lang="fa-IR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34012" y="857232"/>
            <a:ext cx="2215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/>
              <a:t>- اثر مدولهاي برشي</a:t>
            </a:r>
            <a:endParaRPr lang="fa-IR" sz="24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5827395" cy="485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357950" y="2643182"/>
            <a:ext cx="250031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/>
              <a:t>اثر برش عرضي روي بار کمانشي نرمالايز تيرهاي مفصلي و طره‌اي با 1و3و5 لايه با طولهاي مختلف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4929198"/>
            <a:ext cx="842968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/>
              <a:t>       اثر برش براي تيرهاي با لايه‌هاي درازتر و براي تيرهاي با تعداد لايه‌هاي بيشتر كاهش مي‌يابد . </a:t>
            </a:r>
          </a:p>
          <a:p>
            <a:endParaRPr lang="fa-IR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5720" y="5572140"/>
            <a:ext cx="8072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 smtClean="0"/>
              <a:t>معمولا مهمترين اثر برش وقتي تيرها دوسرگيردار هستند و يك لايه دارند مشاهده مي‌شود (بالاتر از  33 درصد) </a:t>
            </a:r>
            <a:endParaRPr lang="fa-IR" sz="20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1"/>
            <a:ext cx="55816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143636" y="1142984"/>
            <a:ext cx="300036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اثر برش عرضي روي بار کمانشي نرمالايز تيرهاي مفصلي-گيردار و دوسرگيردار با 1و3و5 لايه با طولهاي مختلف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1400" dirty="0" smtClean="0">
              <a:solidFill>
                <a:srgbClr val="000000"/>
              </a:solidFill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8429652" y="5000636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Left Arrow 9"/>
          <p:cNvSpPr/>
          <p:nvPr/>
        </p:nvSpPr>
        <p:spPr>
          <a:xfrm>
            <a:off x="8429652" y="5643578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6018" y="571480"/>
            <a:ext cx="6357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- تاثير نسبت لاغري </a:t>
            </a:r>
            <a:endParaRPr lang="fa-IR" sz="24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71574"/>
            <a:ext cx="7500990" cy="497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714356"/>
            <a:ext cx="4357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- تاثير تعداد لايه‌‌ها</a:t>
            </a:r>
            <a:endParaRPr lang="fa-IR" sz="24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6143668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0958" y="857232"/>
            <a:ext cx="11490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800" b="1" dirty="0"/>
              <a:t>چکیده:</a:t>
            </a:r>
            <a:endParaRPr lang="fa-IR" sz="2800" dirty="0"/>
          </a:p>
        </p:txBody>
      </p:sp>
      <p:sp>
        <p:nvSpPr>
          <p:cNvPr id="5" name="Rectangle 4"/>
          <p:cNvSpPr/>
          <p:nvPr/>
        </p:nvSpPr>
        <p:spPr>
          <a:xfrm>
            <a:off x="1357290" y="1643050"/>
            <a:ext cx="69294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/>
              <a:t>به منظور بررسی کردن تحلیلی تاثیر تنشهای برشی و محوری روی </a:t>
            </a:r>
            <a:endParaRPr lang="fa-IR" sz="2400" dirty="0" smtClean="0"/>
          </a:p>
          <a:p>
            <a:endParaRPr lang="fa-IR" sz="2400" dirty="0"/>
          </a:p>
          <a:p>
            <a:r>
              <a:rPr lang="fa-IR" sz="2400" dirty="0" smtClean="0"/>
              <a:t>بارهای </a:t>
            </a:r>
            <a:r>
              <a:rPr lang="fa-IR" sz="2400" dirty="0"/>
              <a:t>کمانشی ، تئوری تیر دقیق مطابق هندسه بدون ساده سازی </a:t>
            </a:r>
            <a:endParaRPr lang="fa-IR" sz="2400" dirty="0" smtClean="0"/>
          </a:p>
          <a:p>
            <a:endParaRPr lang="fa-IR" sz="2400" dirty="0"/>
          </a:p>
          <a:p>
            <a:r>
              <a:rPr lang="fa-IR" sz="2400" dirty="0" smtClean="0"/>
              <a:t>روی </a:t>
            </a:r>
            <a:r>
              <a:rPr lang="fa-IR" sz="2400" dirty="0"/>
              <a:t>معادلات حاکم بکارگرفته شده است . سپس بارها بوسیله تئوری </a:t>
            </a:r>
            <a:endParaRPr lang="fa-IR" sz="2400" dirty="0" smtClean="0"/>
          </a:p>
          <a:p>
            <a:endParaRPr lang="fa-IR" sz="2400" dirty="0"/>
          </a:p>
          <a:p>
            <a:r>
              <a:rPr lang="fa-IR" sz="2400" dirty="0" smtClean="0"/>
              <a:t>پایداری </a:t>
            </a:r>
            <a:r>
              <a:rPr lang="fa-IR" sz="2400" dirty="0"/>
              <a:t>خطی شده بدست آمده اند. مطالعات پارامتری آنچنان در نظر </a:t>
            </a:r>
            <a:endParaRPr lang="fa-IR" sz="2400" dirty="0" smtClean="0"/>
          </a:p>
          <a:p>
            <a:endParaRPr lang="fa-IR" sz="2400" dirty="0"/>
          </a:p>
          <a:p>
            <a:r>
              <a:rPr lang="fa-IR" sz="2400" dirty="0" smtClean="0"/>
              <a:t>گرفته </a:t>
            </a:r>
            <a:r>
              <a:rPr lang="fa-IR" sz="2400" dirty="0"/>
              <a:t>شده است که درک اساسی از اثرات تعداد لایه ها ، طول و </a:t>
            </a:r>
            <a:endParaRPr lang="fa-IR" sz="2400" dirty="0" smtClean="0"/>
          </a:p>
          <a:p>
            <a:endParaRPr lang="fa-IR" sz="2400" dirty="0"/>
          </a:p>
          <a:p>
            <a:r>
              <a:rPr lang="fa-IR" sz="2400" dirty="0" smtClean="0"/>
              <a:t>موقعیت </a:t>
            </a:r>
            <a:r>
              <a:rPr lang="fa-IR" sz="2400" dirty="0"/>
              <a:t>را روی بار کمانشی  به ما میدهد . 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85720" y="428604"/>
            <a:ext cx="8640413" cy="1135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7- نتايج</a:t>
            </a:r>
          </a:p>
          <a:p>
            <a:pPr>
              <a:lnSpc>
                <a:spcPct val="150000"/>
              </a:lnSpc>
            </a:pPr>
            <a:r>
              <a:rPr lang="fa-IR" sz="2000" dirty="0" smtClean="0"/>
              <a:t>الف) وابستگي بار كمانشي به پارامترها قويا غيرخطي است . رفتار و مقدار بار كمانشي قويا به شرط مرزي بستگي دارد .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fa-IR" sz="2000" dirty="0" smtClean="0"/>
              <a:t>ب) افزايش طول لايه فقط بار كمانشي را كاهش نمي‌دهد بلكه روي شكلهاي كمانش هم متاثر است .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fa-IR" sz="2000" dirty="0" smtClean="0"/>
              <a:t>ج) اگر تيرها ضخيم باشند ، اثر برش مي‌تواند براي ماده نوع همگن اساسي و غيرقابل چشم‌پوشي باشد . براي مواد مركب اثر برش براي ضريب لاغري‌هاي متوسط و پايين اساسي است . بنابراين براي مواد با نسبت مدول الاستيسيته به برشي بالا توصيه شده است كه اثر برش كاملا درنظر گرفته شود .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fa-IR" sz="2000" dirty="0" smtClean="0"/>
              <a:t>د) افزايش در تعداد طول مياني لايه‌هاي دراز به يك كاهش سريع در بارهاي كمانشي منجر مي‌شود .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fa-IR" sz="2000" dirty="0" smtClean="0"/>
              <a:t>و) عدم تقارن طولي روي بار كمانشي و شكل كمانشها تاثير مي‌گذارد .عدم تقارن نبايد چشم‌پوشي شود چون بار كمانشي براي حالت مركزي بايد بتواند تا 20 درصد دست بالا درنظر گرفته شود . </a:t>
            </a:r>
            <a:endParaRPr lang="en-US" sz="2000" dirty="0" smtClean="0"/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altLang="ja-JP" sz="2000" b="1" dirty="0" smtClean="0"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Zar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altLang="ja-JP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3372" y="2857496"/>
            <a:ext cx="11400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4800" b="1" dirty="0" smtClean="0"/>
              <a:t>پايان</a:t>
            </a:r>
            <a:endParaRPr lang="fa-IR" sz="4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715272" y="642918"/>
            <a:ext cx="11801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1-مقدمه:</a:t>
            </a:r>
            <a:endParaRPr kumimoji="0" lang="fa-IR" altLang="ja-JP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7224" y="1571613"/>
            <a:ext cx="7500990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b="1" dirty="0"/>
              <a:t>یکی از مدهای گسیختگی که اغلب در سازه های مرکب لایه‌ای اتفاق می افتد ،لایه لایه شدن است </a:t>
            </a:r>
            <a:r>
              <a:rPr lang="fa-IR" sz="2000" b="1" dirty="0" smtClean="0"/>
              <a:t>. اولین </a:t>
            </a:r>
            <a:r>
              <a:rPr lang="fa-IR" sz="2000" b="1" dirty="0"/>
              <a:t>تلاش در مدلسازی یک تیر متورق </a:t>
            </a:r>
            <a:r>
              <a:rPr lang="fa-IR" sz="2000" b="1" dirty="0" smtClean="0"/>
              <a:t>ساده </a:t>
            </a:r>
            <a:r>
              <a:rPr lang="fa-IR" sz="2000" b="1" dirty="0"/>
              <a:t>با بکار </a:t>
            </a:r>
            <a:r>
              <a:rPr lang="fa-IR" sz="2000" b="1" dirty="0" smtClean="0"/>
              <a:t>بردن </a:t>
            </a:r>
            <a:r>
              <a:rPr lang="fa-IR" sz="2000" b="1" dirty="0"/>
              <a:t>ملاک نرخ آزادسازی انرژی  ، پایداری و اثر </a:t>
            </a:r>
            <a:r>
              <a:rPr lang="fa-IR" sz="2000" b="1" dirty="0" smtClean="0"/>
              <a:t>تورق انجام شد .</a:t>
            </a:r>
            <a:r>
              <a:rPr lang="fa-IR" sz="2000" b="1" dirty="0"/>
              <a:t> تیر به 4 ناحیه تقسیم شده بود و شرایط پیوستگی در </a:t>
            </a:r>
            <a:r>
              <a:rPr lang="fa-IR" sz="2000" b="1" dirty="0" smtClean="0"/>
              <a:t>انتهای لایه‌‌ها بکار </a:t>
            </a:r>
            <a:r>
              <a:rPr lang="fa-IR" sz="2000" b="1" dirty="0"/>
              <a:t>برده شده بود </a:t>
            </a:r>
            <a:r>
              <a:rPr lang="fa-IR" sz="2000" b="1" dirty="0" smtClean="0"/>
              <a:t>.</a:t>
            </a:r>
            <a:r>
              <a:rPr lang="fa-IR" sz="2000" b="1" dirty="0"/>
              <a:t> بیشتر تحقیقات اولیه در زمینه تیرهای چندلایه‌ و صفحات بر روشهای عددی متکی بودند </a:t>
            </a:r>
            <a:r>
              <a:rPr lang="fa-IR" sz="2000" b="1" dirty="0" smtClean="0"/>
              <a:t>. </a:t>
            </a:r>
          </a:p>
          <a:p>
            <a:endParaRPr lang="fa-IR" sz="2000" b="1" dirty="0"/>
          </a:p>
          <a:p>
            <a:pPr>
              <a:lnSpc>
                <a:spcPct val="150000"/>
              </a:lnSpc>
            </a:pPr>
            <a:r>
              <a:rPr lang="fa-IR" sz="2000" b="1" dirty="0"/>
              <a:t>تاثیر برش عرضی در تئوری‌های لایه‌لایه شدگی به ندرت قابل ملاحظه است ، اگر چه در برگیری برش عرضی میتواند بار کمانشی را برای یک ضریب متناسب با نسبت مدول الاستیسيته به </a:t>
            </a:r>
            <a:r>
              <a:rPr lang="fa-IR" sz="2000" b="1" dirty="0" smtClean="0"/>
              <a:t> مدول برش </a:t>
            </a:r>
            <a:r>
              <a:rPr lang="fa-IR" sz="2000" b="1" dirty="0"/>
              <a:t>کاهش دهد .</a:t>
            </a:r>
            <a:endParaRPr lang="fa-IR" sz="2000" b="1" dirty="0" smtClean="0"/>
          </a:p>
          <a:p>
            <a:endParaRPr lang="fa-IR" sz="2000" b="1" dirty="0"/>
          </a:p>
          <a:p>
            <a:endParaRPr lang="fa-IR" sz="2000" b="1" dirty="0" smtClean="0"/>
          </a:p>
          <a:p>
            <a:endParaRPr lang="fa-IR" sz="2000" b="1" dirty="0"/>
          </a:p>
          <a:p>
            <a:endParaRPr lang="fa-IR" sz="2000" b="1" dirty="0" smtClean="0"/>
          </a:p>
          <a:p>
            <a:endParaRPr lang="fa-IR" sz="2000" b="1" dirty="0"/>
          </a:p>
          <a:p>
            <a:endParaRPr lang="fa-IR" sz="2000" b="1" dirty="0" smtClean="0"/>
          </a:p>
          <a:p>
            <a:endParaRPr lang="fa-IR" sz="2000" b="1" dirty="0"/>
          </a:p>
          <a:p>
            <a:endParaRPr lang="fa-IR" sz="2000" b="1" dirty="0" smtClean="0"/>
          </a:p>
          <a:p>
            <a:endParaRPr lang="fa-IR" sz="2000" b="1" dirty="0"/>
          </a:p>
          <a:p>
            <a:endParaRPr lang="fa-IR" sz="2000" b="1" dirty="0" smtClean="0"/>
          </a:p>
          <a:p>
            <a:endParaRPr lang="fa-IR" sz="2000" b="1" dirty="0"/>
          </a:p>
          <a:p>
            <a:r>
              <a:rPr lang="fa-IR" sz="2000" b="1" dirty="0" smtClean="0"/>
              <a:t> </a:t>
            </a:r>
            <a:endParaRPr lang="fa-IR" sz="2000" b="1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857233"/>
            <a:ext cx="8143932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400" b="1" dirty="0"/>
              <a:t>در مقاله حاضر حل تحليلي دقيق را براي بار كمانشي يك تير متورق نامتقارن چندلايه بدست مي آوريم </a:t>
            </a:r>
            <a:r>
              <a:rPr lang="fa-IR" sz="2400" b="1" dirty="0" smtClean="0"/>
              <a:t>.</a:t>
            </a:r>
            <a:r>
              <a:rPr lang="fa-IR" sz="2400" b="1" dirty="0"/>
              <a:t> </a:t>
            </a:r>
            <a:endParaRPr lang="fa-IR" sz="2400" b="1" dirty="0" smtClean="0"/>
          </a:p>
          <a:p>
            <a:pPr>
              <a:lnSpc>
                <a:spcPct val="150000"/>
              </a:lnSpc>
            </a:pPr>
            <a:r>
              <a:rPr lang="fa-IR" sz="2400" b="1" dirty="0" smtClean="0"/>
              <a:t>تئوري </a:t>
            </a:r>
            <a:r>
              <a:rPr lang="fa-IR" sz="2400" b="1" dirty="0"/>
              <a:t>پايداري خطي شده را بكار مي بريم . معادلات خطي شده </a:t>
            </a:r>
            <a:r>
              <a:rPr lang="fa-IR" sz="2400" b="1" dirty="0" smtClean="0"/>
              <a:t> را با </a:t>
            </a:r>
            <a:r>
              <a:rPr lang="fa-IR" sz="2400" b="1" dirty="0"/>
              <a:t>يك شكل تحليلي دقيق بدون هيچ نيازي به ساده‌سازي معادلات حاكم حل </a:t>
            </a:r>
            <a:r>
              <a:rPr lang="fa-IR" sz="2400" b="1" dirty="0" smtClean="0"/>
              <a:t>کرديم . </a:t>
            </a:r>
            <a:r>
              <a:rPr lang="fa-IR" sz="2400" b="1" dirty="0"/>
              <a:t>سپس بارهاي كمانشي تحليلي دقيق براي تعدادي از شرايط مرزي بدست آمدند </a:t>
            </a:r>
            <a:r>
              <a:rPr lang="fa-IR" sz="2400" b="1" dirty="0" smtClean="0"/>
              <a:t>.</a:t>
            </a:r>
            <a:r>
              <a:rPr lang="fa-IR" sz="2400" b="1" dirty="0"/>
              <a:t> مطالعات پارامتري انجام شده در مقاله حاضر طوري طراحي شده اند كه به ما درك اساسي از تاثيرات تعداد لايه ها ، طول و موقعيت شان روي بار كمانشي ميدهند .</a:t>
            </a:r>
            <a:endParaRPr lang="fa-IR" sz="2400" b="1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858148" y="642918"/>
            <a:ext cx="1075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2-مدل :</a:t>
            </a:r>
            <a:endParaRPr kumimoji="0" lang="fa-IR" altLang="ja-JP" sz="28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55721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642910" y="2967335"/>
            <a:ext cx="8072494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cs typeface="Zar" pitchFamily="2" charset="-78"/>
              </a:rPr>
              <a:t>   ماده تير طوري انتخاب شده است كه بطور كشسان خطي باشد و توسط مدول الاستيسيته </a:t>
            </a:r>
            <a:r>
              <a:rPr lang="en-US" sz="2400" b="1" dirty="0" smtClean="0">
                <a:cs typeface="Zar" pitchFamily="2" charset="-78"/>
              </a:rPr>
              <a:t>E</a:t>
            </a:r>
            <a:r>
              <a:rPr lang="fa-IR" sz="2400" b="1" dirty="0" smtClean="0">
                <a:cs typeface="Zar" pitchFamily="2" charset="-78"/>
              </a:rPr>
              <a:t> و مدول برشي </a:t>
            </a:r>
            <a:r>
              <a:rPr lang="en-US" sz="2400" b="1" dirty="0" smtClean="0">
                <a:cs typeface="Zar" pitchFamily="2" charset="-78"/>
              </a:rPr>
              <a:t>G</a:t>
            </a:r>
            <a:r>
              <a:rPr lang="fa-IR" sz="2400" b="1" dirty="0" smtClean="0">
                <a:cs typeface="Zar" pitchFamily="2" charset="-78"/>
              </a:rPr>
              <a:t> توصيف شود . </a:t>
            </a:r>
          </a:p>
          <a:p>
            <a:r>
              <a:rPr lang="fa-IR" sz="2400" b="1" dirty="0" smtClean="0">
                <a:cs typeface="Zar" pitchFamily="2" charset="-78"/>
              </a:rPr>
              <a:t>   دو سيستم مختصات كارتزين معرفي شده است : سيستم مختصات سراسري </a:t>
            </a:r>
            <a:r>
              <a:rPr lang="en-US" sz="2400" b="1" dirty="0" smtClean="0">
                <a:cs typeface="Zar" pitchFamily="2" charset="-78"/>
              </a:rPr>
              <a:t>(X,Y,Z)</a:t>
            </a:r>
            <a:r>
              <a:rPr lang="fa-IR" sz="2400" b="1" dirty="0" smtClean="0">
                <a:cs typeface="Zar" pitchFamily="2" charset="-78"/>
              </a:rPr>
              <a:t> و سيستم مختصات محلي</a:t>
            </a:r>
            <a:r>
              <a:rPr lang="en-US" sz="2400" b="1" dirty="0" smtClean="0">
                <a:cs typeface="Zar" pitchFamily="2" charset="-78"/>
              </a:rPr>
              <a:t>(</a:t>
            </a:r>
            <a:r>
              <a:rPr lang="en-US" sz="2400" b="1" dirty="0" err="1" smtClean="0">
                <a:cs typeface="Zar" pitchFamily="2" charset="-78"/>
              </a:rPr>
              <a:t>x,y,z</a:t>
            </a:r>
            <a:r>
              <a:rPr lang="en-US" sz="2400" b="1" dirty="0" smtClean="0">
                <a:cs typeface="Zar" pitchFamily="2" charset="-78"/>
              </a:rPr>
              <a:t>) </a:t>
            </a:r>
            <a:r>
              <a:rPr lang="fa-IR" sz="2400" b="1" dirty="0" smtClean="0">
                <a:cs typeface="Zar" pitchFamily="2" charset="-78"/>
              </a:rPr>
              <a:t> .</a:t>
            </a:r>
          </a:p>
          <a:p>
            <a:r>
              <a:rPr lang="fa-IR" sz="2400" b="1" dirty="0" smtClean="0">
                <a:cs typeface="Zar" pitchFamily="2" charset="-78"/>
              </a:rPr>
              <a:t>   فرض شده است كه مقطع عرضي مسطح ، مسطح باقي مي ماند.</a:t>
            </a:r>
          </a:p>
          <a:p>
            <a:r>
              <a:rPr lang="fa-IR" sz="2400" b="1" dirty="0" smtClean="0">
                <a:cs typeface="Zar" pitchFamily="2" charset="-78"/>
              </a:rPr>
              <a:t>   شرايط مرزي گوناگون در نظر گرفته خواهند شد .</a:t>
            </a:r>
          </a:p>
          <a:p>
            <a:r>
              <a:rPr lang="fa-IR" sz="2400" b="1" dirty="0" smtClean="0">
                <a:cs typeface="Zar" pitchFamily="2" charset="-78"/>
              </a:rPr>
              <a:t>   فرض شده است كه لايه هاي متورق آزادانه تغييرشكل ميدهند و تغييرشكلهاي عرضي مختلفي دارند .</a:t>
            </a: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 smtClean="0">
              <a:cs typeface="Zar" pitchFamily="2" charset="-78"/>
            </a:endParaRPr>
          </a:p>
          <a:p>
            <a:endParaRPr lang="fa-IR" sz="2400" b="1" dirty="0">
              <a:cs typeface="Zar" pitchFamily="2" charset="-78"/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8501090" y="2928934"/>
            <a:ext cx="357158" cy="357190"/>
          </a:xfrm>
          <a:prstGeom prst="star5">
            <a:avLst>
              <a:gd name="adj" fmla="val 17685"/>
              <a:gd name="hf" fmla="val 105146"/>
              <a:gd name="vf" fmla="val 11055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5-Point Star 8"/>
          <p:cNvSpPr/>
          <p:nvPr/>
        </p:nvSpPr>
        <p:spPr>
          <a:xfrm>
            <a:off x="8501090" y="4786322"/>
            <a:ext cx="357158" cy="357190"/>
          </a:xfrm>
          <a:prstGeom prst="star5">
            <a:avLst>
              <a:gd name="adj" fmla="val 17685"/>
              <a:gd name="hf" fmla="val 105146"/>
              <a:gd name="vf" fmla="val 11055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5-Point Star 9"/>
          <p:cNvSpPr/>
          <p:nvPr/>
        </p:nvSpPr>
        <p:spPr>
          <a:xfrm>
            <a:off x="8501090" y="4429132"/>
            <a:ext cx="357158" cy="357190"/>
          </a:xfrm>
          <a:prstGeom prst="star5">
            <a:avLst>
              <a:gd name="adj" fmla="val 17685"/>
              <a:gd name="hf" fmla="val 105146"/>
              <a:gd name="vf" fmla="val 11055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5-Point Star 10"/>
          <p:cNvSpPr/>
          <p:nvPr/>
        </p:nvSpPr>
        <p:spPr>
          <a:xfrm>
            <a:off x="8501090" y="3714752"/>
            <a:ext cx="357158" cy="357190"/>
          </a:xfrm>
          <a:prstGeom prst="star5">
            <a:avLst>
              <a:gd name="adj" fmla="val 17685"/>
              <a:gd name="hf" fmla="val 105146"/>
              <a:gd name="vf" fmla="val 11055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5-Point Star 11"/>
          <p:cNvSpPr/>
          <p:nvPr/>
        </p:nvSpPr>
        <p:spPr>
          <a:xfrm>
            <a:off x="8501090" y="5143512"/>
            <a:ext cx="357158" cy="357190"/>
          </a:xfrm>
          <a:prstGeom prst="star5">
            <a:avLst>
              <a:gd name="adj" fmla="val 17685"/>
              <a:gd name="hf" fmla="val 105146"/>
              <a:gd name="vf" fmla="val 11055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000892" y="714356"/>
            <a:ext cx="18517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ja-JP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Zar" pitchFamily="2" charset="-78"/>
              </a:rPr>
              <a:t>3- فرمولسازي :</a:t>
            </a:r>
            <a:endParaRPr kumimoji="0" lang="fa-IR" altLang="ja-JP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1500174"/>
            <a:ext cx="8643997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400" dirty="0" smtClean="0"/>
              <a:t>معادلات حاكم عبارتست از :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    معادلات سينماتيك :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    معادلات تعادل :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    معادلات تركيب كننده :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 </a:t>
            </a:r>
            <a:endParaRPr lang="fa-IR" sz="2400" dirty="0"/>
          </a:p>
        </p:txBody>
      </p:sp>
      <p:pic>
        <p:nvPicPr>
          <p:cNvPr id="12" name="Picture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14554"/>
            <a:ext cx="271464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86124"/>
            <a:ext cx="150019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857628"/>
            <a:ext cx="2857520" cy="51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786322"/>
            <a:ext cx="26432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eft Arrow 17"/>
          <p:cNvSpPr/>
          <p:nvPr/>
        </p:nvSpPr>
        <p:spPr>
          <a:xfrm>
            <a:off x="8572528" y="2285992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Left Arrow 18"/>
          <p:cNvSpPr/>
          <p:nvPr/>
        </p:nvSpPr>
        <p:spPr>
          <a:xfrm>
            <a:off x="8572528" y="3357562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0" name="Left Arrow 19"/>
          <p:cNvSpPr/>
          <p:nvPr/>
        </p:nvSpPr>
        <p:spPr>
          <a:xfrm>
            <a:off x="8572528" y="5000636"/>
            <a:ext cx="285752" cy="28575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8929718" cy="1172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400" dirty="0" smtClean="0"/>
              <a:t>معادلات خطي شده</a:t>
            </a:r>
          </a:p>
          <a:p>
            <a:pPr>
              <a:lnSpc>
                <a:spcPct val="150000"/>
              </a:lnSpc>
            </a:pPr>
            <a:r>
              <a:rPr lang="fa-IR" sz="2400" dirty="0" smtClean="0"/>
              <a:t>براي تيرهاي سه‌بعدي تغييرات ثابتي در معادلات حاکم درنظر گرفته شده است که نتيجه‌گيري از تغييرات نيازمند تغييرات معادلات تركيب كننده است .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r>
              <a:rPr lang="fa-IR" sz="2400" dirty="0" smtClean="0"/>
              <a:t>که اجزا ماتريس تشكيل دهنده مماسي مقطع عرضي به صورت زير است :</a:t>
            </a:r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 smtClean="0"/>
          </a:p>
          <a:p>
            <a:pPr>
              <a:lnSpc>
                <a:spcPct val="150000"/>
              </a:lnSpc>
            </a:pPr>
            <a:endParaRPr lang="fa-IR" sz="24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250033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636"/>
            <a:ext cx="31623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5000636"/>
            <a:ext cx="22479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786190"/>
            <a:ext cx="500066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8579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  فرض شده است كه ستونهاي مورد رسيدگي مستقيم و فقط در معرض نيروي نقطه اي         محوري باشد :</a:t>
            </a:r>
            <a:endParaRPr lang="fa-IR" sz="24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278608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428868"/>
            <a:ext cx="200026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286124"/>
            <a:ext cx="3286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000504"/>
            <a:ext cx="3286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85720" y="5000636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شش معادله اول شش معادله ديفرانسيل معمولي را براي 9 تابع مجهول از </a:t>
            </a:r>
            <a:r>
              <a:rPr lang="en-US" sz="2400" dirty="0" smtClean="0"/>
              <a:t>X</a:t>
            </a:r>
            <a:r>
              <a:rPr lang="fa-IR" sz="2400" dirty="0" smtClean="0"/>
              <a:t> و سه معادله آخر معادلات تشكيل دهنده خطي شده نشان ميدهند .  </a:t>
            </a:r>
            <a:endParaRPr lang="fa-IR" sz="24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14356"/>
            <a:ext cx="91440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/>
              <a:t>   راه حل تحليلي معادلات خطي شده </a:t>
            </a:r>
          </a:p>
          <a:p>
            <a:endParaRPr lang="fa-IR" sz="2400" dirty="0" smtClean="0"/>
          </a:p>
          <a:p>
            <a:r>
              <a:rPr lang="fa-IR" sz="2400" dirty="0" smtClean="0"/>
              <a:t>9معادله قبل ميتوانند براي تغيير شكلهاي جانبي و محوري در دستگاه دو معادله ديفرانسيلي مرتبه بالاتر حل شوند :</a:t>
            </a:r>
          </a:p>
          <a:p>
            <a:endParaRPr lang="fa-IR" sz="2400" dirty="0" smtClean="0"/>
          </a:p>
          <a:p>
            <a:r>
              <a:rPr lang="fa-IR" sz="2400" dirty="0" smtClean="0"/>
              <a:t>معادله مي تواند به طور تحليلي حل شود :</a:t>
            </a:r>
          </a:p>
          <a:p>
            <a:endParaRPr lang="fa-IR" sz="2400" dirty="0" smtClean="0"/>
          </a:p>
          <a:p>
            <a:endParaRPr lang="fa-IR" sz="2400" dirty="0" smtClean="0"/>
          </a:p>
          <a:p>
            <a:r>
              <a:rPr lang="fa-IR" sz="2400" dirty="0" smtClean="0"/>
              <a:t>بعد از حل کردن و جايگذاري‌هاي مناسب خواهيم داشت :</a:t>
            </a:r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endParaRPr lang="fa-IR" sz="2400" dirty="0" smtClean="0"/>
          </a:p>
          <a:p>
            <a:r>
              <a:rPr lang="fa-IR" sz="2400" dirty="0" smtClean="0"/>
              <a:t> </a:t>
            </a:r>
            <a:endParaRPr lang="fa-IR" sz="24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171451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86058"/>
            <a:ext cx="321471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5000636"/>
            <a:ext cx="35719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286256"/>
            <a:ext cx="335758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</TotalTime>
  <Words>1029</Words>
  <Application>Microsoft Office PowerPoint</Application>
  <PresentationFormat>On-screen Show (4:3)</PresentationFormat>
  <Paragraphs>210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MS Mincho</vt:lpstr>
      <vt:lpstr>Arial</vt:lpstr>
      <vt:lpstr>Calibri</vt:lpstr>
      <vt:lpstr>Constantia</vt:lpstr>
      <vt:lpstr>HGP明朝E</vt:lpstr>
      <vt:lpstr>Majalla UI</vt:lpstr>
      <vt:lpstr>Times New Roman</vt:lpstr>
      <vt:lpstr>Traditional Arabic</vt:lpstr>
      <vt:lpstr>Wingdings 2</vt:lpstr>
      <vt:lpstr>Zar</vt:lpstr>
      <vt:lpstr>Flow</vt:lpstr>
      <vt:lpstr>به نام خداوند بخشنده و مهربان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خداوند بخشنده و مهربان</dc:title>
  <dc:creator>Mohammad</dc:creator>
  <cp:lastModifiedBy>kyan</cp:lastModifiedBy>
  <cp:revision>19</cp:revision>
  <dcterms:created xsi:type="dcterms:W3CDTF">2008-08-24T04:36:49Z</dcterms:created>
  <dcterms:modified xsi:type="dcterms:W3CDTF">2021-09-25T11:18:07Z</dcterms:modified>
</cp:coreProperties>
</file>